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398" r:id="rId2"/>
    <p:sldId id="393" r:id="rId3"/>
    <p:sldId id="394" r:id="rId4"/>
    <p:sldId id="395" r:id="rId5"/>
    <p:sldId id="384" r:id="rId6"/>
    <p:sldId id="396" r:id="rId7"/>
    <p:sldId id="397" r:id="rId8"/>
    <p:sldId id="399" r:id="rId9"/>
    <p:sldId id="385" r:id="rId10"/>
    <p:sldId id="382" r:id="rId11"/>
    <p:sldId id="386" r:id="rId12"/>
    <p:sldId id="388" r:id="rId13"/>
    <p:sldId id="391" r:id="rId14"/>
    <p:sldId id="390" r:id="rId15"/>
    <p:sldId id="387" r:id="rId16"/>
    <p:sldId id="364" r:id="rId17"/>
    <p:sldId id="298" r:id="rId18"/>
    <p:sldId id="389" r:id="rId19"/>
    <p:sldId id="36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A34EBE"/>
    <a:srgbClr val="EAEA22"/>
    <a:srgbClr val="28E431"/>
    <a:srgbClr val="FF00FF"/>
    <a:srgbClr val="5A4573"/>
    <a:srgbClr val="660066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1\Desktop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cat>
            <c:strRef>
              <c:f>Лист1!$F$5:$F$7</c:f>
              <c:strCache>
                <c:ptCount val="3"/>
                <c:pt idx="0">
                  <c:v>Зона Страха</c:v>
                </c:pt>
                <c:pt idx="1">
                  <c:v>Зона Обучения </c:v>
                </c:pt>
                <c:pt idx="2">
                  <c:v>Зона Роста</c:v>
                </c:pt>
              </c:strCache>
            </c:strRef>
          </c:cat>
          <c:val>
            <c:numRef>
              <c:f>Лист1!$G$5:$G$7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Lbls>
            <c:showVal val="1"/>
          </c:dLbls>
          <c:cat>
            <c:strRef>
              <c:f>Лист1!$F$5:$F$7</c:f>
              <c:strCache>
                <c:ptCount val="3"/>
                <c:pt idx="0">
                  <c:v>Зона Страха</c:v>
                </c:pt>
                <c:pt idx="1">
                  <c:v>Зона Обучения </c:v>
                </c:pt>
                <c:pt idx="2">
                  <c:v>Зона Роста</c:v>
                </c:pt>
              </c:strCache>
            </c:strRef>
          </c:cat>
          <c:val>
            <c:numRef>
              <c:f>Лист1!$H$5:$H$7</c:f>
              <c:numCache>
                <c:formatCode>0%</c:formatCode>
                <c:ptCount val="3"/>
                <c:pt idx="0">
                  <c:v>0</c:v>
                </c:pt>
                <c:pt idx="1">
                  <c:v>0.13</c:v>
                </c:pt>
                <c:pt idx="2">
                  <c:v>0.87000000000000022</c:v>
                </c:pt>
              </c:numCache>
            </c:numRef>
          </c:val>
        </c:ser>
        <c:shape val="box"/>
        <c:axId val="67301376"/>
        <c:axId val="67302912"/>
        <c:axId val="0"/>
      </c:bar3DChart>
      <c:catAx>
        <c:axId val="67301376"/>
        <c:scaling>
          <c:orientation val="minMax"/>
        </c:scaling>
        <c:axPos val="b"/>
        <c:tickLblPos val="nextTo"/>
        <c:crossAx val="67302912"/>
        <c:crosses val="autoZero"/>
        <c:auto val="1"/>
        <c:lblAlgn val="ctr"/>
        <c:lblOffset val="100"/>
      </c:catAx>
      <c:valAx>
        <c:axId val="67302912"/>
        <c:scaling>
          <c:orientation val="minMax"/>
        </c:scaling>
        <c:axPos val="l"/>
        <c:majorGridlines/>
        <c:numFmt formatCode="General" sourceLinked="1"/>
        <c:tickLblPos val="nextTo"/>
        <c:crossAx val="67301376"/>
        <c:crosses val="autoZero"/>
        <c:crossBetween val="between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9C815C9C-AA4F-453D-B76D-14164DF892C8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B0A0441-7F3B-4EFC-BA4C-F55309FFF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1D43B-8D64-4B93-9F0A-E6B750DAC747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B39A7-8C0F-4D73-87F5-0D8D5EF94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F4174-037B-469C-B846-7117CADA21A5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8A51-49D2-40FC-A812-62A78B764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DF48-4320-4486-8040-6F8783F62A19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13370-9AF8-4639-BDDA-A663EDE430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99CD2-E207-4245-AF3C-A83167514F14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A0CBA-9A60-4E87-ABAB-AED2B158A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FBAA9-F294-49ED-A718-AAB94C644CD9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7F5D-D962-4413-B5E0-90BC3D2EF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E1EB9-CADF-4D79-AEDD-22425A500507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18251-91CB-4FF9-AA8B-F75B1964A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53C3E-BCC7-4B0E-BA95-EFFF113E8C78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23F76-4F39-4A17-9AD3-A09F74B64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CF9-FACC-45CE-BA6B-CC1A5A3807E0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37043-C5F4-49D6-8955-B46F9F3AA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AE300-7F65-4C8A-98D2-420A3DA24BA9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87B0-13E3-4424-B7D1-1187FB546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869BB-30E0-4D3C-9C59-41311E44B197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0CD66-1A96-4420-84C5-98C1BFC29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A08B-2BD2-41A4-83C6-7116F44FE493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4141F-FEB8-44D0-B561-F34B05C2E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F8088B-FCD3-4AFC-9B90-A24DBEF2886D}" type="datetimeFigureOut">
              <a:rPr lang="ru-RU"/>
              <a:pPr>
                <a:defRPr/>
              </a:pPr>
              <a:t>13.10.2021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222CAE-BFA2-48E7-9F7F-E6D0B7699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docs.google.com/forms/d/1O_GrBILYwcMv9S7tMSaoDavLMIBETe2dNLd8_NrqBiA/edit?usp=shar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channel/UC04rGbdWe38uYv8MBcOn5-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channel/UCkjnOlrcvu1FJNsY5CE50u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psystate/maslach-run.html" TargetMode="External"/><Relationship Id="rId2" Type="http://schemas.openxmlformats.org/officeDocument/2006/relationships/hyperlink" Target="https://experimentalpsychic.ru/diagnostika-ehmocionalnogo-vygoraniya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75"/>
            <a:ext cx="7772400" cy="2886075"/>
          </a:xfrm>
        </p:spPr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Организация психологической помощи педагогическому коллективу в период вынужденной изоляции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sz="2000" smtClean="0">
                <a:solidFill>
                  <a:schemeClr val="tx1"/>
                </a:solidFill>
              </a:rPr>
              <a:t>Докладчики: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Воронова Н.Н. педагог-психолог 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МДОУ «Детский сад № 142»;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Еремина С.В. педагог-психолог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МДОУ «Детский сад № 29»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Колчина О.В. педагог-психолог</a:t>
            </a:r>
          </a:p>
          <a:p>
            <a:pPr algn="r"/>
            <a:r>
              <a:rPr lang="ru-RU" sz="2000" smtClean="0">
                <a:solidFill>
                  <a:schemeClr val="tx1"/>
                </a:solidFill>
              </a:rPr>
              <a:t>МДОУ «Детский сад №75»  </a:t>
            </a:r>
          </a:p>
        </p:txBody>
      </p:sp>
      <p:pic>
        <p:nvPicPr>
          <p:cNvPr id="2052" name="Picture 2" descr="https://img.freepik.com/free-photo/_34840-650.jpg?size=626&amp;ext=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4071938"/>
            <a:ext cx="3500437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Прямоугольник 4"/>
          <p:cNvSpPr>
            <a:spLocks noChangeArrowheads="1"/>
          </p:cNvSpPr>
          <p:nvPr/>
        </p:nvSpPr>
        <p:spPr bwMode="auto">
          <a:xfrm>
            <a:off x="857250" y="0"/>
            <a:ext cx="77152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/>
              <a:t>Городская научно-практическая</a:t>
            </a:r>
          </a:p>
          <a:p>
            <a:pPr algn="ctr"/>
            <a:r>
              <a:rPr lang="ru-RU" sz="1400" i="1"/>
              <a:t>социально-психологическая конференция </a:t>
            </a:r>
          </a:p>
          <a:p>
            <a:pPr algn="ctr"/>
            <a:r>
              <a:rPr lang="ru-RU" sz="1400" i="1"/>
              <a:t>«Социально-психологическая служба образования:</a:t>
            </a:r>
          </a:p>
          <a:p>
            <a:pPr algn="ctr"/>
            <a:r>
              <a:rPr lang="ru-RU" sz="1400" i="1"/>
              <a:t>вызовы современного мира»</a:t>
            </a:r>
          </a:p>
        </p:txBody>
      </p:sp>
      <p:sp>
        <p:nvSpPr>
          <p:cNvPr id="2054" name="Прямоугольник 5"/>
          <p:cNvSpPr>
            <a:spLocks noChangeArrowheads="1"/>
          </p:cNvSpPr>
          <p:nvPr/>
        </p:nvSpPr>
        <p:spPr bwMode="auto">
          <a:xfrm>
            <a:off x="2643188" y="6488113"/>
            <a:ext cx="34099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г. Ярославль, 13-14 октября 2020 года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7a1c1b6-0d1c-4ffe-9b91-d311702113d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7" name="AutoShape 3" descr="d7a1c1b6-0d1c-4ffe-9b91-d311702113d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1268" name="Picture 6" descr="Кем я хочу быть во время COVID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95263"/>
            <a:ext cx="67691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mtClean="0"/>
              <a:t>                  Сервис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Ссылка отправлялась респондентам</a:t>
            </a:r>
          </a:p>
          <a:p>
            <a:pPr>
              <a:buFont typeface="Arial" charset="0"/>
              <a:buNone/>
            </a:pPr>
            <a:r>
              <a:rPr lang="en-US" sz="2800" smtClean="0">
                <a:hlinkClick r:id="rId2"/>
              </a:rPr>
              <a:t>https://docs.google.com/forms/d/1O_GrBILYwcMv9S7tMSaoDavLMIBETe2dNLd8_NrqBiA/edit?usp=sharing</a:t>
            </a:r>
            <a:endParaRPr lang="ru-RU" sz="2800" smtClean="0"/>
          </a:p>
          <a:p>
            <a:r>
              <a:rPr lang="ru-RU" sz="2800" smtClean="0"/>
              <a:t>Ответ фиксируется сразу же</a:t>
            </a:r>
          </a:p>
          <a:p>
            <a:r>
              <a:rPr lang="ru-RU" sz="2800" smtClean="0"/>
              <a:t>Подсчет и обработка результатов происходит автоматически</a:t>
            </a:r>
          </a:p>
          <a:p>
            <a:r>
              <a:rPr lang="ru-RU" sz="2800" smtClean="0"/>
              <a:t>Конфиденциально</a:t>
            </a:r>
          </a:p>
          <a:p>
            <a:r>
              <a:rPr lang="ru-RU" sz="2800" smtClean="0"/>
              <a:t>Есть возможность создания открытых и закрытых вопросов</a:t>
            </a: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2292" name="Picture 2" descr="https://im0-tub-ru.yandex.net/i?id=f51d7db742dadf8228d561f1f6f486be-l&amp;n=13"/>
          <p:cNvPicPr>
            <a:picLocks noChangeAspect="1" noChangeArrowheads="1"/>
          </p:cNvPicPr>
          <p:nvPr/>
        </p:nvPicPr>
        <p:blipFill>
          <a:blip r:embed="rId3" cstate="print"/>
          <a:srcRect t="15324" b="16936"/>
          <a:stretch>
            <a:fillRect/>
          </a:stretch>
        </p:blipFill>
        <p:spPr bwMode="auto">
          <a:xfrm>
            <a:off x="4787900" y="333375"/>
            <a:ext cx="2381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:\Users\Оля\Desktop\2020-10-12 10-59-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7569200" cy="426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 descr="C:\Users\Оля\Downloads\2020-10-12 11-09-0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924175"/>
            <a:ext cx="63531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 опросника</a:t>
            </a:r>
            <a:br>
              <a:rPr lang="ru-RU" smtClean="0"/>
            </a:br>
            <a:r>
              <a:rPr lang="ru-RU" smtClean="0"/>
              <a:t>(май 2020)</a:t>
            </a: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571604" y="1643050"/>
          <a:ext cx="5857900" cy="3228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785938" y="5143500"/>
            <a:ext cx="564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Всего в опросе участвовало 21 человек </a:t>
            </a:r>
          </a:p>
          <a:p>
            <a:pPr algn="ctr"/>
            <a:r>
              <a:rPr lang="ru-RU"/>
              <a:t>разных возрастных групп и педагогического стажа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Эффективные мероприятия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773238"/>
            <a:ext cx="2268537" cy="403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2500313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C:\Users\Оля\Downloads\2020-10-12 13-45-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2636838"/>
            <a:ext cx="2513013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11188" y="5949950"/>
            <a:ext cx="20383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Мастер-класс по </a:t>
            </a:r>
          </a:p>
          <a:p>
            <a:r>
              <a:rPr lang="ru-RU"/>
              <a:t>куклотерапии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3132138" y="5445125"/>
            <a:ext cx="30765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Телесно-ориентированные</a:t>
            </a:r>
          </a:p>
          <a:p>
            <a:r>
              <a:rPr lang="ru-RU"/>
              <a:t> упражнения</a:t>
            </a:r>
            <a:r>
              <a:rPr lang="en-US"/>
              <a:t> </a:t>
            </a:r>
            <a:endParaRPr lang="ru-RU"/>
          </a:p>
          <a:p>
            <a:r>
              <a:rPr lang="ru-RU"/>
              <a:t>в технике </a:t>
            </a:r>
            <a:r>
              <a:rPr lang="en-US"/>
              <a:t>Mindfullness</a:t>
            </a:r>
            <a:endParaRPr lang="ru-RU"/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5922963" y="6165850"/>
            <a:ext cx="3221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Проективные тесты он-лайн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Оля\Desktop\2020-10-12 10-59-28.JPG"/>
          <p:cNvPicPr>
            <a:picLocks noChangeAspect="1" noChangeArrowheads="1"/>
          </p:cNvPicPr>
          <p:nvPr/>
        </p:nvPicPr>
        <p:blipFill>
          <a:blip r:embed="rId2" cstate="print"/>
          <a:srcRect t="24142"/>
          <a:stretch>
            <a:fillRect/>
          </a:stretch>
        </p:blipFill>
        <p:spPr bwMode="auto">
          <a:xfrm>
            <a:off x="142875" y="142875"/>
            <a:ext cx="3328988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Оля\Desktop\2020-10-12 10-59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285750"/>
            <a:ext cx="3328987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 cstate="print"/>
          <a:srcRect l="8525" t="17094" r="31474" b="24080"/>
          <a:stretch>
            <a:fillRect/>
          </a:stretch>
        </p:blipFill>
        <p:spPr bwMode="auto">
          <a:xfrm>
            <a:off x="2000250" y="4429125"/>
            <a:ext cx="3357563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285750" y="3714750"/>
            <a:ext cx="33178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Проведение мастер-классов </a:t>
            </a:r>
          </a:p>
          <a:p>
            <a:r>
              <a:rPr lang="ru-RU"/>
              <a:t>малыми группами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5715000" y="4857750"/>
            <a:ext cx="3330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Арт-терапевтические методы</a:t>
            </a:r>
          </a:p>
        </p:txBody>
      </p:sp>
      <p:sp>
        <p:nvSpPr>
          <p:cNvPr id="16391" name="TextBox 8"/>
          <p:cNvSpPr txBox="1">
            <a:spLocks noChangeArrowheads="1"/>
          </p:cNvSpPr>
          <p:nvPr/>
        </p:nvSpPr>
        <p:spPr bwMode="auto">
          <a:xfrm>
            <a:off x="1857375" y="6211888"/>
            <a:ext cx="3921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Создание собственной телестудии</a:t>
            </a:r>
          </a:p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2286000" y="29670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7450" y="476250"/>
            <a:ext cx="76596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altLang="ru-RU" sz="2800" b="1" dirty="0">
                <a:solidFill>
                  <a:schemeClr val="accent2">
                    <a:lumMod val="50000"/>
                  </a:schemeClr>
                </a:solidFill>
              </a:rPr>
              <a:t>ПАМЯТКА ПЕДАГОГУ в коллективный чат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3" y="1785938"/>
            <a:ext cx="8286750" cy="4413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Старайтесь смотреть на вещи оптимистично.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Стремитесь побороть страх.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Найдите время, чтобы побыть наедине с собой.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Не позволяйте окружающим требовать от Вас слишком многого.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Не старайтесь делать вид, что Вам нравится то, что на самом деле неприятно.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Не оказывайте слишком большое давление на своих детей.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Старайтесь реже говорить: «Я этого не могу сделать».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Следите за питанием и фигурой.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Позволяйте себе «маленькие женские радости».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schemeClr val="accent3">
                    <a:lumMod val="50000"/>
                  </a:schemeClr>
                </a:solidFill>
              </a:rPr>
              <a:t>Не забывайте, что Вы красивы!!!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ChangeArrowheads="1"/>
          </p:cNvSpPr>
          <p:nvPr/>
        </p:nvSpPr>
        <p:spPr bwMode="auto">
          <a:xfrm>
            <a:off x="2286000" y="11668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8435" name="Прямоугольник 6"/>
          <p:cNvSpPr>
            <a:spLocks noChangeArrowheads="1"/>
          </p:cNvSpPr>
          <p:nvPr/>
        </p:nvSpPr>
        <p:spPr bwMode="auto">
          <a:xfrm>
            <a:off x="1714500" y="1214438"/>
            <a:ext cx="5878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tabLst>
                <a:tab pos="1285875" algn="l"/>
              </a:tabLst>
            </a:pPr>
            <a:r>
              <a:rPr lang="ru-RU" sz="4000" b="1">
                <a:solidFill>
                  <a:srgbClr val="5A4573"/>
                </a:solidFill>
                <a:cs typeface="Times New Roman" pitchFamily="18" charset="0"/>
              </a:rPr>
              <a:t>Секретные упражнения:</a:t>
            </a:r>
            <a:endParaRPr lang="ru-RU" sz="4000" b="1">
              <a:solidFill>
                <a:srgbClr val="5A4573"/>
              </a:solidFill>
            </a:endParaRPr>
          </a:p>
        </p:txBody>
      </p:sp>
      <p:sp>
        <p:nvSpPr>
          <p:cNvPr id="8" name="Табличка 7"/>
          <p:cNvSpPr/>
          <p:nvPr/>
        </p:nvSpPr>
        <p:spPr>
          <a:xfrm>
            <a:off x="1365226" y="2452680"/>
            <a:ext cx="2289174" cy="1416050"/>
          </a:xfrm>
          <a:prstGeom prst="plaque">
            <a:avLst/>
          </a:prstGeom>
          <a:solidFill>
            <a:srgbClr val="FFC0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УЛЫБКА</a:t>
            </a:r>
            <a:endParaRPr lang="ru-RU" sz="11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" name="Табличка 11"/>
          <p:cNvSpPr/>
          <p:nvPr/>
        </p:nvSpPr>
        <p:spPr>
          <a:xfrm>
            <a:off x="357188" y="4786313"/>
            <a:ext cx="1965325" cy="1357312"/>
          </a:xfrm>
          <a:prstGeom prst="plaque">
            <a:avLst/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РАЗБУДИ В СЕБЕ РЕБЕНКА 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Табличка 8"/>
          <p:cNvSpPr/>
          <p:nvPr/>
        </p:nvSpPr>
        <p:spPr>
          <a:xfrm>
            <a:off x="6357938" y="4572000"/>
            <a:ext cx="2500312" cy="1414463"/>
          </a:xfrm>
          <a:prstGeom prst="plaque">
            <a:avLst/>
          </a:prstGeom>
          <a:solidFill>
            <a:schemeClr val="accent4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НАПРЯЖЕНИЕ МЫШЦ 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2928926" y="5143512"/>
            <a:ext cx="2952750" cy="1343025"/>
          </a:xfrm>
          <a:prstGeom prst="plaqu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383838"/>
                </a:solidFill>
                <a:latin typeface="Arial" charset="0"/>
                <a:cs typeface="Times New Roman" pitchFamily="18" charset="0"/>
              </a:rPr>
              <a:t>САМОРЕГУЛЯЦИЯ психического состояния</a:t>
            </a: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4953005" y="2514592"/>
            <a:ext cx="2216150" cy="1428750"/>
          </a:xfrm>
          <a:prstGeom prst="plaque">
            <a:avLst/>
          </a:prstGeom>
          <a:solidFill>
            <a:srgbClr val="00B0F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>ДЫХАНИЕ 7/11</a:t>
            </a:r>
            <a:endParaRPr lang="ru-RU" sz="11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endParaRPr lang="ru-RU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51" name="TextBox 10"/>
          <p:cNvSpPr txBox="1">
            <a:spLocks noChangeArrowheads="1"/>
          </p:cNvSpPr>
          <p:nvPr/>
        </p:nvSpPr>
        <p:spPr bwMode="auto">
          <a:xfrm>
            <a:off x="1785938" y="428625"/>
            <a:ext cx="61864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Информация в профессиональные чаты для педагогов: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Ссылки на проводимые мероприятия 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https://www.youtube.com/channel/UC04rGbdWe38uYv8MBcOn5-A</a:t>
            </a:r>
            <a:r>
              <a:rPr lang="ru-RU" smtClean="0"/>
              <a:t> - канал на </a:t>
            </a:r>
            <a:r>
              <a:rPr lang="en-US" smtClean="0"/>
              <a:t>youtube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4"/>
          <p:cNvSpPr>
            <a:spLocks noChangeArrowheads="1"/>
          </p:cNvSpPr>
          <p:nvPr/>
        </p:nvSpPr>
        <p:spPr bwMode="auto">
          <a:xfrm>
            <a:off x="2286000" y="1582738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20483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3286125"/>
            <a:ext cx="34766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2" descr="Картинки по запросу &quot;смайлики картинк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71813"/>
            <a:ext cx="3452812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4400">
                <a:latin typeface="+mj-lt"/>
                <a:ea typeface="+mj-ea"/>
                <a:cs typeface="+mj-cs"/>
              </a:rPr>
              <a:t>Спасибо за внимание!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Дистанционное обучение</a:t>
            </a: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smtClean="0"/>
              <a:t>ДО-способ организации процесса обучения, основанный на использовании современных информационныхи телекоммуникационных технологий, позволяющих осуществить обучение на расстоянии без непосредственного контакта между педагогом и обучающимся.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0075" y="4437063"/>
            <a:ext cx="2701925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Дистанционное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  <a:defRPr/>
            </a:pPr>
            <a:r>
              <a:rPr lang="ru-RU" dirty="0" smtClean="0"/>
              <a:t>Дистанционное обучение</a:t>
            </a:r>
          </a:p>
          <a:p>
            <a:pPr>
              <a:defRPr/>
            </a:pPr>
            <a:endParaRPr lang="ru-RU" dirty="0" smtClean="0"/>
          </a:p>
        </p:txBody>
      </p:sp>
      <p:sp>
        <p:nvSpPr>
          <p:cNvPr id="4" name="Стрелка вниз 3"/>
          <p:cNvSpPr/>
          <p:nvPr/>
        </p:nvSpPr>
        <p:spPr>
          <a:xfrm>
            <a:off x="2195513" y="2133600"/>
            <a:ext cx="3603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9425" y="2136775"/>
            <a:ext cx="360363" cy="6445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10263" y="2963863"/>
            <a:ext cx="30956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Информационно-консультационные видеоролики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22600" y="2986088"/>
            <a:ext cx="276860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 </a:t>
            </a:r>
            <a:r>
              <a:rPr lang="ru-RU" dirty="0" err="1"/>
              <a:t>Видеозанятия</a:t>
            </a:r>
            <a:r>
              <a:rPr lang="ru-RU" dirty="0"/>
              <a:t> в формате видеоконференции на платформе </a:t>
            </a:r>
            <a:r>
              <a:rPr lang="en-US" dirty="0"/>
              <a:t> ZOOM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6213" y="2963863"/>
            <a:ext cx="2663825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Презентации</a:t>
            </a:r>
          </a:p>
          <a:p>
            <a:pPr algn="ctr">
              <a:defRPr/>
            </a:pPr>
            <a:r>
              <a:rPr lang="ru-RU" dirty="0"/>
              <a:t>( </a:t>
            </a:r>
            <a:r>
              <a:rPr lang="ru-RU" dirty="0" err="1"/>
              <a:t>видеопрезентация</a:t>
            </a:r>
            <a:r>
              <a:rPr lang="ru-RU" dirty="0"/>
              <a:t> со звуковыми эффектами</a:t>
            </a:r>
            <a:r>
              <a:rPr lang="ru-RU" dirty="0"/>
              <a:t>)</a:t>
            </a:r>
          </a:p>
        </p:txBody>
      </p:sp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2133600"/>
            <a:ext cx="420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692275" y="5661025"/>
            <a:ext cx="6335713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Индивидуальные и групповые консультации родителей и педагогов через группы </a:t>
            </a:r>
            <a:r>
              <a:rPr lang="en-US" dirty="0" err="1"/>
              <a:t>Viber</a:t>
            </a:r>
            <a:r>
              <a:rPr lang="en-US" dirty="0"/>
              <a:t>,</a:t>
            </a:r>
            <a:r>
              <a:rPr lang="ru-RU" dirty="0"/>
              <a:t> </a:t>
            </a:r>
            <a:r>
              <a:rPr lang="en-US" dirty="0" err="1"/>
              <a:t>WhatsApp</a:t>
            </a:r>
            <a:r>
              <a:rPr lang="en-US" dirty="0"/>
              <a:t> </a:t>
            </a:r>
            <a:r>
              <a:rPr lang="ru-RU" dirty="0"/>
              <a:t> и т.д.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755650" y="4149725"/>
            <a:ext cx="7488238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Система работы МДОУ 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78472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Телестудия :информационно-консультационные видеоролики (режим работы, график записи, ответственные сотрудники за видеозапись, монтаж);</a:t>
            </a:r>
          </a:p>
          <a:p>
            <a:pPr marL="0" indent="0"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  <a:hlinkClick r:id="rId2"/>
              </a:rPr>
              <a:t>https://www.youtube.com/channel/UCkjnOlrcvu1FJNsY5CE50uA</a:t>
            </a:r>
            <a:endParaRPr lang="ru-RU" sz="20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r>
              <a:rPr lang="ru-RU" sz="2000" smtClean="0">
                <a:latin typeface="Arial" charset="0"/>
                <a:cs typeface="Arial" charset="0"/>
              </a:rPr>
              <a:t>Создано 254 видеоролика 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 l="8525" t="17094" r="31474" b="24080"/>
          <a:stretch>
            <a:fillRect/>
          </a:stretch>
        </p:blipFill>
        <p:spPr bwMode="auto">
          <a:xfrm>
            <a:off x="3348038" y="3717925"/>
            <a:ext cx="483076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8"/>
          <p:cNvSpPr>
            <a:spLocks noChangeArrowheads="1"/>
          </p:cNvSpPr>
          <p:nvPr/>
        </p:nvSpPr>
        <p:spPr bwMode="auto">
          <a:xfrm>
            <a:off x="928688" y="2214563"/>
            <a:ext cx="7500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7" name="Прямоугольник 6"/>
          <p:cNvSpPr>
            <a:spLocks noChangeArrowheads="1"/>
          </p:cNvSpPr>
          <p:nvPr/>
        </p:nvSpPr>
        <p:spPr bwMode="auto">
          <a:xfrm>
            <a:off x="5715000" y="4929188"/>
            <a:ext cx="3929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2143125" y="1000125"/>
            <a:ext cx="4572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6149" name="Прямоугольник 5"/>
          <p:cNvSpPr>
            <a:spLocks noChangeArrowheads="1"/>
          </p:cNvSpPr>
          <p:nvPr/>
        </p:nvSpPr>
        <p:spPr bwMode="auto">
          <a:xfrm>
            <a:off x="3000375" y="4500563"/>
            <a:ext cx="2286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333375"/>
            <a:ext cx="8280400" cy="65547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/>
              <a:t>Эмоциональные состояния, актуализированные у педагогов в период пандемии </a:t>
            </a:r>
          </a:p>
          <a:p>
            <a:pPr algn="ctr">
              <a:defRPr/>
            </a:pPr>
            <a:r>
              <a:rPr lang="ru-RU" dirty="0"/>
              <a:t>(по результатам опросов педагогов МДОУ  апрель 2020г.)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 Чувство беспомощности (36%)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 Чувство утраты (7%)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 Беспокойства по поводу смертности (68%)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3200" dirty="0"/>
              <a:t> Сомнения в профессиональной компетенции (проблема технического оснащения и освоения различных программ при ведение </a:t>
            </a:r>
            <a:r>
              <a:rPr lang="ru-RU" sz="3200" dirty="0" err="1"/>
              <a:t>дистанта</a:t>
            </a:r>
            <a:r>
              <a:rPr lang="ru-RU" sz="3200" dirty="0"/>
              <a:t>) (32%)</a:t>
            </a:r>
          </a:p>
          <a:p>
            <a:pPr>
              <a:defRPr/>
            </a:pP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Выявленные психологические </a:t>
            </a:r>
            <a:r>
              <a:rPr lang="ru-RU" dirty="0"/>
              <a:t>проблемы педагогов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defRPr/>
            </a:pPr>
            <a:r>
              <a:rPr lang="ru-RU" dirty="0"/>
              <a:t>Недоверие к  инновации со стороны персонала, непонимание её необходимости, страх нового и неизвестного.</a:t>
            </a:r>
          </a:p>
          <a:p>
            <a:pPr>
              <a:defRPr/>
            </a:pPr>
            <a:r>
              <a:rPr lang="ru-RU" dirty="0" smtClean="0"/>
              <a:t>Страх </a:t>
            </a:r>
            <a:r>
              <a:rPr lang="ru-RU" dirty="0"/>
              <a:t>«Смогу ли я это сделать?»( боязнь не справиться </a:t>
            </a:r>
            <a:r>
              <a:rPr lang="ru-RU" dirty="0" smtClean="0"/>
              <a:t>, </a:t>
            </a:r>
            <a:r>
              <a:rPr lang="ru-RU" dirty="0"/>
              <a:t>боязнь ответственности, нежелание </a:t>
            </a:r>
            <a:r>
              <a:rPr lang="ru-RU" dirty="0" smtClean="0"/>
              <a:t>рисковать)</a:t>
            </a:r>
            <a:endParaRPr lang="ru-RU" dirty="0"/>
          </a:p>
          <a:p>
            <a:pPr>
              <a:defRPr/>
            </a:pPr>
            <a:r>
              <a:rPr lang="ru-RU" dirty="0"/>
              <a:t>Страх того, что им придётся попросить о помощи, признав что они не имеют ответов на абсолютно все вопросы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Преимущества дистанционного обучения</a:t>
            </a:r>
            <a:endParaRPr lang="ru-RU" dirty="0"/>
          </a:p>
        </p:txBody>
      </p:sp>
      <p:pic>
        <p:nvPicPr>
          <p:cNvPr id="8195" name="Picture 5" descr="C:\Users\Гость\Desktop\и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775" t="26616" r="23775" b="7918"/>
          <a:stretch>
            <a:fillRect/>
          </a:stretch>
        </p:blipFill>
        <p:spPr>
          <a:xfrm>
            <a:off x="3132138" y="2636838"/>
            <a:ext cx="2339975" cy="2190750"/>
          </a:xfrm>
        </p:spPr>
      </p:pic>
      <p:sp>
        <p:nvSpPr>
          <p:cNvPr id="4" name="Прямоугольник 3"/>
          <p:cNvSpPr/>
          <p:nvPr/>
        </p:nvSpPr>
        <p:spPr>
          <a:xfrm>
            <a:off x="5932488" y="1773238"/>
            <a:ext cx="2952750" cy="180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Развитие позитивной Я-концепции </a:t>
            </a:r>
            <a:r>
              <a:rPr lang="ru-RU" dirty="0"/>
              <a:t>педагога</a:t>
            </a:r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250825" y="1773238"/>
            <a:ext cx="2592388" cy="180975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Общение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4163" y="4724400"/>
            <a:ext cx="2559050" cy="16573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Развитие информационной компетентности педагогов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6227763" y="4652963"/>
            <a:ext cx="2520950" cy="11525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Развитие навыков </a:t>
            </a:r>
            <a:r>
              <a:rPr lang="ru-RU" dirty="0" err="1"/>
              <a:t>саморегуляции</a:t>
            </a:r>
            <a:r>
              <a:rPr lang="ru-RU" dirty="0"/>
              <a:t> и самоорганизации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86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smtClean="0"/>
              <a:t>Тест на эмоциональное выгорание В.В. Бойко</a:t>
            </a:r>
            <a:r>
              <a:rPr lang="ru-RU" sz="1800" smtClean="0"/>
              <a:t>, созданный в 1996 году.</a:t>
            </a:r>
          </a:p>
          <a:p>
            <a:pPr>
              <a:buFont typeface="Arial" charset="0"/>
              <a:buNone/>
            </a:pPr>
            <a:r>
              <a:rPr lang="ru-RU" sz="1800" b="1" smtClean="0"/>
              <a:t>Три стадии профессионального выгорания</a:t>
            </a:r>
            <a:r>
              <a:rPr lang="ru-RU" sz="1800" smtClean="0"/>
              <a:t>: </a:t>
            </a:r>
          </a:p>
          <a:p>
            <a:pPr>
              <a:buFontTx/>
              <a:buChar char="•"/>
            </a:pPr>
            <a:r>
              <a:rPr lang="ru-RU" sz="1800" b="1" smtClean="0"/>
              <a:t>Напряжение;</a:t>
            </a:r>
          </a:p>
          <a:p>
            <a:pPr>
              <a:buFontTx/>
              <a:buChar char="•"/>
            </a:pPr>
            <a:r>
              <a:rPr lang="ru-RU" sz="1800" b="1" smtClean="0"/>
              <a:t>Резистенция;</a:t>
            </a:r>
          </a:p>
          <a:p>
            <a:pPr>
              <a:buFontTx/>
              <a:buChar char="•"/>
            </a:pPr>
            <a:r>
              <a:rPr lang="ru-RU" sz="1800" b="1" smtClean="0"/>
              <a:t>Истощение. </a:t>
            </a:r>
          </a:p>
          <a:p>
            <a:pPr algn="ctr">
              <a:buFont typeface="Arial" charset="0"/>
              <a:buNone/>
            </a:pPr>
            <a:r>
              <a:rPr lang="ru-RU" sz="1800" smtClean="0"/>
              <a:t>Опросник представлен по ссылке:</a:t>
            </a:r>
          </a:p>
          <a:p>
            <a:pPr>
              <a:buFont typeface="Arial" charset="0"/>
              <a:buNone/>
            </a:pPr>
            <a:r>
              <a:rPr lang="ru-RU" sz="1800" smtClean="0"/>
              <a:t> </a:t>
            </a:r>
            <a:r>
              <a:rPr lang="ru-RU" sz="1800" smtClean="0">
                <a:hlinkClick r:id="rId2"/>
              </a:rPr>
              <a:t>https://experimentalpsychic.ru/diagnostika-ehmocionalnogo-vygoraniya/</a:t>
            </a:r>
            <a:r>
              <a:rPr lang="ru-RU" sz="1800" smtClean="0"/>
              <a:t> </a:t>
            </a:r>
          </a:p>
          <a:p>
            <a:pPr>
              <a:buFont typeface="Arial" charset="0"/>
              <a:buNone/>
            </a:pPr>
            <a:r>
              <a:rPr lang="ru-RU" sz="1800" smtClean="0"/>
              <a:t>	Тест состоит из </a:t>
            </a:r>
            <a:r>
              <a:rPr lang="ru-RU" sz="1800" b="1" smtClean="0"/>
              <a:t>84 вопросов</a:t>
            </a:r>
            <a:r>
              <a:rPr lang="ru-RU" sz="1800" smtClean="0"/>
              <a:t>, на которые предлагается ответить «Да» или «Нет». </a:t>
            </a:r>
          </a:p>
          <a:p>
            <a:endParaRPr lang="ru-RU" smtClean="0"/>
          </a:p>
        </p:txBody>
      </p:sp>
      <p:sp>
        <p:nvSpPr>
          <p:cNvPr id="9219" name="Содержимое 5"/>
          <p:cNvSpPr>
            <a:spLocks noGrp="1"/>
          </p:cNvSpPr>
          <p:nvPr>
            <p:ph sz="half" idx="2"/>
          </p:nvPr>
        </p:nvSpPr>
        <p:spPr>
          <a:xfrm>
            <a:off x="4857750" y="1428750"/>
            <a:ext cx="403860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800" b="1" smtClean="0"/>
              <a:t>Диагностика эмоционального выгорания  по К. Маслач, С. Джексон (1986г.)</a:t>
            </a:r>
          </a:p>
          <a:p>
            <a:pPr algn="ctr">
              <a:buFont typeface="Arial" charset="0"/>
              <a:buNone/>
            </a:pPr>
            <a:endParaRPr lang="ru-RU" sz="1800" b="1" smtClean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title"/>
          </p:nvPr>
        </p:nvSpPr>
        <p:spPr/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Диагностика эмоционального</a:t>
            </a:r>
            <a:b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 выгорания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429250" y="2714625"/>
            <a:ext cx="3143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 dirty="0"/>
              <a:t> </a:t>
            </a:r>
            <a:r>
              <a:rPr lang="ru-RU" dirty="0" err="1"/>
              <a:t>Опросник</a:t>
            </a:r>
            <a:r>
              <a:rPr lang="ru-RU" dirty="0"/>
              <a:t> имеет 3 шкалы:</a:t>
            </a:r>
          </a:p>
          <a:p>
            <a:pPr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/>
              <a:t>Эмоциональное истощение;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/>
              <a:t>Деперсонализация;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b="1" dirty="0"/>
              <a:t>Редукция личных достижений.</a:t>
            </a:r>
          </a:p>
        </p:txBody>
      </p:sp>
      <p:sp>
        <p:nvSpPr>
          <p:cNvPr id="9222" name="Прямоугольник 7"/>
          <p:cNvSpPr>
            <a:spLocks noChangeArrowheads="1"/>
          </p:cNvSpPr>
          <p:nvPr/>
        </p:nvSpPr>
        <p:spPr bwMode="auto">
          <a:xfrm>
            <a:off x="5072063" y="5072063"/>
            <a:ext cx="3857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опросник представлен по ссылке </a:t>
            </a:r>
          </a:p>
          <a:p>
            <a:r>
              <a:rPr lang="ru-RU">
                <a:solidFill>
                  <a:srgbClr val="0070C0"/>
                </a:solidFill>
                <a:hlinkClick r:id="rId3"/>
              </a:rPr>
              <a:t> </a:t>
            </a:r>
            <a:r>
              <a:rPr lang="en-US">
                <a:solidFill>
                  <a:srgbClr val="0070C0"/>
                </a:solidFill>
                <a:hlinkClick r:id="rId3"/>
              </a:rPr>
              <a:t>https://psytests.org/psystate/maslach-run.html</a:t>
            </a: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www.b17.ru/foto/uploaded/upl_auto_1586498868_281708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41588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4" descr="https://sun9-61.userapi.com/impf/c858232/v858232407/55014/Owz_bjNlIhc.jpg?size=520x0&amp;quality=95&amp;sign=1260dc2a3e18d5c8e229161f722e700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1525" y="188913"/>
            <a:ext cx="2022475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https://www.b17.ru/foto/uploaded/upl_auto_1586498868_281708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4437063"/>
            <a:ext cx="381635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4"/>
          <p:cNvSpPr>
            <a:spLocks noChangeArrowheads="1"/>
          </p:cNvSpPr>
          <p:nvPr/>
        </p:nvSpPr>
        <p:spPr bwMode="auto">
          <a:xfrm>
            <a:off x="2627313" y="188913"/>
            <a:ext cx="457200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Роберт Лихи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(Robert L. Leahy) — доктор психологии, профессор Йельского университета, декан факультета психиатрии Медицинской школы Университета Пенсильвании под руководством Аарона Бека. Экс-президент Ассоциации когнитивно-поведенческой терапии, экс-президент Международной ассоциации когнитивной психотерапии, президент Академии когнитивной терапии, директор Американского института когнитивной терапии в Нью-Йорке, профессор клинической психологии Медицинского колледжа Вейл-Корнелл.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3663</TotalTime>
  <Words>549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Организация психологической помощи педагогическому коллективу в период вынужденной изоляции</vt:lpstr>
      <vt:lpstr>Дистанционное обучение</vt:lpstr>
      <vt:lpstr>Дистанционное обучение</vt:lpstr>
      <vt:lpstr>Система работы МДОУ </vt:lpstr>
      <vt:lpstr>Слайд 5</vt:lpstr>
      <vt:lpstr> Выявленные психологические проблемы педагогов </vt:lpstr>
      <vt:lpstr>Преимущества дистанционного обучения</vt:lpstr>
      <vt:lpstr>Диагностика эмоционального  выгорания</vt:lpstr>
      <vt:lpstr>Слайд 9</vt:lpstr>
      <vt:lpstr>Слайд 10</vt:lpstr>
      <vt:lpstr>                  Сервис</vt:lpstr>
      <vt:lpstr>Слайд 12</vt:lpstr>
      <vt:lpstr>Результаты опросника (май 2020)</vt:lpstr>
      <vt:lpstr>Эффективные мероприятия</vt:lpstr>
      <vt:lpstr>Слайд 15</vt:lpstr>
      <vt:lpstr>Слайд 16</vt:lpstr>
      <vt:lpstr>Слайд 17</vt:lpstr>
      <vt:lpstr>Ссылки на проводимые мероприятия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nika</dc:creator>
  <cp:lastModifiedBy>Оля</cp:lastModifiedBy>
  <cp:revision>235</cp:revision>
  <dcterms:created xsi:type="dcterms:W3CDTF">2017-08-22T07:54:01Z</dcterms:created>
  <dcterms:modified xsi:type="dcterms:W3CDTF">2021-10-13T10:57:13Z</dcterms:modified>
</cp:coreProperties>
</file>