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6" r:id="rId4"/>
    <p:sldId id="259" r:id="rId5"/>
    <p:sldId id="260" r:id="rId6"/>
    <p:sldId id="258" r:id="rId7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2477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2014-07-26 17-35-01 Яндекс.Фотки - Google Chrome.png"/>
          <p:cNvPicPr>
            <a:picLocks noChangeAspect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>
          <a:xfrm>
            <a:off x="107133" y="190470"/>
            <a:ext cx="1178727" cy="8763061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107134" y="8667779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07133" y="190470"/>
            <a:ext cx="6643734" cy="876306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285860" y="190470"/>
            <a:ext cx="5465007" cy="87630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http://img-fotki.yandex.ru/get/6504/16969765.37/0_68691_2deb58b6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85860" y="285720"/>
            <a:ext cx="5465007" cy="857256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87;&#1082;\&#1056;&#1072;&#1073;&#1086;&#1095;&#1080;&#1081;%20&#1089;&#1090;&#1086;&#1083;\&#1057;&#1080;&#1085;&#1080;&#1094;&#1099;&#1085;&#1072;%20&#1045;.&#1042;\&#1095;&#1072;&#1081;&#1082;&#1086;&#1074;&#1089;&#1082;&#1080;&#1081;%20&#1074;&#1088;&#1077;&#1084;&#1077;&#1085;&#1072;%20&#1075;&#1086;&#1076;&#1072;\&#1042;&#1088;&#1077;&#1084;&#1077;&#1085;&#1072;%20&#1075;&#1086;&#1076;&#1072;,%20&#1041;&#1091;&#1088;&#1103;\01.%20&#1071;&#1085;&#1074;&#1072;&#1088;&#1100;%20'&#1059;%20&#1050;&#1072;&#1084;&#1077;&#1083;&#1100;&#1082;&#1072;'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9;&#1077;&#1079;&#1086;&#1085;&#1099;-&#1075;&#1086;&#1076;&#1072;.&#1088;&#1092;/%D0%B7%D0%B8%D0%BC%D0%B0%20%D0%92%D0%B8%D0%B2%D0%B0%D0%BB%D1%8C%D0%B4%D0%B8.html" TargetMode="Externa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87;&#1082;\&#1056;&#1072;&#1073;&#1086;&#1095;&#1080;&#1081;%20&#1089;&#1090;&#1086;&#1083;\&#1057;&#1080;&#1085;&#1080;&#1094;&#1099;&#1085;&#1072;%20&#1045;.&#1042;\&#1095;&#1072;&#1081;&#1082;&#1086;&#1074;&#1089;&#1082;&#1080;&#1081;%20&#1074;&#1088;&#1077;&#1084;&#1077;&#1085;&#1072;%20&#1075;&#1086;&#1076;&#1072;\&#1042;&#1088;&#1077;&#1084;&#1077;&#1085;&#1072;%20&#1075;&#1086;&#1076;&#1072;,%20&#1041;&#1091;&#1088;&#1103;\02.%20&#1060;&#1077;&#1074;&#1088;&#1072;&#1083;&#1100;%20'&#1052;&#1072;&#1089;&#1083;&#1077;&#1085;&#1080;&#1094;&#1072;'.mp3" TargetMode="External"/><Relationship Id="rId6" Type="http://schemas.openxmlformats.org/officeDocument/2006/relationships/hyperlink" Target="http://&#1089;&#1077;&#1079;&#1086;&#1085;&#1099;-&#1075;&#1086;&#1076;&#1072;.&#1088;&#1092;/%D0%93%D0%B0%D0%B2%D1%80%D0%B8%D0%BB%D0%B8%D0%BD%20%D0%B7%D0%B8%D0%BC%D0%B0.html" TargetMode="External"/><Relationship Id="rId5" Type="http://schemas.openxmlformats.org/officeDocument/2006/relationships/hyperlink" Target="http://&#1089;&#1077;&#1079;&#1086;&#1085;&#1099;-&#1075;&#1086;&#1076;&#1072;.&#1088;&#1092;/%D0%93%D0%B0%D0%B9%D0%B4%D0%BD%20%D0%B7%D0%B8%D0%BC%D0%B0.html" TargetMode="External"/><Relationship Id="rId4" Type="http://schemas.openxmlformats.org/officeDocument/2006/relationships/hyperlink" Target="http://&#1089;&#1077;&#1079;&#1086;&#1085;&#1099;-&#1075;&#1086;&#1076;&#1072;.&#1088;&#1092;/%D0%B7%D0%B8%D0%BC%D0%B0%20%D0%A7%D0%B0%D0%B9%D0%BA%D0%BE%D0%B2%D1%81%D0%BA%D0%B8%D0%B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1000101"/>
            <a:ext cx="5829300" cy="321471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  <a:latin typeface="Impact" pitchFamily="34" charset="0"/>
              </a:rPr>
              <a:t>Консультация  для родителей</a:t>
            </a:r>
            <a:br>
              <a:rPr lang="ru-RU" b="1" i="1" dirty="0" smtClean="0">
                <a:solidFill>
                  <a:schemeClr val="tx2"/>
                </a:solidFill>
                <a:latin typeface="Impact" pitchFamily="34" charset="0"/>
              </a:rPr>
            </a:br>
            <a:r>
              <a:rPr lang="ru-RU" b="1" i="1" dirty="0" smtClean="0">
                <a:solidFill>
                  <a:schemeClr val="tx2"/>
                </a:solidFill>
                <a:latin typeface="Impact" pitchFamily="34" charset="0"/>
              </a:rPr>
              <a:t>«Зимнее утро. Классика зимы</a:t>
            </a:r>
            <a:r>
              <a:rPr lang="ru-RU" b="1" i="1" dirty="0" smtClean="0">
                <a:solidFill>
                  <a:schemeClr val="tx2"/>
                </a:solidFill>
                <a:latin typeface="Impact" pitchFamily="34" charset="0"/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36" y="5214942"/>
            <a:ext cx="5072098" cy="3429024"/>
          </a:xfrm>
        </p:spPr>
        <p:txBody>
          <a:bodyPr/>
          <a:lstStyle/>
          <a:p>
            <a:pPr algn="r">
              <a:spcBef>
                <a:spcPts val="0"/>
              </a:spcBef>
            </a:pPr>
            <a:r>
              <a:rPr lang="ru-RU" b="1" i="1" dirty="0" smtClean="0">
                <a:solidFill>
                  <a:schemeClr val="tx2"/>
                </a:solidFill>
              </a:rPr>
              <a:t>Музыкальный руководитель:</a:t>
            </a:r>
          </a:p>
          <a:p>
            <a:pPr algn="r">
              <a:spcBef>
                <a:spcPts val="0"/>
              </a:spcBef>
            </a:pPr>
            <a:r>
              <a:rPr lang="ru-RU" b="1" i="1" dirty="0" smtClean="0">
                <a:solidFill>
                  <a:schemeClr val="tx2"/>
                </a:solidFill>
              </a:rPr>
              <a:t> Синицына Е.В.</a:t>
            </a:r>
          </a:p>
          <a:p>
            <a:pPr algn="r">
              <a:spcBef>
                <a:spcPts val="0"/>
              </a:spcBef>
            </a:pPr>
            <a:r>
              <a:rPr lang="ru-RU" b="1" i="1" dirty="0" smtClean="0">
                <a:solidFill>
                  <a:schemeClr val="tx2"/>
                </a:solidFill>
              </a:rPr>
              <a:t>МДОУ </a:t>
            </a:r>
          </a:p>
          <a:p>
            <a:pPr algn="r">
              <a:spcBef>
                <a:spcPts val="0"/>
              </a:spcBef>
            </a:pPr>
            <a:r>
              <a:rPr lang="ru-RU" b="1" i="1" dirty="0" smtClean="0">
                <a:solidFill>
                  <a:schemeClr val="tx2"/>
                </a:solidFill>
              </a:rPr>
              <a:t>«Детский сад №75» г. Ярославля</a:t>
            </a:r>
            <a:endParaRPr lang="ru-RU" b="1" i="1" dirty="0">
              <a:solidFill>
                <a:schemeClr val="tx2"/>
              </a:solidFill>
            </a:endParaRPr>
          </a:p>
        </p:txBody>
      </p:sp>
      <p:pic>
        <p:nvPicPr>
          <p:cNvPr id="4" name="01. Январь 'У Камелька'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276600" y="4419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83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339438" y="3143240"/>
            <a:ext cx="5304272" cy="3821606"/>
            <a:chOff x="1115616" y="2146448"/>
            <a:chExt cx="7165477" cy="325312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8645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5085184"/>
              <a:ext cx="5084703" cy="314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124744" y="-576005"/>
            <a:ext cx="5616624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sz="1600" dirty="0"/>
          </a:p>
          <a:p>
            <a:pPr algn="just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В наш </a:t>
            </a:r>
            <a:r>
              <a:rPr lang="ru-RU" b="1" dirty="0">
                <a:solidFill>
                  <a:schemeClr val="tx2"/>
                </a:solidFill>
              </a:rPr>
              <a:t>информационный век, век высоких технологий мы часто забываем о непреходящих духовных ценностях. Одной из таких ценностей является классическая музыка – духовное наследие </a:t>
            </a:r>
            <a:r>
              <a:rPr lang="ru-RU" b="1" dirty="0" smtClean="0">
                <a:solidFill>
                  <a:schemeClr val="tx2"/>
                </a:solidFill>
              </a:rPr>
              <a:t>наших предков</a:t>
            </a:r>
            <a:r>
              <a:rPr lang="ru-RU" b="1" dirty="0">
                <a:solidFill>
                  <a:schemeClr val="tx2"/>
                </a:solidFill>
              </a:rPr>
              <a:t>. </a:t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Пустить в душу классическую музыку – всё равно, что открыть окно в прекрасный мир, новых и приятных </a:t>
            </a:r>
            <a:r>
              <a:rPr lang="ru-RU" b="1" dirty="0" smtClean="0">
                <a:solidFill>
                  <a:schemeClr val="tx2"/>
                </a:solidFill>
              </a:rPr>
              <a:t>ощущений. </a:t>
            </a:r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Великая музыка великих композиторов поднимает нас на другой культурный и духовный уровень. Классическая музыка-основа музыки вообще</a:t>
            </a:r>
            <a:r>
              <a:rPr lang="ru-RU" b="1" dirty="0" smtClean="0">
                <a:solidFill>
                  <a:schemeClr val="tx2"/>
                </a:solidFill>
              </a:rPr>
              <a:t>. </a:t>
            </a:r>
            <a:r>
              <a:rPr lang="ru-RU" b="1" dirty="0">
                <a:solidFill>
                  <a:schemeClr val="tx2"/>
                </a:solidFill>
              </a:rPr>
              <a:t>Но, чтобы ее воспринимать, у человека должна сложиться определенная система восприятия, определенная система ценностей. </a:t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Классическая музыка пробуждает в наших душах самые светлые и добрые чувства, фантазию и разные эмоции, которые так необходимы всем людям в </a:t>
            </a:r>
            <a:r>
              <a:rPr lang="ru-RU" b="1" dirty="0" smtClean="0">
                <a:solidFill>
                  <a:schemeClr val="tx2"/>
                </a:solidFill>
              </a:rPr>
              <a:t>жизни!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 В дошкольном возрасте ребенок – сама эмоция, и поэтому значение его встречи с высокохудожественной музыкой трудно переоценить. Именно в дошкольном возрасте формируются эталоны красоты, ребенок накапливает тот опыт деятельности, от которого во многом зависит его последующее музыкальное и общее развитие. И очень важно, чтобы этот опыт основывался на лучших образцах мировой музыкальной культуры и это должна быть классическая музыка.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2776" y="501213"/>
            <a:ext cx="5328592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Какие </a:t>
            </a:r>
            <a:r>
              <a:rPr lang="ru-RU" b="1" dirty="0">
                <a:solidFill>
                  <a:schemeClr val="tx2"/>
                </a:solidFill>
              </a:rPr>
              <a:t>звуки можно услышать зимой? </a:t>
            </a:r>
            <a:r>
              <a:rPr lang="ru-RU" b="1" i="1" dirty="0">
                <a:solidFill>
                  <a:schemeClr val="tx2"/>
                </a:solidFill>
              </a:rPr>
              <a:t>(скрип снега, звон льда, шум ветра, вой вьюги).</a:t>
            </a:r>
            <a:endParaRPr lang="ru-RU" b="1" dirty="0">
              <a:solidFill>
                <a:schemeClr val="tx2"/>
              </a:solidFill>
            </a:endParaRP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Есть композиторы, которые выразительно передают образ зимы. Один из них Пётр Ильич Чайковский – русский композитор. Пётр Ильич любил русскую природу. И часто писал музыкальные произведения под впечатлениями прогулок, увиденного. Он любил все времена года. Особенно зиму. Петр Ильич любил гулять зимой, когда под ногами скрипел снег, шумел ветер.</a:t>
            </a: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 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Замечательное произведение Чайковского </a:t>
            </a:r>
            <a:r>
              <a:rPr lang="ru-RU" b="1" dirty="0">
                <a:solidFill>
                  <a:schemeClr val="tx2"/>
                </a:solidFill>
              </a:rPr>
              <a:t>«Декабрь»- «Святки». Эта пьеса входит в его цикл «Времена года» В цикле 12 пьес, столько, сколько месяцев в году. Вслушайтесь в чудесные звуки музыки.</a:t>
            </a: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 </a:t>
            </a: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Почему называется «Святки»?</a:t>
            </a: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Святки - старинный праздник перед Новым годом. Музыка декабря, не рассказывает нам именно о святках. Это просто вальс. Красивый вальс, который можно слушать, а можно под него и танцевать. Только он медленный, задумчивый, зимний. И немножко грустный. Ведь расставаться - всегда грустно. А вальс этот в альбоме «Времена года» последний. Композитор прощается со своими слушателями.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8760" y="251521"/>
            <a:ext cx="5472608" cy="7916698"/>
          </a:xfrm>
        </p:spPr>
        <p:txBody>
          <a:bodyPr/>
          <a:lstStyle/>
          <a:p>
            <a:pPr marL="0" indent="0" algn="ctr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Углублять </a:t>
            </a:r>
            <a:r>
              <a:rPr lang="ru-RU" sz="2000" b="1" dirty="0">
                <a:solidFill>
                  <a:schemeClr val="tx2"/>
                </a:solidFill>
              </a:rPr>
              <a:t>представления детей об изобразительных возможностях музыки; учить различать выражение настроений, созвучных различным временам года; 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>
                <a:solidFill>
                  <a:schemeClr val="tx2"/>
                </a:solidFill>
              </a:rPr>
              <a:t>развивать фантазию, воображение, творческие способности; воспитывать чувство прекрасного, любовь к родной природе через </a:t>
            </a:r>
            <a:r>
              <a:rPr lang="ru-RU" sz="2000" b="1" dirty="0" smtClean="0">
                <a:solidFill>
                  <a:schemeClr val="tx2"/>
                </a:solidFill>
              </a:rPr>
              <a:t>музыку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нам помогает музыка А. Вивальди и его музыкальное произведение «Зима».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Антонио </a:t>
            </a:r>
            <a:r>
              <a:rPr lang="ru-RU" sz="2000" b="1" dirty="0">
                <a:solidFill>
                  <a:schemeClr val="tx2"/>
                </a:solidFill>
              </a:rPr>
              <a:t>Вивальди гениально описывает начало зимы, когда народ сначала мерзнет от зимней стужи, затем греется у домашнего очага и ликует, катаясь на коньках по застывшему льду. Зима вступила в свои права, окутала природу снегом и сковала стужей озера, но даже в ее стремлении всё и всех заморозить, люди находят наслаждение. Тихая, спокойная, умиротворяющая мелодия заставляет задуматься, предаться мечтам и насладиться дуновением северного ветра, звучащего в пассажах сольной скрипки.</a:t>
            </a:r>
          </a:p>
        </p:txBody>
      </p:sp>
    </p:spTree>
    <p:extLst>
      <p:ext uri="{BB962C8B-B14F-4D97-AF65-F5344CB8AC3E}">
        <p14:creationId xmlns:p14="http://schemas.microsoft.com/office/powerpoint/2010/main" val="25839356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     </a:t>
            </a:r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Музыка зимы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6792" y="1331641"/>
            <a:ext cx="4958308" cy="7416823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chemeClr val="tx2"/>
                </a:solidFill>
              </a:rPr>
              <a:t>Разукрасилась зима: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На уборе бахрома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Из прозрачных льдинок,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Звездочек-снежинок.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Вся в алмазах, жемчугах,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В разноцветных огоньках,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Льет вокруг сиянье,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Шепчет заклинанье: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— Лягте, мягкие снега,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На леса и на луга,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Тропы застелите,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Ветви опушите!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На окошках, Дед Мороз,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Разбросай хрустальных роз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Легкие виденья</a:t>
            </a:r>
            <a:r>
              <a:rPr lang="ru-RU" sz="2000" b="1" dirty="0" smtClean="0">
                <a:solidFill>
                  <a:schemeClr val="tx2"/>
                </a:solidFill>
              </a:rPr>
              <a:t>,</a:t>
            </a:r>
            <a:r>
              <a:rPr lang="ru-RU" sz="2000" b="1" dirty="0">
                <a:solidFill>
                  <a:schemeClr val="tx2"/>
                </a:solidFill>
              </a:rPr>
              <a:t/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Хитрые сплетенья.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Ты, метелица, чуди,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Хороводы заводи,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Взвейся вихрем белым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В поле поседелом!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Спи, земля моя, усни,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Сны волшебные храни: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Жди, в парчу одета,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Нового </a:t>
            </a:r>
            <a:r>
              <a:rPr lang="ru-RU" sz="2000" b="1" dirty="0" smtClean="0">
                <a:solidFill>
                  <a:schemeClr val="tx2"/>
                </a:solidFill>
              </a:rPr>
              <a:t>рассвета!                        </a:t>
            </a:r>
            <a:r>
              <a:rPr lang="ru-RU" sz="2000" b="1" i="1" dirty="0" smtClean="0">
                <a:solidFill>
                  <a:schemeClr val="tx2"/>
                </a:solidFill>
              </a:rPr>
              <a:t>М</a:t>
            </a:r>
            <a:r>
              <a:rPr lang="ru-RU" sz="2000" b="1" i="1" dirty="0">
                <a:solidFill>
                  <a:schemeClr val="tx2"/>
                </a:solidFill>
              </a:rPr>
              <a:t>. Пожаров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481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556792" y="225927"/>
            <a:ext cx="4882852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 </a:t>
            </a:r>
          </a:p>
          <a:p>
            <a:pPr lvl="0" algn="ctr"/>
            <a:r>
              <a:rPr lang="ru-RU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Классические произведения о зиме: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2000" b="1" u="sng" dirty="0" smtClean="0">
              <a:solidFill>
                <a:schemeClr val="tx2">
                  <a:lumMod val="60000"/>
                  <a:lumOff val="40000"/>
                </a:schemeClr>
              </a:solidFill>
              <a:hlinkClick r:id="rId3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Антонио </a:t>
            </a:r>
            <a:r>
              <a:rPr lang="ru-RU" sz="2000" b="1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Вивальди "Зима"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Концерт №4 фа минор «Зима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»,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"Зимние грёзы". </a:t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Петр Ильич Чайковский "Зима"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"Святки", "У камелька", "Масленица"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hlinkClick r:id="rId5"/>
              </a:rPr>
              <a:t>Йозеф Гайдн "Зима" 4-я часть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Оратория "Времена года"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hlinkClick r:id="rId6"/>
              </a:rPr>
              <a:t>В. А. Гаврилин "Времена года" Зима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(слова народные)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u="sng" dirty="0" smtClean="0">
                <a:solidFill>
                  <a:schemeClr val="accent5">
                    <a:lumMod val="75000"/>
                  </a:schemeClr>
                </a:solidFill>
              </a:rPr>
              <a:t>Г. В. Свиридов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«Метель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«Зимняя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дорога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u="sng" dirty="0" smtClean="0">
                <a:solidFill>
                  <a:schemeClr val="accent5">
                    <a:lumMod val="75000"/>
                  </a:schemeClr>
                </a:solidFill>
              </a:rPr>
              <a:t>Р.К. Щедрин</a:t>
            </a:r>
            <a:r>
              <a:rPr lang="ru-RU" sz="2000" b="1" u="sng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«Тройка»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(по музыке, скорее, зимняя) </a:t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u="sng" dirty="0" smtClean="0">
                <a:solidFill>
                  <a:schemeClr val="accent5">
                    <a:lumMod val="75000"/>
                  </a:schemeClr>
                </a:solidFill>
              </a:rPr>
              <a:t> Й. Гайдн</a:t>
            </a:r>
            <a:r>
              <a:rPr lang="ru-RU" sz="2000" b="1" u="sng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Времена Года (ч.4) </a:t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u="sng" dirty="0">
                <a:solidFill>
                  <a:schemeClr val="accent5">
                    <a:lumMod val="75000"/>
                  </a:schemeClr>
                </a:solidFill>
              </a:rPr>
              <a:t>Майкл Смит.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Снежная Королева (мюзикл) 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u="sng" dirty="0" smtClean="0">
                <a:solidFill>
                  <a:schemeClr val="accent5">
                    <a:lumMod val="75000"/>
                  </a:schemeClr>
                </a:solidFill>
              </a:rPr>
              <a:t>Д. Лист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Этюд "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Метель«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u="sng" dirty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ru-RU" sz="2000" b="1" u="sng" dirty="0" smtClean="0">
                <a:solidFill>
                  <a:schemeClr val="accent5">
                    <a:lumMod val="75000"/>
                  </a:schemeClr>
                </a:solidFill>
              </a:rPr>
              <a:t>Р. Шуман</a:t>
            </a:r>
            <a:r>
              <a:rPr lang="ru-RU" sz="20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Зима (Альбом Для Юношества)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02. Февраль 'Масленица'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3276600" y="4419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684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20586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173</Words>
  <Application>Microsoft Office PowerPoint</Application>
  <PresentationFormat>Экран (4:3)</PresentationFormat>
  <Paragraphs>37</Paragraphs>
  <Slides>6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Impact</vt:lpstr>
      <vt:lpstr>Monotype Corsiva</vt:lpstr>
      <vt:lpstr>Times New Roman</vt:lpstr>
      <vt:lpstr>Тема Office</vt:lpstr>
      <vt:lpstr>Консультация  для родителей «Зимнее утро. Классика зимы» </vt:lpstr>
      <vt:lpstr>Презентация PowerPoint</vt:lpstr>
      <vt:lpstr>Презентация PowerPoint</vt:lpstr>
      <vt:lpstr>Презентация PowerPoint</vt:lpstr>
      <vt:lpstr>     Музыка зимы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Колесова</cp:lastModifiedBy>
  <cp:revision>20</cp:revision>
  <dcterms:created xsi:type="dcterms:W3CDTF">2014-06-24T15:51:35Z</dcterms:created>
  <dcterms:modified xsi:type="dcterms:W3CDTF">2021-09-15T07:10:34Z</dcterms:modified>
</cp:coreProperties>
</file>