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4" r:id="rId6"/>
    <p:sldId id="259" r:id="rId7"/>
    <p:sldId id="261" r:id="rId8"/>
    <p:sldId id="262" r:id="rId9"/>
    <p:sldId id="266" r:id="rId10"/>
    <p:sldId id="263" r:id="rId11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6BF855-DF3D-580F-38A7-229A1B900F8D}" v="1317" dt="2024-09-10T12:12:55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142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569"/>
            </a:lvl1pPr>
            <a:lvl2pPr marL="108496" indent="0" algn="ctr">
              <a:buNone/>
              <a:defRPr sz="475"/>
            </a:lvl2pPr>
            <a:lvl3pPr marL="216992" indent="0" algn="ctr">
              <a:buNone/>
              <a:defRPr sz="428"/>
            </a:lvl3pPr>
            <a:lvl4pPr marL="325487" indent="0" algn="ctr">
              <a:buNone/>
              <a:defRPr sz="380"/>
            </a:lvl4pPr>
            <a:lvl5pPr marL="433983" indent="0" algn="ctr">
              <a:buNone/>
              <a:defRPr sz="380"/>
            </a:lvl5pPr>
            <a:lvl6pPr marL="542479" indent="0" algn="ctr">
              <a:buNone/>
              <a:defRPr sz="380"/>
            </a:lvl6pPr>
            <a:lvl7pPr marL="650975" indent="0" algn="ctr">
              <a:buNone/>
              <a:defRPr sz="380"/>
            </a:lvl7pPr>
            <a:lvl8pPr marL="759470" indent="0" algn="ctr">
              <a:buNone/>
              <a:defRPr sz="380"/>
            </a:lvl8pPr>
            <a:lvl9pPr marL="867966" indent="0" algn="ctr">
              <a:buNone/>
              <a:defRPr sz="38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7" y="2279652"/>
            <a:ext cx="5915025" cy="3803649"/>
          </a:xfrm>
        </p:spPr>
        <p:txBody>
          <a:bodyPr anchor="b"/>
          <a:lstStyle>
            <a:lvl1pPr>
              <a:defRPr sz="142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569">
                <a:solidFill>
                  <a:schemeClr val="tx1">
                    <a:tint val="82000"/>
                  </a:schemeClr>
                </a:solidFill>
              </a:defRPr>
            </a:lvl1pPr>
            <a:lvl2pPr marL="108496" indent="0">
              <a:buNone/>
              <a:defRPr sz="475">
                <a:solidFill>
                  <a:schemeClr val="tx1">
                    <a:tint val="82000"/>
                  </a:schemeClr>
                </a:solidFill>
              </a:defRPr>
            </a:lvl2pPr>
            <a:lvl3pPr marL="216992" indent="0">
              <a:buNone/>
              <a:defRPr sz="428">
                <a:solidFill>
                  <a:schemeClr val="tx1">
                    <a:tint val="82000"/>
                  </a:schemeClr>
                </a:solidFill>
              </a:defRPr>
            </a:lvl3pPr>
            <a:lvl4pPr marL="325487" indent="0">
              <a:buNone/>
              <a:defRPr sz="380">
                <a:solidFill>
                  <a:schemeClr val="tx1">
                    <a:tint val="82000"/>
                  </a:schemeClr>
                </a:solidFill>
              </a:defRPr>
            </a:lvl4pPr>
            <a:lvl5pPr marL="433983" indent="0">
              <a:buNone/>
              <a:defRPr sz="380">
                <a:solidFill>
                  <a:schemeClr val="tx1">
                    <a:tint val="82000"/>
                  </a:schemeClr>
                </a:solidFill>
              </a:defRPr>
            </a:lvl5pPr>
            <a:lvl6pPr marL="542479" indent="0">
              <a:buNone/>
              <a:defRPr sz="380">
                <a:solidFill>
                  <a:schemeClr val="tx1">
                    <a:tint val="82000"/>
                  </a:schemeClr>
                </a:solidFill>
              </a:defRPr>
            </a:lvl6pPr>
            <a:lvl7pPr marL="650975" indent="0">
              <a:buNone/>
              <a:defRPr sz="380">
                <a:solidFill>
                  <a:schemeClr val="tx1">
                    <a:tint val="82000"/>
                  </a:schemeClr>
                </a:solidFill>
              </a:defRPr>
            </a:lvl7pPr>
            <a:lvl8pPr marL="759470" indent="0">
              <a:buNone/>
              <a:defRPr sz="380">
                <a:solidFill>
                  <a:schemeClr val="tx1">
                    <a:tint val="82000"/>
                  </a:schemeClr>
                </a:solidFill>
              </a:defRPr>
            </a:lvl8pPr>
            <a:lvl9pPr marL="867966" indent="0">
              <a:buNone/>
              <a:defRPr sz="3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2" y="486834"/>
            <a:ext cx="5915025" cy="176741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569" b="1"/>
            </a:lvl1pPr>
            <a:lvl2pPr marL="108496" indent="0">
              <a:buNone/>
              <a:defRPr sz="475" b="1"/>
            </a:lvl2pPr>
            <a:lvl3pPr marL="216992" indent="0">
              <a:buNone/>
              <a:defRPr sz="428" b="1"/>
            </a:lvl3pPr>
            <a:lvl4pPr marL="325487" indent="0">
              <a:buNone/>
              <a:defRPr sz="380" b="1"/>
            </a:lvl4pPr>
            <a:lvl5pPr marL="433983" indent="0">
              <a:buNone/>
              <a:defRPr sz="380" b="1"/>
            </a:lvl5pPr>
            <a:lvl6pPr marL="542479" indent="0">
              <a:buNone/>
              <a:defRPr sz="380" b="1"/>
            </a:lvl6pPr>
            <a:lvl7pPr marL="650975" indent="0">
              <a:buNone/>
              <a:defRPr sz="380" b="1"/>
            </a:lvl7pPr>
            <a:lvl8pPr marL="759470" indent="0">
              <a:buNone/>
              <a:defRPr sz="380" b="1"/>
            </a:lvl8pPr>
            <a:lvl9pPr marL="867966" indent="0">
              <a:buNone/>
              <a:defRPr sz="3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4" y="2241551"/>
            <a:ext cx="2915543" cy="1098549"/>
          </a:xfrm>
        </p:spPr>
        <p:txBody>
          <a:bodyPr anchor="b"/>
          <a:lstStyle>
            <a:lvl1pPr marL="0" indent="0">
              <a:buNone/>
              <a:defRPr sz="569" b="1"/>
            </a:lvl1pPr>
            <a:lvl2pPr marL="108496" indent="0">
              <a:buNone/>
              <a:defRPr sz="475" b="1"/>
            </a:lvl2pPr>
            <a:lvl3pPr marL="216992" indent="0">
              <a:buNone/>
              <a:defRPr sz="428" b="1"/>
            </a:lvl3pPr>
            <a:lvl4pPr marL="325487" indent="0">
              <a:buNone/>
              <a:defRPr sz="380" b="1"/>
            </a:lvl4pPr>
            <a:lvl5pPr marL="433983" indent="0">
              <a:buNone/>
              <a:defRPr sz="380" b="1"/>
            </a:lvl5pPr>
            <a:lvl6pPr marL="542479" indent="0">
              <a:buNone/>
              <a:defRPr sz="380" b="1"/>
            </a:lvl6pPr>
            <a:lvl7pPr marL="650975" indent="0">
              <a:buNone/>
              <a:defRPr sz="380" b="1"/>
            </a:lvl7pPr>
            <a:lvl8pPr marL="759470" indent="0">
              <a:buNone/>
              <a:defRPr sz="380" b="1"/>
            </a:lvl8pPr>
            <a:lvl9pPr marL="867966" indent="0">
              <a:buNone/>
              <a:defRPr sz="3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4" y="3340101"/>
            <a:ext cx="2915543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76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4" y="1316567"/>
            <a:ext cx="3471863" cy="6498167"/>
          </a:xfrm>
        </p:spPr>
        <p:txBody>
          <a:bodyPr/>
          <a:lstStyle>
            <a:lvl1pPr>
              <a:defRPr sz="760"/>
            </a:lvl1pPr>
            <a:lvl2pPr>
              <a:defRPr sz="665"/>
            </a:lvl2pPr>
            <a:lvl3pPr>
              <a:defRPr sz="569"/>
            </a:lvl3pPr>
            <a:lvl4pPr>
              <a:defRPr sz="475"/>
            </a:lvl4pPr>
            <a:lvl5pPr>
              <a:defRPr sz="475"/>
            </a:lvl5pPr>
            <a:lvl6pPr>
              <a:defRPr sz="475"/>
            </a:lvl6pPr>
            <a:lvl7pPr>
              <a:defRPr sz="475"/>
            </a:lvl7pPr>
            <a:lvl8pPr>
              <a:defRPr sz="475"/>
            </a:lvl8pPr>
            <a:lvl9pPr>
              <a:defRPr sz="47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2" y="2743200"/>
            <a:ext cx="2211883" cy="5082117"/>
          </a:xfrm>
        </p:spPr>
        <p:txBody>
          <a:bodyPr/>
          <a:lstStyle>
            <a:lvl1pPr marL="0" indent="0">
              <a:buNone/>
              <a:defRPr sz="380"/>
            </a:lvl1pPr>
            <a:lvl2pPr marL="108496" indent="0">
              <a:buNone/>
              <a:defRPr sz="332"/>
            </a:lvl2pPr>
            <a:lvl3pPr marL="216992" indent="0">
              <a:buNone/>
              <a:defRPr sz="285"/>
            </a:lvl3pPr>
            <a:lvl4pPr marL="325487" indent="0">
              <a:buNone/>
              <a:defRPr sz="238"/>
            </a:lvl4pPr>
            <a:lvl5pPr marL="433983" indent="0">
              <a:buNone/>
              <a:defRPr sz="238"/>
            </a:lvl5pPr>
            <a:lvl6pPr marL="542479" indent="0">
              <a:buNone/>
              <a:defRPr sz="238"/>
            </a:lvl6pPr>
            <a:lvl7pPr marL="650975" indent="0">
              <a:buNone/>
              <a:defRPr sz="238"/>
            </a:lvl7pPr>
            <a:lvl8pPr marL="759470" indent="0">
              <a:buNone/>
              <a:defRPr sz="238"/>
            </a:lvl8pPr>
            <a:lvl9pPr marL="867966" indent="0">
              <a:buNone/>
              <a:defRPr sz="238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76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4" y="1316567"/>
            <a:ext cx="3471863" cy="6498167"/>
          </a:xfrm>
        </p:spPr>
        <p:txBody>
          <a:bodyPr/>
          <a:lstStyle>
            <a:lvl1pPr marL="0" indent="0">
              <a:buNone/>
              <a:defRPr sz="760"/>
            </a:lvl1pPr>
            <a:lvl2pPr marL="108496" indent="0">
              <a:buNone/>
              <a:defRPr sz="665"/>
            </a:lvl2pPr>
            <a:lvl3pPr marL="216992" indent="0">
              <a:buNone/>
              <a:defRPr sz="569"/>
            </a:lvl3pPr>
            <a:lvl4pPr marL="325487" indent="0">
              <a:buNone/>
              <a:defRPr sz="475"/>
            </a:lvl4pPr>
            <a:lvl5pPr marL="433983" indent="0">
              <a:buNone/>
              <a:defRPr sz="475"/>
            </a:lvl5pPr>
            <a:lvl6pPr marL="542479" indent="0">
              <a:buNone/>
              <a:defRPr sz="475"/>
            </a:lvl6pPr>
            <a:lvl7pPr marL="650975" indent="0">
              <a:buNone/>
              <a:defRPr sz="475"/>
            </a:lvl7pPr>
            <a:lvl8pPr marL="759470" indent="0">
              <a:buNone/>
              <a:defRPr sz="475"/>
            </a:lvl8pPr>
            <a:lvl9pPr marL="867966" indent="0">
              <a:buNone/>
              <a:defRPr sz="47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2" y="2743200"/>
            <a:ext cx="2211883" cy="5082117"/>
          </a:xfrm>
        </p:spPr>
        <p:txBody>
          <a:bodyPr/>
          <a:lstStyle>
            <a:lvl1pPr marL="0" indent="0">
              <a:buNone/>
              <a:defRPr sz="380"/>
            </a:lvl1pPr>
            <a:lvl2pPr marL="108496" indent="0">
              <a:buNone/>
              <a:defRPr sz="332"/>
            </a:lvl2pPr>
            <a:lvl3pPr marL="216992" indent="0">
              <a:buNone/>
              <a:defRPr sz="285"/>
            </a:lvl3pPr>
            <a:lvl4pPr marL="325487" indent="0">
              <a:buNone/>
              <a:defRPr sz="238"/>
            </a:lvl4pPr>
            <a:lvl5pPr marL="433983" indent="0">
              <a:buNone/>
              <a:defRPr sz="238"/>
            </a:lvl5pPr>
            <a:lvl6pPr marL="542479" indent="0">
              <a:buNone/>
              <a:defRPr sz="238"/>
            </a:lvl6pPr>
            <a:lvl7pPr marL="650975" indent="0">
              <a:buNone/>
              <a:defRPr sz="238"/>
            </a:lvl7pPr>
            <a:lvl8pPr marL="759470" indent="0">
              <a:buNone/>
              <a:defRPr sz="238"/>
            </a:lvl8pPr>
            <a:lvl9pPr marL="867966" indent="0">
              <a:buNone/>
              <a:defRPr sz="238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5765" y="1666342"/>
            <a:ext cx="5393155" cy="3468185"/>
          </a:xfrm>
          <a:solidFill>
            <a:schemeClr val="tx2">
              <a:lumMod val="10000"/>
              <a:lumOff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ru-RU" sz="2800" dirty="0">
                <a:solidFill>
                  <a:schemeClr val="accent3">
                    <a:lumMod val="49000"/>
                  </a:schemeClr>
                </a:solidFill>
                <a:latin typeface="Calibri"/>
              </a:rPr>
            </a:br>
            <a:r>
              <a:rPr lang="ru-RU" sz="2800" dirty="0">
                <a:ea typeface="+mj-lt"/>
                <a:cs typeface="+mj-lt"/>
              </a:rPr>
              <a:t>«</a:t>
            </a:r>
            <a:r>
              <a:rPr lang="ru-RU" sz="2800" dirty="0">
                <a:solidFill>
                  <a:schemeClr val="accent3">
                    <a:lumMod val="49000"/>
                  </a:schemeClr>
                </a:solidFill>
                <a:latin typeface="Calibri"/>
                <a:ea typeface="Calibri"/>
                <a:cs typeface="Calibri"/>
              </a:rPr>
              <a:t>Адаптация к детскому саду</a:t>
            </a:r>
            <a:r>
              <a:rPr lang="ru-RU" sz="2800" dirty="0">
                <a:solidFill>
                  <a:schemeClr val="accent3">
                    <a:lumMod val="49000"/>
                  </a:schemeClr>
                </a:solidFill>
                <a:ea typeface="+mj-lt"/>
                <a:cs typeface="+mj-lt"/>
              </a:rPr>
              <a:t>»</a:t>
            </a:r>
            <a:endParaRPr lang="ru-RU" sz="2800" dirty="0">
              <a:solidFill>
                <a:schemeClr val="accent3">
                  <a:lumMod val="49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89135" y="5520756"/>
            <a:ext cx="5143500" cy="22076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25120" lvl="3" algn="r"/>
            <a:r>
              <a:rPr lang="ru-RU" sz="2600" dirty="0">
                <a:latin typeface="Calibri"/>
                <a:ea typeface="Calibri"/>
                <a:cs typeface="Calibri"/>
              </a:rPr>
              <a:t>Подготовила:</a:t>
            </a:r>
            <a:endParaRPr lang="ru-RU" sz="2600">
              <a:latin typeface="Aptos" panose="020B0004020202020204"/>
              <a:ea typeface="Calibri"/>
              <a:cs typeface="Calibri"/>
            </a:endParaRPr>
          </a:p>
          <a:p>
            <a:pPr marL="325120" lvl="3" algn="r"/>
            <a:r>
              <a:rPr lang="ru-RU" sz="2600" dirty="0">
                <a:latin typeface="Calibri"/>
                <a:ea typeface="Calibri"/>
                <a:cs typeface="Calibri"/>
              </a:rPr>
              <a:t>Педагог-психолог</a:t>
            </a:r>
          </a:p>
          <a:p>
            <a:pPr marL="216535" lvl="2" algn="r"/>
            <a:r>
              <a:rPr lang="ru-RU" sz="2650" dirty="0">
                <a:latin typeface="Calibri"/>
                <a:ea typeface="Calibri"/>
                <a:cs typeface="Calibri"/>
              </a:rPr>
              <a:t>Штейн К.Д.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86818A-EAB2-0EA0-B3E3-E3E0F1CD07D1}"/>
              </a:ext>
            </a:extLst>
          </p:cNvPr>
          <p:cNvSpPr txBox="1"/>
          <p:nvPr/>
        </p:nvSpPr>
        <p:spPr>
          <a:xfrm>
            <a:off x="2359938" y="8278100"/>
            <a:ext cx="241530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alibri"/>
                <a:ea typeface="Calibri"/>
                <a:cs typeface="Calibri"/>
              </a:rPr>
              <a:t>Ярославль, 2024 г.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77F7F2-553C-C79F-F441-FEFFEFF2ADE4}"/>
              </a:ext>
            </a:extLst>
          </p:cNvPr>
          <p:cNvSpPr txBox="1"/>
          <p:nvPr/>
        </p:nvSpPr>
        <p:spPr>
          <a:xfrm>
            <a:off x="883938" y="248802"/>
            <a:ext cx="5221000" cy="14157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dirty="0">
                <a:latin typeface="Calibri"/>
                <a:ea typeface="Calibri"/>
                <a:cs typeface="Calibri"/>
              </a:rPr>
              <a:t>МДОУ «Детский сад № 75</a:t>
            </a:r>
            <a:r>
              <a:rPr lang="ru-RU" sz="2000" dirty="0">
                <a:solidFill>
                  <a:schemeClr val="accent3">
                    <a:lumMod val="49000"/>
                  </a:schemeClr>
                </a:solidFill>
                <a:latin typeface="Calibri"/>
                <a:ea typeface="Calibri"/>
                <a:cs typeface="Calibri"/>
              </a:rPr>
              <a:t>»</a:t>
            </a:r>
            <a:endParaRPr lang="ru-RU"/>
          </a:p>
          <a:p>
            <a:pPr algn="ctr"/>
            <a:endParaRPr lang="ru-RU" sz="2000" dirty="0">
              <a:solidFill>
                <a:schemeClr val="accent3">
                  <a:lumMod val="49000"/>
                </a:schemeClr>
              </a:solidFill>
              <a:latin typeface="Calibri"/>
              <a:ea typeface="Calibri"/>
              <a:cs typeface="Calibri"/>
            </a:endParaRPr>
          </a:p>
          <a:p>
            <a:endParaRPr lang="ru-RU" sz="2800" dirty="0">
              <a:solidFill>
                <a:srgbClr val="0C3412"/>
              </a:solidFill>
              <a:latin typeface="Aptos Display"/>
            </a:endParaRPr>
          </a:p>
          <a:p>
            <a:endParaRPr lang="ru-RU" dirty="0"/>
          </a:p>
        </p:txBody>
      </p:sp>
      <p:pic>
        <p:nvPicPr>
          <p:cNvPr id="11" name="Рисунок 10" descr="Picture background">
            <a:extLst>
              <a:ext uri="{FF2B5EF4-FFF2-40B4-BE49-F238E27FC236}">
                <a16:creationId xmlns:a16="http://schemas.microsoft.com/office/drawing/2014/main" id="{0D45F918-4133-DFDD-4FA7-B43D1C18E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053" y="5128870"/>
            <a:ext cx="2743199" cy="231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91BED2-F846-8969-FF04-E6272034F04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aseline="0">
                <a:latin typeface="Aptos"/>
                <a:ea typeface="Arial"/>
                <a:cs typeface="Arial"/>
              </a:rPr>
              <a:t>Как помочь ребенку в период адаптации?</a:t>
            </a:r>
            <a:r>
              <a:rPr lang="en-US" sz="2800">
                <a:latin typeface="Aptos"/>
                <a:ea typeface="Arial"/>
                <a:cs typeface="Arial"/>
              </a:rPr>
              <a:t>​</a:t>
            </a:r>
            <a:endParaRPr lang="ru-RU" sz="28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E0FBD0-412B-0795-059C-CA8BC3358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644655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 </a:t>
            </a:r>
            <a:r>
              <a:rPr lang="ru-RU" sz="1800" b="1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Переживайте вместе с малышом новый для него период</a:t>
            </a:r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. Спрашивайте о подробностях прошедшего дня. Вас должно интересовать все: с кем он играл, что узнал, что ему понравилось и чем он недоволен. Ребенку важно ощущать ваше внимание и поддержку. У него не должно возникнуть ощущения, что он предоставлен сам себе.</a:t>
            </a:r>
            <a:endParaRPr lang="ru-RU" sz="1800"/>
          </a:p>
          <a:p>
            <a:pPr algn="just"/>
            <a:r>
              <a:rPr lang="ru-RU" sz="1800" b="1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В первые недели желательно ограничить пребывания ребенка в саду тремя часами</a:t>
            </a:r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. Увеличивайте интервал неспешно. Всегда говорите ребенку, когда вы придете, чтобы он не ощущал себя покинутым. Не проявляйте беспокойство при прощании: оно передастся вдвойне. Будьте расслаблены, шутите. Придумайте свой ритуал прощания с ребенком.</a:t>
            </a:r>
            <a:endParaRPr lang="ru-RU" sz="180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b="1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Важно осознавать, какие эмоции могут появиться у ребенка в период адаптации, чтобы нейтрализовать отрицательные и усилить положительные</a:t>
            </a:r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. Среди отрицательных наиболее ярко выражаются: гнев, обида, страх. В числе положительных: любознательность, удовлетворение чувством самостоятельности.</a:t>
            </a:r>
          </a:p>
          <a:p>
            <a:pPr algn="just"/>
            <a:endParaRPr lang="ru-RU" sz="1800" dirty="0">
              <a:solidFill>
                <a:srgbClr val="242424"/>
              </a:solidFill>
              <a:latin typeface="Calibri"/>
              <a:ea typeface="Lato"/>
              <a:cs typeface="Lato"/>
            </a:endParaRPr>
          </a:p>
          <a:p>
            <a:pPr marL="0" indent="0" algn="just">
              <a:buNone/>
            </a:pPr>
            <a:r>
              <a:rPr lang="ru-RU" sz="1800" i="1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Если адаптация затянулась, необходимо проконсультироваться с психологом</a:t>
            </a:r>
          </a:p>
          <a:p>
            <a:endParaRPr lang="ru-RU" sz="1800" dirty="0">
              <a:solidFill>
                <a:srgbClr val="242424"/>
              </a:solidFill>
              <a:latin typeface="Lato"/>
              <a:ea typeface="Lato"/>
              <a:cs typeface="Lato"/>
            </a:endParaRPr>
          </a:p>
          <a:p>
            <a:endParaRPr lang="ru-RU" sz="1800" dirty="0">
              <a:solidFill>
                <a:srgbClr val="242424"/>
              </a:solidFill>
              <a:latin typeface="Lato"/>
              <a:ea typeface="Lato"/>
              <a:cs typeface="Lato"/>
            </a:endParaRPr>
          </a:p>
          <a:p>
            <a:endParaRPr lang="ru-RU" dirty="0">
              <a:solidFill>
                <a:srgbClr val="000000"/>
              </a:solidFill>
              <a:latin typeface="Aptos" panose="020B0004020202020204"/>
              <a:ea typeface="Lato"/>
              <a:cs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71235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30E7FE-69A9-F6E6-3BB1-E99E36F9AF9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alibri"/>
                <a:ea typeface="Calibri"/>
                <a:cs typeface="Calibri"/>
              </a:rPr>
              <a:t>Содержание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94F267-977F-8264-4791-8A5BBFC55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dirty="0"/>
              <a:t>Что такое адаптации и какие степени адаптации существуют?</a:t>
            </a:r>
            <a:endParaRPr lang="ru-RU"/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dirty="0"/>
              <a:t>Легкая степень адаптации к детскому саду.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dirty="0"/>
              <a:t>Средняя степень адаптации к детскому саду.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dirty="0"/>
              <a:t>Тяжелая степень адаптации к детскому саду.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dirty="0"/>
              <a:t>Что может помешать в период адаптации?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dirty="0"/>
              <a:t>Как помочь ребенку в период адаптации?</a:t>
            </a:r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44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EDFA6F-D202-CFDC-8A10-D0C16E86D9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/>
              <a:t>Что такое адаптация и какие степени адаптации </a:t>
            </a:r>
            <a:r>
              <a:rPr lang="ru-RU" sz="2800"/>
              <a:t>существуют</a:t>
            </a:r>
            <a:r>
              <a:rPr lang="ru-RU" sz="2800" dirty="0"/>
              <a:t>?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AF6C5B4-51C8-7C53-A641-9CFFE0B80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ru-RU" u="sng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Адаптацией</a:t>
            </a:r>
            <a:r>
              <a:rPr lang="ru-RU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 называют приспособление организма к новой обстановке. Процесс привыкания требует серьезных психических затрат, нередко сопровождается напряжением и даже истощением физических и психических сил.</a:t>
            </a:r>
          </a:p>
          <a:p>
            <a:pPr marL="0" indent="0" algn="just">
              <a:buNone/>
            </a:pPr>
            <a:endParaRPr lang="ru-RU" dirty="0">
              <a:solidFill>
                <a:srgbClr val="242424"/>
              </a:solidFill>
              <a:latin typeface="Calibri"/>
              <a:ea typeface="Lato"/>
              <a:cs typeface="Lato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Существует несколько степеней адаптации ребенка в детском саду:</a:t>
            </a:r>
          </a:p>
          <a:p>
            <a:pPr algn="just"/>
            <a:r>
              <a:rPr lang="ru-RU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Легкая степень;</a:t>
            </a:r>
          </a:p>
          <a:p>
            <a:pPr algn="just"/>
            <a:r>
              <a:rPr lang="ru-RU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Средняя степень;</a:t>
            </a:r>
          </a:p>
          <a:p>
            <a:pPr algn="just"/>
            <a:r>
              <a:rPr lang="ru-RU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Тяжелая степень</a:t>
            </a:r>
          </a:p>
          <a:p>
            <a:pPr marL="0" indent="0">
              <a:buNone/>
            </a:pPr>
            <a:endParaRPr lang="ru-RU" sz="1200" dirty="0">
              <a:solidFill>
                <a:srgbClr val="242424"/>
              </a:solidFill>
              <a:latin typeface="Lato"/>
              <a:ea typeface="Lato"/>
              <a:cs typeface="Lato"/>
            </a:endParaRPr>
          </a:p>
        </p:txBody>
      </p:sp>
      <p:pic>
        <p:nvPicPr>
          <p:cNvPr id="7" name="Рисунок 6" descr="Picture background">
            <a:extLst>
              <a:ext uri="{FF2B5EF4-FFF2-40B4-BE49-F238E27FC236}">
                <a16:creationId xmlns:a16="http://schemas.microsoft.com/office/drawing/2014/main" id="{D0FA587C-026D-1E0C-2285-6C305163A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015" y="6662922"/>
            <a:ext cx="3212123" cy="2485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24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93CDD8-609B-0EDE-40CB-17B84D1B79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/>
              <a:t>Легкая степень адаптации к детскому саду: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2546C46-F9B4-7AF0-ED2E-E425F18D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640259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ru-RU" sz="2400" dirty="0">
                <a:solidFill>
                  <a:srgbClr val="242424"/>
                </a:solidFill>
                <a:latin typeface="Lato"/>
                <a:ea typeface="Lato"/>
                <a:cs typeface="Lato"/>
              </a:rPr>
              <a:t>длится до недели;</a:t>
            </a:r>
            <a:endParaRPr lang="ru-RU" sz="2400" dirty="0">
              <a:solidFill>
                <a:srgbClr val="000000"/>
              </a:solidFill>
              <a:latin typeface="Aptos" panose="020B0004020202020204"/>
              <a:ea typeface="Lato"/>
              <a:cs typeface="Lato"/>
            </a:endParaRPr>
          </a:p>
          <a:p>
            <a:pPr algn="just"/>
            <a:r>
              <a:rPr lang="ru-RU" sz="2400" dirty="0">
                <a:solidFill>
                  <a:srgbClr val="242424"/>
                </a:solidFill>
                <a:latin typeface="Lato"/>
                <a:ea typeface="Lato"/>
                <a:cs typeface="Lato"/>
              </a:rPr>
              <a:t>не сопровождается внезапными заболеваниями;</a:t>
            </a:r>
          </a:p>
          <a:p>
            <a:pPr algn="just"/>
            <a:r>
              <a:rPr lang="ru-RU" sz="2400" dirty="0">
                <a:solidFill>
                  <a:srgbClr val="242424"/>
                </a:solidFill>
                <a:latin typeface="Lato"/>
                <a:ea typeface="Lato"/>
                <a:cs typeface="Lato"/>
              </a:rPr>
              <a:t>продолжается довольно короткий период, характеризующийся плохим сном малыша, потерей аппетита, нежеланием вступать в игры с другими малышами;</a:t>
            </a:r>
            <a:endParaRPr lang="ru-RU" sz="2400" dirty="0">
              <a:solidFill>
                <a:srgbClr val="000000"/>
              </a:solidFill>
              <a:latin typeface="Aptos" panose="020B0004020202020204"/>
              <a:ea typeface="Lato"/>
              <a:cs typeface="Lato"/>
            </a:endParaRPr>
          </a:p>
          <a:p>
            <a:pPr algn="just"/>
            <a:r>
              <a:rPr lang="ru-RU" sz="2400" dirty="0">
                <a:solidFill>
                  <a:srgbClr val="242424"/>
                </a:solidFill>
                <a:latin typeface="Lato"/>
                <a:ea typeface="Lato"/>
                <a:cs typeface="Lato"/>
              </a:rPr>
              <a:t>постепенно наступает полное привыкание к новым условиям; </a:t>
            </a:r>
            <a:endParaRPr lang="ru-RU" sz="2400" dirty="0">
              <a:solidFill>
                <a:srgbClr val="000000"/>
              </a:solidFill>
              <a:latin typeface="Aptos" panose="020B0004020202020204"/>
              <a:ea typeface="Lato"/>
              <a:cs typeface="Lato"/>
            </a:endParaRPr>
          </a:p>
          <a:p>
            <a:pPr algn="just"/>
            <a:r>
              <a:rPr lang="ru-RU" sz="2400" dirty="0">
                <a:solidFill>
                  <a:srgbClr val="242424"/>
                </a:solidFill>
                <a:latin typeface="Lato"/>
                <a:ea typeface="Lato"/>
                <a:cs typeface="Lato"/>
              </a:rPr>
              <a:t>к концу первой недели аппетит возвращается к прежнему уровню, режим сна восстанавливается немного дольше;</a:t>
            </a:r>
            <a:endParaRPr lang="ru-RU" sz="2400" dirty="0">
              <a:solidFill>
                <a:srgbClr val="000000"/>
              </a:solidFill>
              <a:latin typeface="Aptos" panose="020B0004020202020204"/>
              <a:ea typeface="Lato"/>
              <a:cs typeface="Lato"/>
            </a:endParaRPr>
          </a:p>
          <a:p>
            <a:pPr algn="just"/>
            <a:r>
              <a:rPr lang="ru-RU" sz="2400" dirty="0">
                <a:solidFill>
                  <a:srgbClr val="242424"/>
                </a:solidFill>
                <a:latin typeface="Lato"/>
                <a:ea typeface="Lato"/>
                <a:cs typeface="Lato"/>
              </a:rPr>
              <a:t>может наблюдаться затормаживание речи</a:t>
            </a:r>
            <a:endParaRPr lang="ru-RU" sz="2400" dirty="0">
              <a:solidFill>
                <a:srgbClr val="000000"/>
              </a:solidFill>
              <a:latin typeface="Aptos" panose="020B0004020202020204"/>
              <a:ea typeface="Lato"/>
              <a:cs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21972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54C55A-6C63-ECB7-1C37-C87A21A080D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alibri"/>
                <a:ea typeface="Calibri"/>
                <a:cs typeface="Calibri"/>
              </a:rPr>
              <a:t>Средняя</a:t>
            </a:r>
            <a:r>
              <a:rPr lang="ru-RU" sz="2800" baseline="0" dirty="0">
                <a:latin typeface="Calibri"/>
                <a:ea typeface="Calibri"/>
                <a:cs typeface="Calibri"/>
              </a:rPr>
              <a:t> </a:t>
            </a:r>
            <a:r>
              <a:rPr lang="ru-RU" sz="2800" dirty="0">
                <a:latin typeface="Calibri"/>
                <a:ea typeface="Calibri"/>
                <a:cs typeface="Calibri"/>
              </a:rPr>
              <a:t>степень адаптации</a:t>
            </a:r>
            <a:r>
              <a:rPr lang="ru-RU" sz="2800" baseline="0" dirty="0">
                <a:latin typeface="Calibri"/>
                <a:ea typeface="Calibri"/>
                <a:cs typeface="Calibri"/>
              </a:rPr>
              <a:t> к детскому саду:</a:t>
            </a:r>
            <a:endParaRPr lang="ru-RU" sz="2800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686C64-84CD-72D7-1E7F-71B3BF235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653447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ru-RU" sz="20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длится от недели до месяца;</a:t>
            </a:r>
            <a:endParaRPr lang="ru-RU" sz="2000">
              <a:solidFill>
                <a:srgbClr val="000000"/>
              </a:solidFill>
              <a:latin typeface="Calibri"/>
              <a:ea typeface="Lato"/>
              <a:cs typeface="Lato"/>
            </a:endParaRPr>
          </a:p>
          <a:p>
            <a:pPr algn="just"/>
            <a:r>
              <a:rPr lang="ru-RU" sz="20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в первый месяц начинают проявляться болезни: обычно в виде острых респираторных инфекций (заболевание длится около недели и заканчивается без осложнений);</a:t>
            </a:r>
            <a:endParaRPr lang="ru-RU" sz="2000" dirty="0">
              <a:solidFill>
                <a:srgbClr val="000000"/>
              </a:solidFill>
              <a:latin typeface="Calibri"/>
              <a:ea typeface="Lato"/>
              <a:cs typeface="Lato"/>
            </a:endParaRPr>
          </a:p>
          <a:p>
            <a:pPr algn="just"/>
            <a:r>
              <a:rPr lang="ru-RU" sz="20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на восстановление аппетита требуется месяц или немного больше;</a:t>
            </a:r>
            <a:endParaRPr lang="ru-RU" sz="2000">
              <a:solidFill>
                <a:srgbClr val="000000"/>
              </a:solidFill>
              <a:latin typeface="Calibri"/>
              <a:ea typeface="Lato"/>
              <a:cs typeface="Lato"/>
            </a:endParaRPr>
          </a:p>
          <a:p>
            <a:pPr algn="just"/>
            <a:r>
              <a:rPr lang="ru-RU" sz="20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эмоциональный фон неустойчив, настроение часто меняется;</a:t>
            </a:r>
            <a:endParaRPr lang="ru-RU" sz="2000" dirty="0">
              <a:solidFill>
                <a:srgbClr val="000000"/>
              </a:solidFill>
              <a:latin typeface="Calibri"/>
              <a:ea typeface="Lato"/>
              <a:cs typeface="Lato"/>
            </a:endParaRPr>
          </a:p>
          <a:p>
            <a:pPr algn="just"/>
            <a:r>
              <a:rPr lang="ru-RU" sz="20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в течение дня наблюдается плаксивость;</a:t>
            </a:r>
            <a:endParaRPr lang="ru-RU" sz="2000" dirty="0">
              <a:solidFill>
                <a:srgbClr val="000000"/>
              </a:solidFill>
              <a:latin typeface="Calibri"/>
              <a:ea typeface="Lato"/>
              <a:cs typeface="Lato"/>
            </a:endParaRPr>
          </a:p>
          <a:p>
            <a:pPr algn="just"/>
            <a:r>
              <a:rPr lang="ru-RU" sz="20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в отношениях с близкими людьми ребенок эмоционально возбужден (при расставании и встрече плачет или кричит);</a:t>
            </a:r>
            <a:endParaRPr lang="ru-RU" sz="2000">
              <a:solidFill>
                <a:srgbClr val="000000"/>
              </a:solidFill>
              <a:latin typeface="Calibri"/>
              <a:ea typeface="Lato"/>
              <a:cs typeface="Lato"/>
            </a:endParaRPr>
          </a:p>
          <a:p>
            <a:pPr algn="just"/>
            <a:r>
              <a:rPr lang="ru-RU" sz="20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отношение к сверстникам чаще безразличное, но заинтересованность тоже может проявлять;</a:t>
            </a:r>
            <a:endParaRPr lang="ru-RU" sz="2000">
              <a:solidFill>
                <a:srgbClr val="000000"/>
              </a:solidFill>
              <a:latin typeface="Calibri"/>
              <a:ea typeface="Lato"/>
              <a:cs typeface="Lato"/>
            </a:endParaRPr>
          </a:p>
          <a:p>
            <a:pPr algn="just"/>
            <a:r>
              <a:rPr lang="ru-RU" sz="20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замедляется речевая активность</a:t>
            </a:r>
            <a:endParaRPr lang="ru-RU" sz="2000" dirty="0">
              <a:latin typeface="Calibri"/>
              <a:ea typeface="Calibri"/>
              <a:cs typeface="Calibri"/>
            </a:endParaRPr>
          </a:p>
          <a:p>
            <a:pPr>
              <a:buNone/>
            </a:pPr>
            <a:endParaRPr lang="ru-RU" sz="18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064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54C55A-6C63-ECB7-1C37-C87A21A080D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alibri"/>
                <a:ea typeface="Calibri"/>
                <a:cs typeface="Calibri"/>
              </a:rPr>
              <a:t>Средняя</a:t>
            </a:r>
            <a:r>
              <a:rPr lang="ru-RU" sz="2800" baseline="0" dirty="0">
                <a:latin typeface="Calibri"/>
                <a:ea typeface="Calibri"/>
                <a:cs typeface="Calibri"/>
              </a:rPr>
              <a:t> </a:t>
            </a:r>
            <a:r>
              <a:rPr lang="ru-RU" sz="2800" dirty="0">
                <a:latin typeface="Calibri"/>
                <a:ea typeface="Calibri"/>
                <a:cs typeface="Calibri"/>
              </a:rPr>
              <a:t>степень адаптации</a:t>
            </a:r>
            <a:r>
              <a:rPr lang="ru-RU" sz="2800" baseline="0" dirty="0">
                <a:latin typeface="Calibri"/>
                <a:ea typeface="Calibri"/>
                <a:cs typeface="Calibri"/>
              </a:rPr>
              <a:t> к детскому саду</a:t>
            </a:r>
            <a:endParaRPr lang="ru-RU" sz="2800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686C64-84CD-72D7-1E7F-71B3BF235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653447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ru-RU" sz="2400" dirty="0">
              <a:solidFill>
                <a:srgbClr val="242424"/>
              </a:solidFill>
              <a:latin typeface="Calibri"/>
              <a:ea typeface="Lato"/>
              <a:cs typeface="Lato"/>
            </a:endParaRPr>
          </a:p>
          <a:p>
            <a:pPr algn="just">
              <a:buNone/>
            </a:pPr>
            <a:r>
              <a:rPr lang="ru-RU" sz="24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Характерные внешние проявления:</a:t>
            </a:r>
            <a:endParaRPr lang="ru-RU" sz="2400">
              <a:latin typeface="Calibri"/>
              <a:ea typeface="Calibri"/>
              <a:cs typeface="Calibri"/>
            </a:endParaRPr>
          </a:p>
          <a:p>
            <a:pPr algn="just">
              <a:buFont typeface="Arial"/>
              <a:buChar char="•"/>
            </a:pPr>
            <a:r>
              <a:rPr lang="ru-RU" sz="24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красные щеки или бледность;</a:t>
            </a:r>
            <a:endParaRPr lang="ru-RU" sz="2400">
              <a:latin typeface="Calibri"/>
              <a:ea typeface="Calibri"/>
              <a:cs typeface="Calibri"/>
            </a:endParaRPr>
          </a:p>
          <a:p>
            <a:pPr algn="just">
              <a:buFont typeface="Arial"/>
              <a:buChar char="•"/>
            </a:pPr>
            <a:r>
              <a:rPr lang="ru-RU" sz="24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темные круги под глазами;</a:t>
            </a:r>
            <a:endParaRPr lang="ru-RU" sz="2400">
              <a:latin typeface="Calibri"/>
              <a:ea typeface="Calibri"/>
              <a:cs typeface="Calibri"/>
            </a:endParaRPr>
          </a:p>
          <a:p>
            <a:pPr algn="just">
              <a:buFont typeface="Arial"/>
              <a:buChar char="•"/>
            </a:pPr>
            <a:r>
              <a:rPr lang="ru-RU" sz="24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потливость;</a:t>
            </a:r>
            <a:endParaRPr lang="ru-RU" sz="2400">
              <a:latin typeface="Calibri"/>
              <a:ea typeface="Calibri"/>
              <a:cs typeface="Calibri"/>
            </a:endParaRPr>
          </a:p>
          <a:p>
            <a:pPr algn="just">
              <a:buFont typeface="Arial"/>
              <a:buChar char="•"/>
            </a:pPr>
            <a:r>
              <a:rPr lang="ru-RU" sz="24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Диатез</a:t>
            </a:r>
            <a:endParaRPr lang="ru-RU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endParaRPr lang="ru-RU" sz="2400" dirty="0">
              <a:solidFill>
                <a:srgbClr val="242424"/>
              </a:solidFill>
              <a:latin typeface="Calibri"/>
              <a:ea typeface="Lato"/>
              <a:cs typeface="Lato"/>
            </a:endParaRPr>
          </a:p>
          <a:p>
            <a:pPr indent="0" algn="just">
              <a:buNone/>
            </a:pPr>
            <a:r>
              <a:rPr lang="ru-RU" sz="2400" i="1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Эти симптомы длятся около 2-х недель. Чувствуя эмоциональную поддержку близкого человека, ребенок начинает проявлять познавательную активность и адаптируется быстрее</a:t>
            </a:r>
            <a:endParaRPr lang="ru-RU" sz="2400" i="1"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41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95CAA-4F20-A523-4021-445408779B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/>
          <a:lstStyle/>
          <a:p>
            <a:pPr algn="ctr"/>
            <a:r>
              <a:rPr lang="ru-RU" sz="2800" dirty="0">
                <a:latin typeface="Calibri"/>
              </a:rPr>
              <a:t>Тяжелая</a:t>
            </a:r>
            <a:r>
              <a:rPr lang="ru-RU" sz="2800" baseline="0" dirty="0">
                <a:latin typeface="Calibri"/>
              </a:rPr>
              <a:t> степень адаптации к детскому саду: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45E17A-971A-3F6E-7E11-6D51BB8A5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646120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длится 1-2месяца (или больше);</a:t>
            </a:r>
            <a:endParaRPr lang="ru-RU" sz="18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эмоциональное состояние малыша очень медленно восстанавливается;</a:t>
            </a:r>
            <a:endParaRPr lang="ru-RU" sz="18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дошкольник может перенести несколько заболеваний, протекающих с осложнениями;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сон прерывистый, тревожный;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ребенок может просыпаться со слезами или вскрикивать во сне;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аппетит практически пропадает – временами вплоть до отказа от еды;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возможна невротическая рвота;</a:t>
            </a:r>
            <a:endParaRPr lang="ru-RU" sz="18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ребенок сознательно и бессознательно пытается выйти из положения, и все его эмоции направлены на это: крик, плач, агрессия;</a:t>
            </a:r>
            <a:endParaRPr lang="ru-RU" sz="18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может наблюдаться активный двигательный процесс или отсутствие активности при очевидных отрицательных эмоциях (подавленности, пассивное подчинение, тихий плач, напряженность);</a:t>
            </a:r>
            <a:endParaRPr lang="ru-RU" sz="18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старается избегать сверстников, может проявить агрессию;</a:t>
            </a:r>
            <a:endParaRPr lang="ru-RU" sz="18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ru-RU" sz="1800" dirty="0">
                <a:solidFill>
                  <a:srgbClr val="242424"/>
                </a:solidFill>
                <a:latin typeface="Calibri"/>
                <a:ea typeface="Lato"/>
                <a:cs typeface="Lato"/>
              </a:rPr>
              <a:t>отказывается от игр</a:t>
            </a:r>
            <a:endParaRPr lang="ru-RU" sz="18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005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56C07-B671-FE99-F002-F5129FE92D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alibri"/>
                <a:ea typeface="Calibri"/>
                <a:cs typeface="Calibri"/>
              </a:rPr>
              <a:t>Что может помешать в период адаптации?</a:t>
            </a:r>
            <a:endParaRPr lang="ru-RU" sz="2800">
              <a:latin typeface="Calibri"/>
              <a:ea typeface="Calibri"/>
              <a:cs typeface="Calibri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4761A-B561-3B5B-7C3F-85834D3C7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80" y="2258323"/>
            <a:ext cx="6383947" cy="688616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just">
              <a:buAutoNum type="arabicPeriod"/>
            </a:pPr>
            <a:r>
              <a:rPr lang="ru-RU" dirty="0">
                <a:latin typeface="Calibri"/>
                <a:ea typeface="Lato"/>
                <a:cs typeface="Lato"/>
              </a:rPr>
              <a:t>Отсутствие в домашних условиях режима, совпадающего с тем, который установлен в детском саду;</a:t>
            </a:r>
          </a:p>
          <a:p>
            <a:pPr marL="342900" indent="-342900" algn="just">
              <a:buAutoNum type="arabicPeriod"/>
            </a:pPr>
            <a:r>
              <a:rPr lang="ru-RU" dirty="0">
                <a:latin typeface="Calibri"/>
                <a:ea typeface="Lato"/>
                <a:cs typeface="Lato"/>
              </a:rPr>
              <a:t>Неумение ребенка самостоятельно себя занять;</a:t>
            </a:r>
          </a:p>
          <a:p>
            <a:pPr marL="342900" indent="-342900" algn="just">
              <a:buAutoNum type="arabicPeriod"/>
            </a:pPr>
            <a:r>
              <a:rPr lang="ru-RU" dirty="0">
                <a:latin typeface="Calibri"/>
                <a:ea typeface="Lato"/>
                <a:cs typeface="Lato"/>
              </a:rPr>
              <a:t>Наличие специфических привычек;</a:t>
            </a:r>
          </a:p>
          <a:p>
            <a:pPr marL="342900" indent="-342900" algn="just">
              <a:buAutoNum type="arabicPeriod"/>
            </a:pPr>
            <a:r>
              <a:rPr lang="ru-RU" dirty="0">
                <a:latin typeface="Calibri"/>
                <a:ea typeface="Lato"/>
                <a:cs typeface="Lato"/>
              </a:rPr>
              <a:t>Отсутствие элементарных навыков;</a:t>
            </a:r>
          </a:p>
          <a:p>
            <a:pPr marL="342900" indent="-342900" algn="just">
              <a:buAutoNum type="arabicPeriod"/>
            </a:pPr>
            <a:r>
              <a:rPr lang="ru-RU" dirty="0">
                <a:latin typeface="Calibri"/>
                <a:ea typeface="Lato"/>
                <a:cs typeface="Lato"/>
              </a:rPr>
              <a:t>Отсутствие опыта общения с незнакомым окружением;</a:t>
            </a:r>
          </a:p>
          <a:p>
            <a:pPr marL="342900" indent="-342900" algn="just">
              <a:buAutoNum type="arabicPeriod"/>
            </a:pPr>
            <a:r>
              <a:rPr lang="ru-RU" dirty="0">
                <a:latin typeface="Calibri"/>
                <a:ea typeface="Lato"/>
                <a:cs typeface="Lato"/>
              </a:rPr>
              <a:t>Резкое погружение в жизнь садика (сразу на полный день);</a:t>
            </a:r>
          </a:p>
          <a:p>
            <a:pPr marL="342900" indent="-342900" algn="just">
              <a:buAutoNum type="arabicPeriod"/>
            </a:pPr>
            <a:r>
              <a:rPr lang="ru-RU" dirty="0">
                <a:latin typeface="Calibri"/>
                <a:ea typeface="Calibri"/>
                <a:cs typeface="Calibri"/>
              </a:rPr>
              <a:t>Внезапное исчезновение мамы, отсутствие ритуала прощания</a:t>
            </a:r>
            <a:endParaRPr lang="ru-RU" dirty="0">
              <a:latin typeface="Calibri"/>
              <a:ea typeface="Lato"/>
              <a:cs typeface="Lato"/>
            </a:endParaRPr>
          </a:p>
          <a:p>
            <a:pPr marL="342900" indent="-342900" algn="just">
              <a:buAutoNum type="arabicPeriod"/>
            </a:pPr>
            <a:endParaRPr lang="ru-RU" dirty="0">
              <a:latin typeface="Lato"/>
              <a:ea typeface="Lato"/>
              <a:cs typeface="Lato"/>
            </a:endParaRPr>
          </a:p>
          <a:p>
            <a:pPr marL="342900" indent="-342900">
              <a:buAutoNum type="arabicPeriod"/>
            </a:pPr>
            <a:endParaRPr lang="ru-RU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1266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56C07-B671-FE99-F002-F5129FE92D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Calibri"/>
                <a:ea typeface="Calibri"/>
                <a:cs typeface="Calibri"/>
              </a:rPr>
              <a:t>Что может помешать в период адаптации?</a:t>
            </a:r>
            <a:endParaRPr lang="ru-RU" sz="2800">
              <a:latin typeface="Calibri"/>
              <a:ea typeface="Calibri"/>
              <a:cs typeface="Calibri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4761A-B561-3B5B-7C3F-85834D3C7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2419513"/>
            <a:ext cx="5915025" cy="649051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ru-RU" dirty="0">
                <a:latin typeface="Calibri"/>
                <a:ea typeface="Calibri"/>
                <a:cs typeface="Calibri"/>
              </a:rPr>
              <a:t>8. Угрозы детским садиком, негативная атмосфера вокруг темы детского садика;</a:t>
            </a:r>
            <a:endParaRPr lang="en-US" dirty="0"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ru-RU" dirty="0">
                <a:latin typeface="Calibri"/>
                <a:ea typeface="Calibri"/>
                <a:cs typeface="Calibri"/>
              </a:rPr>
              <a:t>9. Тревожность мамы, отсутствие твердого решения о нужности детского сада;</a:t>
            </a:r>
            <a:endParaRPr lang="en-US"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ru-RU" dirty="0">
                <a:latin typeface="Calibri"/>
                <a:ea typeface="Calibri"/>
                <a:cs typeface="Calibri"/>
              </a:rPr>
              <a:t>10. Несерьезное отношение к адаптации, непоследовательность взрослых (проспали — не пошли);</a:t>
            </a:r>
            <a:endParaRPr lang="en-US" dirty="0"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ru-RU" dirty="0">
                <a:latin typeface="Calibri"/>
                <a:ea typeface="Calibri"/>
                <a:cs typeface="Calibri"/>
              </a:rPr>
              <a:t>11. Неготовность родителя к негативной реакции ребенка, ругань за эмоции ребенка, негатив утром при сборах и при прощании</a:t>
            </a:r>
            <a:endParaRPr lang="ru-RU" dirty="0">
              <a:latin typeface="Aptos"/>
              <a:ea typeface="Calibri"/>
              <a:cs typeface="Calibri"/>
            </a:endParaRPr>
          </a:p>
          <a:p>
            <a:pPr marL="342900" indent="-342900">
              <a:buAutoNum type="arabicPeriod"/>
            </a:pPr>
            <a:endParaRPr lang="ru-RU" sz="18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94203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«Адаптация к детскому саду»</vt:lpstr>
      <vt:lpstr>Содержание</vt:lpstr>
      <vt:lpstr>Что такое адаптация и какие степени адаптации существуют?</vt:lpstr>
      <vt:lpstr>Легкая степень адаптации к детскому саду:</vt:lpstr>
      <vt:lpstr>Средняя степень адаптации к детскому саду:</vt:lpstr>
      <vt:lpstr>Средняя степень адаптации к детскому саду</vt:lpstr>
      <vt:lpstr>Тяжелая степень адаптации к детскому саду:</vt:lpstr>
      <vt:lpstr>Что может помешать в период адаптации?</vt:lpstr>
      <vt:lpstr>Что может помешать в период адаптации?</vt:lpstr>
      <vt:lpstr>Как помочь ребенку в период адаптации?​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421</cp:revision>
  <dcterms:created xsi:type="dcterms:W3CDTF">2024-09-10T10:24:57Z</dcterms:created>
  <dcterms:modified xsi:type="dcterms:W3CDTF">2024-09-10T12:13:12Z</dcterms:modified>
</cp:coreProperties>
</file>