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&#1090;&#1088;&#1072;&#1074;&#1083;&#1080;&#1085;&#1077;&#1090;.&#1088;&#1092;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0;&#1088;&#1072;&#1074;&#1083;&#1080;&#1085;&#1077;&#1090;.&#1088;&#1092;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ПАМЯТКА ДЛЯ РОДИТЕЛЕЙ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КАК ОСТАНОВИТЬ ТРАВЛЮ РЕБЁНКА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6400800" cy="694928"/>
          </a:xfrm>
        </p:spPr>
        <p:txBody>
          <a:bodyPr/>
          <a:lstStyle/>
          <a:p>
            <a:r>
              <a:rPr lang="ru-RU" dirty="0" smtClean="0"/>
              <a:t>Педагог-психолог Колчина О.В.</a:t>
            </a:r>
            <a:endParaRPr lang="ru-RU" dirty="0"/>
          </a:p>
        </p:txBody>
      </p:sp>
      <p:pic>
        <p:nvPicPr>
          <p:cNvPr id="4" name="Picture 8" descr="https://xn--d1aciboont.xn--c1aym9b.xn--p1ai/wp-content/uploads/2021/08/deti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877272"/>
            <a:ext cx="2540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s://xn--d1aciboont.xn--c1aym9b.xn--p1ai/wp-content/uploads/2021/08/foto_olymp_meredian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589240"/>
            <a:ext cx="914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s://xn--d1aciboont.xn--c1aym9b.xn--p1ai/wp-content/uploads/2021/08/646px-Logo_yspu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334000"/>
            <a:ext cx="16430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39752" y="404664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«Родительский университет»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50" name="AutoShape 2" descr="https://zhuravlik.org/img/travli-ne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zhuravlik.org/img/travli-ne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zhuravlik.org/img/travli-ne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Оля\Desktop\travli-n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60648"/>
            <a:ext cx="1944216" cy="1839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Какие советы нельзя давать ребенку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 обращай внимания»</a:t>
            </a:r>
          </a:p>
          <a:p>
            <a:r>
              <a:rPr lang="ru-RU" dirty="0" smtClean="0"/>
              <a:t>«Дай сдачи»</a:t>
            </a:r>
          </a:p>
          <a:p>
            <a:r>
              <a:rPr lang="ru-RU" dirty="0" smtClean="0"/>
              <a:t>«Разбирайся сам со своими проблемами»</a:t>
            </a:r>
          </a:p>
          <a:p>
            <a:r>
              <a:rPr lang="ru-RU" dirty="0" smtClean="0"/>
              <a:t>«Учись налаживать отношения»</a:t>
            </a:r>
          </a:p>
          <a:p>
            <a:r>
              <a:rPr lang="ru-RU" dirty="0" smtClean="0"/>
              <a:t>«Не бойся»</a:t>
            </a:r>
          </a:p>
          <a:p>
            <a:endParaRPr lang="ru-RU" dirty="0"/>
          </a:p>
        </p:txBody>
      </p:sp>
      <p:sp>
        <p:nvSpPr>
          <p:cNvPr id="20482" name="AutoShape 2" descr="https://zhuravlik.org/img/travli-ne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Оля\Desktop\travli-n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645024"/>
            <a:ext cx="3181186" cy="3009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ресурсы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ru-RU" dirty="0" err="1" smtClean="0">
                <a:hlinkClick r:id="rId2"/>
              </a:rPr>
              <a:t>травлинет.рф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советы психологов, юристов, педагогов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https://avatars.mds.yandex.net/i?id=3b4f547d1a8a6d11d335ec1e9e97143e-4438981-images-thumbs&amp;ref=rim&amp;n=33&amp;w=398&amp;h=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6264696" cy="2361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8361094" cy="35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Российский телефон доверия для детей, подростков и их родителей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hlinkClick r:id="rId2"/>
              </a:rPr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Буллинг</a:t>
            </a:r>
            <a:r>
              <a:rPr lang="ru-RU" dirty="0" smtClean="0"/>
              <a:t> — это издевательство над другими людьми. Его цель — нанести эмоциональный или физический ущерб. </a:t>
            </a:r>
            <a:r>
              <a:rPr lang="ru-RU" dirty="0" err="1" smtClean="0"/>
              <a:t>Буллинг</a:t>
            </a:r>
            <a:r>
              <a:rPr lang="ru-RU" dirty="0" smtClean="0"/>
              <a:t> довольно распространен, но это не нормальная практика. Травлю ни в коем случае терпеть нельзя.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	Предлагаю Вашему вниманию информацию, каким </a:t>
            </a:r>
            <a:r>
              <a:rPr lang="ru-RU" dirty="0" smtClean="0"/>
              <a:t>бывает </a:t>
            </a:r>
            <a:r>
              <a:rPr lang="ru-RU" dirty="0" err="1" smtClean="0"/>
              <a:t>буллинг</a:t>
            </a:r>
            <a:r>
              <a:rPr lang="ru-RU" dirty="0" smtClean="0"/>
              <a:t> и как определить, что ребенок подвергается </a:t>
            </a:r>
            <a:r>
              <a:rPr lang="ru-RU" dirty="0" smtClean="0"/>
              <a:t>травле</a:t>
            </a:r>
            <a:r>
              <a:rPr lang="ru-RU" dirty="0" smtClean="0"/>
              <a:t> </a:t>
            </a:r>
            <a:r>
              <a:rPr lang="ru-RU" dirty="0" smtClean="0"/>
              <a:t>и как это остановить.</a:t>
            </a:r>
            <a:endParaRPr lang="ru-RU" dirty="0"/>
          </a:p>
        </p:txBody>
      </p:sp>
      <p:pic>
        <p:nvPicPr>
          <p:cNvPr id="1028" name="Picture 4" descr="https://trkterra.ru/images2/vadim_afanasiev_2/bull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365104"/>
            <a:ext cx="3357041" cy="2229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 err="1" smtClean="0"/>
              <a:t>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Изоляция</a:t>
            </a:r>
            <a:r>
              <a:rPr lang="ru-RU" dirty="0" smtClean="0"/>
              <a:t> (</a:t>
            </a:r>
            <a:r>
              <a:rPr lang="ru-RU" dirty="0" smtClean="0"/>
              <a:t>Человека исключают из общих занятий, он оказывается в </a:t>
            </a:r>
            <a:r>
              <a:rPr lang="ru-RU" dirty="0" smtClean="0"/>
              <a:t>одиночестве)</a:t>
            </a:r>
          </a:p>
          <a:p>
            <a:r>
              <a:rPr lang="ru-RU" b="1" dirty="0" smtClean="0"/>
              <a:t>Присоединение</a:t>
            </a:r>
            <a:r>
              <a:rPr lang="ru-RU" dirty="0" smtClean="0"/>
              <a:t> (</a:t>
            </a:r>
            <a:r>
              <a:rPr lang="ru-RU" dirty="0" smtClean="0"/>
              <a:t>Для участия в травле не обязательно быть </a:t>
            </a:r>
            <a:r>
              <a:rPr lang="ru-RU" dirty="0" smtClean="0"/>
              <a:t>инициатором)</a:t>
            </a:r>
          </a:p>
          <a:p>
            <a:r>
              <a:rPr lang="ru-RU" b="1" dirty="0" smtClean="0"/>
              <a:t>Вербальные издевательства </a:t>
            </a:r>
            <a:r>
              <a:rPr lang="ru-RU" dirty="0" smtClean="0"/>
              <a:t>(</a:t>
            </a:r>
            <a:r>
              <a:rPr lang="ru-RU" dirty="0" smtClean="0"/>
              <a:t>Обидные слова, насмешки, словесные </a:t>
            </a:r>
            <a:r>
              <a:rPr lang="ru-RU" dirty="0" smtClean="0"/>
              <a:t>угрозы)</a:t>
            </a:r>
          </a:p>
          <a:p>
            <a:r>
              <a:rPr lang="ru-RU" b="1" dirty="0" err="1" smtClean="0"/>
              <a:t>Бодишейминг</a:t>
            </a:r>
            <a:r>
              <a:rPr lang="ru-RU" b="1" dirty="0" smtClean="0"/>
              <a:t> (</a:t>
            </a:r>
            <a:r>
              <a:rPr lang="ru-RU" dirty="0" smtClean="0"/>
              <a:t>Обидные </a:t>
            </a:r>
            <a:r>
              <a:rPr lang="ru-RU" dirty="0" smtClean="0"/>
              <a:t>высказывания относительно внешнего вида, размеров или формы тела </a:t>
            </a:r>
            <a:r>
              <a:rPr lang="ru-RU" dirty="0" smtClean="0"/>
              <a:t>человека)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Физические </a:t>
            </a:r>
            <a:r>
              <a:rPr lang="ru-RU" b="1" dirty="0" smtClean="0"/>
              <a:t>издевательства (</a:t>
            </a:r>
            <a:r>
              <a:rPr lang="ru-RU" dirty="0" smtClean="0"/>
              <a:t>Применение </a:t>
            </a:r>
            <a:r>
              <a:rPr lang="ru-RU" dirty="0" smtClean="0"/>
              <a:t>грубой силы, гадкие или грубые </a:t>
            </a:r>
            <a:r>
              <a:rPr lang="ru-RU" dirty="0" smtClean="0"/>
              <a:t>жесты)</a:t>
            </a:r>
          </a:p>
          <a:p>
            <a:r>
              <a:rPr lang="ru-RU" b="1" dirty="0" smtClean="0"/>
              <a:t>Сексуальные </a:t>
            </a:r>
            <a:r>
              <a:rPr lang="ru-RU" b="1" dirty="0" smtClean="0"/>
              <a:t>издевательства (</a:t>
            </a:r>
            <a:r>
              <a:rPr lang="ru-RU" dirty="0" smtClean="0"/>
              <a:t>Шутки</a:t>
            </a:r>
            <a:r>
              <a:rPr lang="ru-RU" dirty="0" smtClean="0"/>
              <a:t>, жесты или комментарии на тему секса, распространение </a:t>
            </a:r>
            <a:r>
              <a:rPr lang="ru-RU" dirty="0" smtClean="0"/>
              <a:t>сплетен)</a:t>
            </a:r>
          </a:p>
          <a:p>
            <a:r>
              <a:rPr lang="ru-RU" b="1" dirty="0" err="1" smtClean="0"/>
              <a:t>Кибербуллинг</a:t>
            </a:r>
            <a:r>
              <a:rPr lang="ru-RU" b="1" dirty="0" smtClean="0"/>
              <a:t> (</a:t>
            </a:r>
            <a:r>
              <a:rPr lang="ru-RU" dirty="0" smtClean="0"/>
              <a:t>Запугивание </a:t>
            </a:r>
            <a:r>
              <a:rPr lang="ru-RU" dirty="0" smtClean="0"/>
              <a:t>или </a:t>
            </a:r>
            <a:r>
              <a:rPr lang="ru-RU" dirty="0" err="1" smtClean="0"/>
              <a:t>троллинг</a:t>
            </a:r>
            <a:r>
              <a:rPr lang="ru-RU" dirty="0" smtClean="0"/>
              <a:t> в интернете, через СМС или </a:t>
            </a:r>
            <a:r>
              <a:rPr lang="ru-RU" dirty="0" smtClean="0"/>
              <a:t>чаты)</a:t>
            </a:r>
          </a:p>
          <a:p>
            <a:r>
              <a:rPr lang="ru-RU" b="1" dirty="0" smtClean="0"/>
              <a:t>«Я ни при </a:t>
            </a:r>
            <a:r>
              <a:rPr lang="ru-RU" b="1" dirty="0" smtClean="0"/>
              <a:t>чем» (</a:t>
            </a:r>
            <a:r>
              <a:rPr lang="ru-RU" dirty="0" smtClean="0"/>
              <a:t>Видеть</a:t>
            </a:r>
            <a:r>
              <a:rPr lang="ru-RU" dirty="0" smtClean="0"/>
              <a:t>, что над кем-то издеваются, и не сообщить об этом ни сразу, ни </a:t>
            </a:r>
            <a:r>
              <a:rPr lang="ru-RU" dirty="0" smtClean="0"/>
              <a:t>потом)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362" name="Picture 2" descr="https://avatars.mds.yandex.net/get-zen_doc/3606239/pub_60b794f0ec8ec02b1ec745f1_60b795032802c10d5c339f7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653136"/>
            <a:ext cx="2736304" cy="1812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разговаривать с ребенком о проблеме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Внимательно </a:t>
            </a:r>
            <a:r>
              <a:rPr lang="ru-RU" dirty="0" smtClean="0"/>
              <a:t>выслушать, не отвлекаясь на посторонние дела.</a:t>
            </a:r>
          </a:p>
          <a:p>
            <a:r>
              <a:rPr lang="ru-RU" dirty="0" smtClean="0"/>
              <a:t>Не торопиться с выводами. Постараться узнать детали.</a:t>
            </a:r>
          </a:p>
          <a:p>
            <a:r>
              <a:rPr lang="ru-RU" dirty="0" smtClean="0"/>
              <a:t>Проявить сочувствие к ребенку, принять его болезненные чувства.</a:t>
            </a:r>
          </a:p>
          <a:p>
            <a:r>
              <a:rPr lang="ru-RU" dirty="0" smtClean="0"/>
              <a:t>Дать понять ребенку, что вы его поддерживаете и готовы помогать.</a:t>
            </a:r>
          </a:p>
          <a:p>
            <a:r>
              <a:rPr lang="ru-RU" dirty="0" smtClean="0"/>
              <a:t>Не обвинять ребенка.</a:t>
            </a:r>
          </a:p>
          <a:p>
            <a:r>
              <a:rPr lang="ru-RU" dirty="0" smtClean="0"/>
              <a:t>Осознать свои чувства и переживания. Не впадать в сильные эмоции. Постараться трезво оценить происходящее.</a:t>
            </a:r>
          </a:p>
          <a:p>
            <a:r>
              <a:rPr lang="ru-RU" dirty="0" smtClean="0"/>
              <a:t>Спросить ребенка, какое решение проблемы его бы устроило.</a:t>
            </a:r>
          </a:p>
          <a:p>
            <a:r>
              <a:rPr lang="ru-RU" dirty="0" smtClean="0"/>
              <a:t>Дать советы, как отвечать обидчикам.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реагировать ребенку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Сохранять спокойствие.</a:t>
            </a:r>
          </a:p>
          <a:p>
            <a:r>
              <a:rPr lang="ru-RU" dirty="0" smtClean="0"/>
              <a:t>Не поддаваться на провокацию, не проявлять гнев: возможно, обидчик потеряет к нему интерес.</a:t>
            </a:r>
          </a:p>
          <a:p>
            <a:r>
              <a:rPr lang="ru-RU" dirty="0" smtClean="0"/>
              <a:t>Блокировать агрессора </a:t>
            </a:r>
            <a:r>
              <a:rPr lang="ru-RU" dirty="0" err="1" smtClean="0"/>
              <a:t>онлайн</a:t>
            </a:r>
            <a:r>
              <a:rPr lang="ru-RU" dirty="0" smtClean="0"/>
              <a:t> или в телефоне, но сохранить оскорбительные сообщения.</a:t>
            </a:r>
          </a:p>
          <a:p>
            <a:r>
              <a:rPr lang="ru-RU" dirty="0" smtClean="0"/>
              <a:t>Сообщить о нападках родителям и учителю.</a:t>
            </a:r>
          </a:p>
          <a:p>
            <a:r>
              <a:rPr lang="ru-RU" dirty="0" smtClean="0"/>
              <a:t>Если разговор с обидчиками вынужденно начался, переводить внимание на их поведение нейтральными безразличными фразами: «Я знаю, что ты любишь так говорить»; «Я знаю, что не умеешь по-другому развлекаться»; «Жалко, что у вас не находится дел поинтереснее».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Какие меры предпринять родителям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Сообщить </a:t>
            </a:r>
            <a:r>
              <a:rPr lang="ru-RU" dirty="0" smtClean="0"/>
              <a:t>учителю. Лучше при личной встрече. Описав ситуацию в заявлении с просьбой разобраться и принять участие в ее разрешении.</a:t>
            </a:r>
          </a:p>
          <a:p>
            <a:r>
              <a:rPr lang="ru-RU" dirty="0" smtClean="0"/>
              <a:t>Описать ситуацию в заявлении на имя директора школы.</a:t>
            </a:r>
          </a:p>
          <a:p>
            <a:r>
              <a:rPr lang="ru-RU" dirty="0" smtClean="0"/>
              <a:t>Сохранять спокойное эмоциональное состояние. Не обвинять коллектив школы. Дать понять, что вы надеетесь на помощь и поддержку.</a:t>
            </a:r>
          </a:p>
          <a:p>
            <a:r>
              <a:rPr lang="ru-RU" dirty="0" smtClean="0"/>
              <a:t>Если по каким-то причинам сотрудники школы пытаются замять явные случаи травли и нанесения вреда ребенку, обратиться в управление образованием и прокуратуру с целью провести проверку действий участников травли, сотрудников и администрации школы.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Если ребенку нанесли физические травмы (даже легкие) необходимо засвидетельствовать их в </a:t>
            </a:r>
            <a:r>
              <a:rPr lang="ru-RU" dirty="0" err="1" smtClean="0"/>
              <a:t>травмпункте</a:t>
            </a:r>
            <a:r>
              <a:rPr lang="ru-RU" dirty="0" smtClean="0"/>
              <a:t> и обратиться в правоохранительные органы.</a:t>
            </a:r>
          </a:p>
          <a:p>
            <a:r>
              <a:rPr lang="ru-RU" dirty="0" smtClean="0"/>
              <a:t>Поддерживайте связь со школой, учителем.</a:t>
            </a:r>
          </a:p>
          <a:p>
            <a:r>
              <a:rPr lang="ru-RU" dirty="0" smtClean="0"/>
              <a:t>Регулярно узнавайте у ребенка, как обстоят дела.</a:t>
            </a:r>
          </a:p>
          <a:p>
            <a:r>
              <a:rPr lang="ru-RU" dirty="0" smtClean="0"/>
              <a:t>Самостоятельно с родителями обидчиков и самими обидчиками не беседуйте.</a:t>
            </a:r>
          </a:p>
          <a:p>
            <a:r>
              <a:rPr lang="ru-RU" dirty="0" smtClean="0"/>
              <a:t>Встреча с родителями обидчиков должна проходить в присутствии школьного совета: классный руководитель, директор, психолог, социальный педагог, педагог по безопасности.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нельзя делать родителям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Искать причину в жертве травли. Обвинять жертву травли в том, что ее травят. («Сам виноват, не умеет общаться, плохо учится, не умеет находить общий язык с остальными, не может за себя постоять»).</a:t>
            </a:r>
          </a:p>
          <a:p>
            <a:r>
              <a:rPr lang="ru-RU" dirty="0" smtClean="0"/>
              <a:t>Ждать, что ситуация разрешится сама.</a:t>
            </a:r>
          </a:p>
          <a:p>
            <a:r>
              <a:rPr lang="ru-RU" dirty="0" smtClean="0"/>
              <a:t>Не замечать проблему.</a:t>
            </a:r>
          </a:p>
          <a:p>
            <a:r>
              <a:rPr lang="ru-RU" dirty="0" smtClean="0"/>
              <a:t>Путать травлю, конфликт и непопулярность.</a:t>
            </a:r>
          </a:p>
          <a:p>
            <a:r>
              <a:rPr lang="ru-RU" dirty="0" smtClean="0"/>
              <a:t>Считать травлю исключительно проблемой жертвы.</a:t>
            </a:r>
          </a:p>
          <a:p>
            <a:r>
              <a:rPr lang="ru-RU" dirty="0" smtClean="0"/>
              <a:t>Давить на жалость к жертве.</a:t>
            </a:r>
          </a:p>
          <a:p>
            <a:r>
              <a:rPr lang="ru-RU" dirty="0" smtClean="0"/>
              <a:t>Отправлять ребенка самостоятельно разбираться со своими проблемами.</a:t>
            </a:r>
          </a:p>
          <a:p>
            <a:r>
              <a:rPr lang="ru-RU" dirty="0" smtClean="0"/>
              <a:t>Самим разбираться с обидчиками.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117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ПАМЯТКА ДЛЯ РОДИТЕЛЕЙ:  КАК ОСТАНОВИТЬ ТРАВЛЮ РЕБЁНКА</vt:lpstr>
      <vt:lpstr>Слайд 2</vt:lpstr>
      <vt:lpstr>Виды буллинга</vt:lpstr>
      <vt:lpstr>Слайд 4</vt:lpstr>
      <vt:lpstr>Как разговаривать с ребенком о проблеме </vt:lpstr>
      <vt:lpstr>Как реагировать ребенку </vt:lpstr>
      <vt:lpstr>Какие меры предпринять родителям </vt:lpstr>
      <vt:lpstr>Слайд 8</vt:lpstr>
      <vt:lpstr>Что нельзя делать родителям </vt:lpstr>
      <vt:lpstr>Какие советы нельзя давать ребенку </vt:lpstr>
      <vt:lpstr>Полезные ресурсы</vt:lpstr>
      <vt:lpstr>Российский телефон доверия для детей, подростков и их родителей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ТРАВЛИ НЕТ! ПАМЯТКА ДЛЯ РОДИТЕЛЕЙ:  КАК ОСТАНОВИТЬ ТРАВЛЮ РЕБЁНКА</dc:title>
  <dc:creator>Оля</dc:creator>
  <cp:lastModifiedBy>Оля</cp:lastModifiedBy>
  <cp:revision>8</cp:revision>
  <dcterms:created xsi:type="dcterms:W3CDTF">2021-11-08T11:07:26Z</dcterms:created>
  <dcterms:modified xsi:type="dcterms:W3CDTF">2021-11-08T12:20:33Z</dcterms:modified>
</cp:coreProperties>
</file>