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9" r:id="rId1"/>
  </p:sldMasterIdLst>
  <p:notesMasterIdLst>
    <p:notesMasterId r:id="rId20"/>
  </p:notesMasterIdLst>
  <p:sldIdLst>
    <p:sldId id="441" r:id="rId2"/>
    <p:sldId id="423" r:id="rId3"/>
    <p:sldId id="444" r:id="rId4"/>
    <p:sldId id="445" r:id="rId5"/>
    <p:sldId id="442" r:id="rId6"/>
    <p:sldId id="433" r:id="rId7"/>
    <p:sldId id="443" r:id="rId8"/>
    <p:sldId id="446" r:id="rId9"/>
    <p:sldId id="447" r:id="rId10"/>
    <p:sldId id="448" r:id="rId11"/>
    <p:sldId id="449" r:id="rId12"/>
    <p:sldId id="432" r:id="rId13"/>
    <p:sldId id="451" r:id="rId14"/>
    <p:sldId id="452" r:id="rId15"/>
    <p:sldId id="453" r:id="rId16"/>
    <p:sldId id="454" r:id="rId17"/>
    <p:sldId id="439" r:id="rId18"/>
    <p:sldId id="32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CCFF"/>
    </p:penClr>
  </p:showPr>
  <p:clrMru>
    <a:srgbClr val="FFFF66"/>
    <a:srgbClr val="FFCC00"/>
    <a:srgbClr val="FEEADE"/>
    <a:srgbClr val="E9515C"/>
    <a:srgbClr val="FF9900"/>
    <a:srgbClr val="006666"/>
    <a:srgbClr val="FF9933"/>
    <a:srgbClr val="FF3300"/>
    <a:srgbClr val="3399FF"/>
    <a:srgbClr val="E9896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18" autoAdjust="0"/>
    <p:restoredTop sz="94647" autoAdjust="0"/>
  </p:normalViewPr>
  <p:slideViewPr>
    <p:cSldViewPr>
      <p:cViewPr>
        <p:scale>
          <a:sx n="70" d="100"/>
          <a:sy n="70" d="100"/>
        </p:scale>
        <p:origin x="-114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AE08496-0AF1-4E74-8FAE-1A4093333298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B2FB742-DFCC-4884-9D4E-6E4D2311C2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780FA9-308D-42AA-BC8A-5606F2B27302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B3D4DE-CDFB-4E16-AE34-D6B094B98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BED12-386B-4016-9A2A-E5E44395900C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2F720-CB01-4827-BCFA-0D90BD375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DBB29-0E79-451E-AD45-07DC7217225D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55BD0-F5B6-44FC-A098-0CC76BC7E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3C9A7-CDB9-4F44-9E3A-852D1A4609E7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E6F26-DDA5-4421-BAA7-54D1D82D4D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2C0C4D-2823-4E3D-98ED-455C4349D043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DFB3E2-8572-4828-A0F1-FD5727939C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7EC4A-5571-481A-8642-21E6E065A2DE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C4064-4C6B-48BE-9F00-83F5C4845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F5B0A0-15E6-4C6E-BCAF-D5A635EF821C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5E9B93-E348-4801-80FB-F0231BED8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A8D0B-2866-45EC-AF59-A00373B6DBB0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499BD-508F-4337-B0C0-9FB1AFBD8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8A2F2D-F068-4AA4-8375-7385170C3203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146D50-6129-4E35-AE3D-33E5E66F0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67C9CF-3076-449A-AB98-165762B531C1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F0676D-E535-42DF-BF05-E37B650EC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B24A76-BB59-4F7B-8CB1-456C2AE0830F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ECEE5A-5AB4-49C2-9FD1-E837E6668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7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695875F-3192-4F83-8DC9-EF79D92F6101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fld id="{3BEA54AA-8DD0-4632-9E68-205B8B356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6" r:id="rId1"/>
    <p:sldLayoutId id="2147484271" r:id="rId2"/>
    <p:sldLayoutId id="2147484277" r:id="rId3"/>
    <p:sldLayoutId id="2147484272" r:id="rId4"/>
    <p:sldLayoutId id="2147484278" r:id="rId5"/>
    <p:sldLayoutId id="2147484273" r:id="rId6"/>
    <p:sldLayoutId id="2147484279" r:id="rId7"/>
    <p:sldLayoutId id="2147484280" r:id="rId8"/>
    <p:sldLayoutId id="2147484281" r:id="rId9"/>
    <p:sldLayoutId id="2147484274" r:id="rId10"/>
    <p:sldLayoutId id="21474842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464646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Calibri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e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619672" y="1196752"/>
            <a:ext cx="7148512" cy="34559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</a:rPr>
              <a:t/>
            </a:r>
            <a:b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Ресурсный центр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 «Обеспечение качества дошкольного образования в условиях реализации ФГОС ДО: внутрифирменный мониторинг </a:t>
            </a:r>
            <a:r>
              <a:rPr lang="ru-RU" sz="3600" b="1" dirty="0" smtClean="0">
                <a:solidFill>
                  <a:srgbClr val="C00000"/>
                </a:solidFill>
              </a:rPr>
              <a:t>качества дошкольного образования»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</a:rPr>
              <a:t/>
            </a:r>
            <a:b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</a:rPr>
            </a:br>
            <a:endParaRPr lang="ru-RU" sz="3600" b="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214290"/>
            <a:ext cx="72477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Департамент образования мэрии города Ярославля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5220072" y="5085184"/>
            <a:ext cx="3763984" cy="115212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Arial" charset="0"/>
                <a:ea typeface="+mj-ea"/>
                <a:cs typeface="+mj-cs"/>
              </a:rPr>
            </a:br>
            <a:endParaRPr kumimoji="0" lang="ru-RU" i="0" u="none" kern="1200" cap="none" spc="0" normalizeH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5157192"/>
            <a:ext cx="4067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</a:rPr>
              <a:t>МДОУ «Детский сад № 75»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МДОУ «Детский сад № 93»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МДОУ «Детский сад № 182»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Положение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2701280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это </a:t>
            </a:r>
            <a:r>
              <a:rPr lang="ru-RU" b="1" i="1" dirty="0" smtClean="0">
                <a:solidFill>
                  <a:srgbClr val="002060"/>
                </a:solidFill>
              </a:rPr>
              <a:t>организационно-юридический документ, регламентирующий деятельность управлений, образовательных организаций их структурных подразделений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5264"/>
            <a:ext cx="1085253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2" name="Picture 2" descr="http://guru.orsk.ru/uploads/images/image/link/12785/original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221088"/>
            <a:ext cx="3571925" cy="2238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Разделы положения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i="1" dirty="0" smtClean="0"/>
              <a:t>Раздел «Общая часть» (общие положения</a:t>
            </a:r>
            <a:r>
              <a:rPr lang="ru-RU" sz="2800" b="1" i="1" dirty="0" smtClean="0"/>
              <a:t>)</a:t>
            </a:r>
          </a:p>
          <a:p>
            <a:r>
              <a:rPr lang="ru-RU" sz="2800" b="1" i="1" dirty="0" smtClean="0"/>
              <a:t>Раздел «Основные задачи</a:t>
            </a:r>
            <a:r>
              <a:rPr lang="ru-RU" sz="2800" b="1" i="1" dirty="0" smtClean="0"/>
              <a:t>»</a:t>
            </a:r>
          </a:p>
          <a:p>
            <a:r>
              <a:rPr lang="ru-RU" sz="2800" b="1" i="1" dirty="0" smtClean="0"/>
              <a:t>Раздел «Функции» (обязанности</a:t>
            </a:r>
            <a:r>
              <a:rPr lang="ru-RU" sz="2800" b="1" i="1" dirty="0" smtClean="0"/>
              <a:t>)</a:t>
            </a:r>
          </a:p>
          <a:p>
            <a:r>
              <a:rPr lang="ru-RU" sz="2800" b="1" i="1" dirty="0" smtClean="0"/>
              <a:t>Раздел «Права</a:t>
            </a:r>
            <a:r>
              <a:rPr lang="ru-RU" sz="2800" b="1" i="1" dirty="0" smtClean="0"/>
              <a:t>»</a:t>
            </a:r>
          </a:p>
          <a:p>
            <a:r>
              <a:rPr lang="ru-RU" sz="2800" b="1" i="1" dirty="0" smtClean="0"/>
              <a:t>Раздел «Организация управления</a:t>
            </a:r>
            <a:r>
              <a:rPr lang="ru-RU" sz="2800" b="1" i="1" dirty="0" smtClean="0"/>
              <a:t>»</a:t>
            </a:r>
          </a:p>
          <a:p>
            <a:r>
              <a:rPr lang="ru-RU" sz="2800" b="1" i="1" dirty="0" smtClean="0"/>
              <a:t>Раздел «</a:t>
            </a:r>
            <a:r>
              <a:rPr lang="ru-RU" sz="2800" b="1" i="1" dirty="0" smtClean="0"/>
              <a:t>Взаимосвязи» (с </a:t>
            </a:r>
            <a:r>
              <a:rPr lang="ru-RU" sz="2800" b="1" i="1" dirty="0" smtClean="0"/>
              <a:t>другими </a:t>
            </a:r>
            <a:r>
              <a:rPr lang="ru-RU" sz="2800" b="1" i="1" dirty="0" smtClean="0"/>
              <a:t>подразделениями)</a:t>
            </a:r>
          </a:p>
          <a:p>
            <a:r>
              <a:rPr lang="ru-RU" sz="2800" b="1" i="1" dirty="0" smtClean="0"/>
              <a:t>Раздел «Ответственность</a:t>
            </a:r>
            <a:r>
              <a:rPr lang="ru-RU" sz="2800" b="1" i="1" dirty="0" smtClean="0"/>
              <a:t>»</a:t>
            </a:r>
          </a:p>
          <a:p>
            <a:r>
              <a:rPr lang="ru-RU" sz="2800" b="1" i="1" dirty="0" smtClean="0"/>
              <a:t>Раздел «Делопроизводство»</a:t>
            </a:r>
            <a:endParaRPr lang="ru-RU" sz="2800" b="1" i="1" dirty="0" smtClean="0"/>
          </a:p>
          <a:p>
            <a:endParaRPr lang="ru-RU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5264"/>
            <a:ext cx="1085253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s://im2-tub-ru.yandex.net/i?id=75fcafb714021fb0538ba96e46a882f7&amp;n=33&amp;h=215&amp;w=1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04664"/>
            <a:ext cx="5840593" cy="6068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93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Уровень Российской Федерации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052736"/>
            <a:ext cx="7962850" cy="4907632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закон Об Образовании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порядок приема на обучение по образовательным программам дошкольного образования (Приказ № 293 от 08 апреля 2014 года)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постановление правительства Российской Федерации «О сводном перечне первоочередных государственных и муниципальных услуг» (от 17.12.2009 года Приказ № 1993-р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распоряжение правительства Российской Федерации от 25.04.2011 года № 729-р «О перечне услуг, оказываемых государственными и муниципальными  учреждениями)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федеральный закон «Об организации представления государственных и муниципальных услуг» 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5264"/>
            <a:ext cx="1085253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У</a:t>
            </a:r>
            <a:r>
              <a:rPr lang="ru-RU" sz="3600" b="1" i="1" dirty="0" smtClean="0">
                <a:solidFill>
                  <a:srgbClr val="FF0000"/>
                </a:solidFill>
              </a:rPr>
              <a:t>ровень </a:t>
            </a:r>
            <a:r>
              <a:rPr lang="ru-RU" sz="3600" b="1" i="1" dirty="0" smtClean="0">
                <a:solidFill>
                  <a:srgbClr val="FF0000"/>
                </a:solidFill>
              </a:rPr>
              <a:t>органов местного самоуправления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3493368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- постановление правительства Ярославской области № 599-п от 15.08.2011 года «Об утверждении перечня услуг, оказываемых в Ярославской области»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- Об утверждении порядка работы с автоматизированной информационной системой АИСДОУ (электронная очередь).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5264"/>
            <a:ext cx="1085253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78098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Уровень ДОУ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980728"/>
            <a:ext cx="7746826" cy="4176464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- </a:t>
            </a:r>
            <a:r>
              <a:rPr lang="ru-RU" sz="2800" dirty="0" smtClean="0">
                <a:solidFill>
                  <a:srgbClr val="002060"/>
                </a:solidFill>
              </a:rPr>
              <a:t>Порядок и основания перевода и отчисления обучающихся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- Правила приема детей в образовательное учреждение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- Порядок оформления возникновения, приостановления и прекращения отношений между учреждением и обучающимся и (или) родителями (законными представителями) обучающихся ДОУ</a:t>
            </a:r>
          </a:p>
          <a:p>
            <a:endParaRPr lang="ru-RU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5264"/>
            <a:ext cx="1085253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Деловая игра - практикум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5264"/>
            <a:ext cx="1085253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https://im0-tub-ru.yandex.net/i?id=7e4945e38ee545102907d1faa4ab2e41&amp;n=33&amp;h=215&amp;w=2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556792"/>
            <a:ext cx="6218477" cy="4658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s://im2-tub-ru.yandex.net/i?id=dbe6f791a8bc72cbef3554a8b63ac7da&amp;n=33&amp;h=215&amp;w=3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789040"/>
            <a:ext cx="5544616" cy="2767956"/>
          </a:xfrm>
          <a:prstGeom prst="rect">
            <a:avLst/>
          </a:prstGeom>
          <a:noFill/>
        </p:spPr>
      </p:pic>
      <p:pic>
        <p:nvPicPr>
          <p:cNvPr id="39940" name="Picture 4" descr="http://smost.ru/wp-content/uploads/2009/11/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76672"/>
            <a:ext cx="3798522" cy="2684289"/>
          </a:xfrm>
          <a:prstGeom prst="rect">
            <a:avLst/>
          </a:prstGeom>
          <a:noFill/>
        </p:spPr>
      </p:pic>
      <p:pic>
        <p:nvPicPr>
          <p:cNvPr id="39942" name="Picture 6" descr="http://kuplundfl.ru/images/comlectdo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1592" y="332656"/>
            <a:ext cx="3672408" cy="306729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580112" y="1700808"/>
            <a:ext cx="216024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Документы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качеству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rot="20543082">
            <a:off x="3597334" y="2766496"/>
            <a:ext cx="576064" cy="12620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985746">
            <a:off x="5424073" y="2841959"/>
            <a:ext cx="576064" cy="12620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1840" y="551723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современный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05264"/>
            <a:ext cx="1085253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C:\Documents and Settings\Пользователь\Рабочий стол\Колесова Е. Н\эмблема ДОУ\эмблеи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628800"/>
            <a:ext cx="2576328" cy="219426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71600" y="836712"/>
            <a:ext cx="7386614" cy="5521246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spcFirstLastPara="1">
            <a:prstTxWarp prst="textArchUp">
              <a:avLst>
                <a:gd name="adj" fmla="val 988619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dirty="0" smtClean="0">
                <a:ln>
                  <a:solidFill>
                    <a:schemeClr val="accent2"/>
                  </a:solidFill>
                </a:ln>
                <a:solidFill>
                  <a:srgbClr val="FF3300"/>
                </a:solidFill>
              </a:rPr>
              <a:t>Благодарим  ЗА ВНИМАНИЕ!</a:t>
            </a:r>
            <a:endParaRPr lang="ru-RU" sz="4000" b="1" dirty="0">
              <a:ln>
                <a:solidFill>
                  <a:schemeClr val="accent2"/>
                </a:solidFill>
              </a:ln>
              <a:solidFill>
                <a:srgbClr val="FF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4005064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Заведующий МДОУ 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«Детский сад № 75»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Львова Ольга Анатольевна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(4852) 30-34-14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Почта: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yardou075@yandex.ru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Адрес: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ул. Салтыкова-Щедрина, 40-а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763688" y="1772816"/>
            <a:ext cx="6840760" cy="29523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</a:rPr>
              <a:t/>
            </a:r>
            <a:b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«</a:t>
            </a:r>
            <a:r>
              <a:rPr lang="ru-RU" sz="2800" b="1" dirty="0" smtClean="0">
                <a:solidFill>
                  <a:srgbClr val="FF0000"/>
                </a:solidFill>
              </a:rPr>
              <a:t>Совершенствование нормативно-правовой базы ДОУ: локальные нормативные акты, регулирующие управленческую политику качества образования в ДОО</a:t>
            </a:r>
            <a:r>
              <a:rPr lang="ru-RU" sz="2800" b="1" dirty="0" smtClean="0">
                <a:solidFill>
                  <a:srgbClr val="FF0000"/>
                </a:solidFill>
              </a:rPr>
              <a:t>»</a:t>
            </a:r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</a:rPr>
              <a:t/>
            </a:r>
            <a:b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</a:rPr>
            </a:br>
            <a:endParaRPr lang="ru-RU" b="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214290"/>
            <a:ext cx="724772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Муниципальное дошкольное образовательное учреждение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«Детский сад № 75»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20167"/>
            <a:ext cx="2448272" cy="2374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Заголовок 4"/>
          <p:cNvSpPr txBox="1">
            <a:spLocks/>
          </p:cNvSpPr>
          <p:nvPr/>
        </p:nvSpPr>
        <p:spPr>
          <a:xfrm>
            <a:off x="5220072" y="5085184"/>
            <a:ext cx="3763984" cy="115212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Arial" charset="0"/>
                <a:ea typeface="+mj-ea"/>
                <a:cs typeface="+mj-cs"/>
              </a:rPr>
            </a:br>
            <a:endParaRPr kumimoji="0" lang="ru-RU" i="0" u="none" kern="1200" cap="none" spc="0" normalizeH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2040" y="4653136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</a:rPr>
              <a:t>Заведующий МДОУ 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«Детский сад № 75»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 Львова Ольга Анатольевна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0"/>
            <a:ext cx="7499350" cy="90872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Качество образования</a:t>
            </a:r>
            <a:endParaRPr lang="ru-RU" sz="3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55576" y="980728"/>
            <a:ext cx="266429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19872" y="980728"/>
            <a:ext cx="2520280" cy="136815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940152" y="1052736"/>
            <a:ext cx="2592288" cy="129614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9512" y="2708920"/>
            <a:ext cx="2808312" cy="15841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 КАЧЕСТВА ОБРАЗОВАНИЯ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228184" y="2780928"/>
            <a:ext cx="2736304" cy="15841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КАЧЕСТВА ОБРАЗОВАНИЯ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115616" y="5013176"/>
            <a:ext cx="3240360" cy="15841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НАДЗОРА И КОНРОЛЯ, АУДИТЫ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75856" y="2564904"/>
            <a:ext cx="2736304" cy="22322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КАЧЕСТВОМ ОБРАЗОВАНИЯ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860032" y="4941168"/>
            <a:ext cx="3312368" cy="15841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КОМПЛЕКСНОЕ ПЛАНИРОВАНИЕ</a:t>
            </a:r>
          </a:p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 ДОУ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Двойная стрелка вверх/вниз 17"/>
          <p:cNvSpPr/>
          <p:nvPr/>
        </p:nvSpPr>
        <p:spPr>
          <a:xfrm>
            <a:off x="4572000" y="2132856"/>
            <a:ext cx="288032" cy="7200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верх/вниз 18"/>
          <p:cNvSpPr/>
          <p:nvPr/>
        </p:nvSpPr>
        <p:spPr>
          <a:xfrm>
            <a:off x="7380312" y="2204864"/>
            <a:ext cx="288032" cy="7200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верх/вниз 19"/>
          <p:cNvSpPr/>
          <p:nvPr/>
        </p:nvSpPr>
        <p:spPr>
          <a:xfrm>
            <a:off x="1547664" y="2132856"/>
            <a:ext cx="288032" cy="7200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верх/вниз 20"/>
          <p:cNvSpPr/>
          <p:nvPr/>
        </p:nvSpPr>
        <p:spPr>
          <a:xfrm>
            <a:off x="1547664" y="4365104"/>
            <a:ext cx="288032" cy="86409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стрелка вверх/вниз 21"/>
          <p:cNvSpPr/>
          <p:nvPr/>
        </p:nvSpPr>
        <p:spPr>
          <a:xfrm>
            <a:off x="7308304" y="4437112"/>
            <a:ext cx="288032" cy="7200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войная стрелка вверх/вниз 22"/>
          <p:cNvSpPr/>
          <p:nvPr/>
        </p:nvSpPr>
        <p:spPr>
          <a:xfrm>
            <a:off x="3563888" y="4437112"/>
            <a:ext cx="288032" cy="7920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войная стрелка вверх/вниз 23"/>
          <p:cNvSpPr/>
          <p:nvPr/>
        </p:nvSpPr>
        <p:spPr>
          <a:xfrm>
            <a:off x="5292080" y="4509120"/>
            <a:ext cx="288032" cy="7200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1"/>
            <a:ext cx="864096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36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Схема взаимодействия административной группы</a:t>
            </a:r>
            <a:endParaRPr lang="ru-RU" sz="3600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75856" y="1484784"/>
            <a:ext cx="2000264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Руководитель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31840" y="2492896"/>
            <a:ext cx="2214578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Административная группа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457200" y="3573016"/>
            <a:ext cx="2386608" cy="1008112"/>
          </a:xfrm>
          <a:prstGeom prst="flowChart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Педагогический блок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1619672" y="5013176"/>
            <a:ext cx="2376264" cy="1224136"/>
          </a:xfrm>
          <a:prstGeom prst="flowChart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Финансовый блок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5076056" y="5013176"/>
            <a:ext cx="2376264" cy="1212304"/>
          </a:xfrm>
          <a:prstGeom prst="flowChart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Хозяйственный блок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5940152" y="3501008"/>
            <a:ext cx="2376264" cy="1080120"/>
          </a:xfrm>
          <a:prstGeom prst="flowChart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Медицинский блок</a:t>
            </a:r>
            <a:endParaRPr lang="ru-RU" sz="2400" dirty="0">
              <a:solidFill>
                <a:srgbClr val="002060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rot="16200000" flipH="1">
            <a:off x="4141092" y="2347740"/>
            <a:ext cx="285754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1835696" y="2924944"/>
            <a:ext cx="127099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4067944" y="5589240"/>
            <a:ext cx="9332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5004048" y="3284984"/>
            <a:ext cx="72008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H="1">
            <a:off x="3419872" y="3284984"/>
            <a:ext cx="432048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5364088" y="2852936"/>
            <a:ext cx="144016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H="1">
            <a:off x="2192886" y="4581128"/>
            <a:ext cx="2850" cy="361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6732240" y="4581128"/>
            <a:ext cx="0" cy="361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5264"/>
            <a:ext cx="1085253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m0-tub-ru.yandex.net/i?id=b9c499df455605fc9d116aab12643338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51141" cy="68580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05264"/>
            <a:ext cx="1085253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Политика, миссия в области качества образования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221560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 в области качества: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и реализация Программы развития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системы внутреннего мониторинга качества образования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Внедрение и постоянное совершенствование новых форм оплаты труда воспитателей, педагогов и сотрудников, ориентированных на достижение качественных результатов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необходимой документации (локальных нормативных актов - положений, порядков) по каждому направлению деятельности: воспитательно-образовательной, питанию воспитанников и т.д.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Выявление и предупреждение несоответствий в качестве оказываемых образовательных услуг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Постоянное улучшение деятельности каждого воспитателя, педагога и сотрудника, каждого структурного подразделения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5264"/>
            <a:ext cx="1085253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Локальный </a:t>
            </a:r>
            <a:r>
              <a:rPr lang="ru-RU" b="1" dirty="0" smtClean="0">
                <a:solidFill>
                  <a:srgbClr val="FF0000"/>
                </a:solidFill>
              </a:rPr>
              <a:t>нормативный акт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36373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002060"/>
                </a:solidFill>
              </a:rPr>
              <a:t>письменный </a:t>
            </a:r>
            <a:r>
              <a:rPr lang="ru-RU" dirty="0" smtClean="0">
                <a:solidFill>
                  <a:srgbClr val="002060"/>
                </a:solidFill>
              </a:rPr>
              <a:t>официальный документ, принятый (изданный) в определенной форме соответствующим органом учреждения (организации) в пределах его компетентности и направленный на установление, изменение или отмену норм.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5264"/>
            <a:ext cx="1085253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https://im0-tub-ru.yandex.net/i?id=f6c1b048cc001e0aedd4a084a66f9787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668179"/>
            <a:ext cx="2627784" cy="21898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35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Классификация </a:t>
            </a:r>
            <a:r>
              <a:rPr lang="ru-RU" sz="4000" b="1" i="1" dirty="0" smtClean="0">
                <a:solidFill>
                  <a:srgbClr val="FF0000"/>
                </a:solidFill>
              </a:rPr>
              <a:t>локальных актов.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7890842" cy="4752528"/>
          </a:xfrm>
        </p:spPr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</a:rPr>
              <a:t>Утверждаемые руководителем самостоятельно (О</a:t>
            </a:r>
            <a:r>
              <a:rPr lang="ru-RU" sz="2800" i="1" dirty="0" smtClean="0">
                <a:solidFill>
                  <a:srgbClr val="002060"/>
                </a:solidFill>
              </a:rPr>
              <a:t>рганизационно-распорядительная документация)</a:t>
            </a:r>
          </a:p>
          <a:p>
            <a:endParaRPr lang="ru-RU" sz="2800" i="1" dirty="0" smtClean="0">
              <a:solidFill>
                <a:srgbClr val="002060"/>
              </a:solidFill>
            </a:endParaRPr>
          </a:p>
          <a:p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Принятые </a:t>
            </a:r>
            <a:r>
              <a:rPr lang="ru-RU" sz="2800" dirty="0" smtClean="0">
                <a:solidFill>
                  <a:srgbClr val="002060"/>
                </a:solidFill>
              </a:rPr>
              <a:t>на педагогическом </a:t>
            </a:r>
            <a:r>
              <a:rPr lang="ru-RU" sz="2800" dirty="0" smtClean="0">
                <a:solidFill>
                  <a:srgbClr val="002060"/>
                </a:solidFill>
              </a:rPr>
              <a:t>совете</a:t>
            </a:r>
          </a:p>
          <a:p>
            <a:pPr>
              <a:buNone/>
            </a:pP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Утверждаемые руководителем после принятия их органами самоуправления (профсоюзного органа ДОО, представителей родительской общественности, трудового коллектива)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5264"/>
            <a:ext cx="1085253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Вступление в силу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28545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утвержденный </a:t>
            </a:r>
            <a:r>
              <a:rPr lang="ru-RU" sz="2000" dirty="0" smtClean="0">
                <a:solidFill>
                  <a:srgbClr val="002060"/>
                </a:solidFill>
              </a:rPr>
              <a:t>локальный нормативно-правовой акт может быть введен в действие только после проведения процедуры ознакомления с его содержанием работников, на которых он </a:t>
            </a:r>
            <a:r>
              <a:rPr lang="ru-RU" sz="2000" dirty="0" smtClean="0">
                <a:solidFill>
                  <a:srgbClr val="002060"/>
                </a:solidFill>
              </a:rPr>
              <a:t>распространяется;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акты</a:t>
            </a:r>
            <a:r>
              <a:rPr lang="ru-RU" sz="2000" dirty="0" smtClean="0">
                <a:solidFill>
                  <a:srgbClr val="002060"/>
                </a:solidFill>
              </a:rPr>
              <a:t>, которыми изменяются обязательные условия трудового договора, в силу статьи 74 ТК РФ могут вводиться в действие не ранее чем через два месяца после ознакомления работников с их </a:t>
            </a:r>
            <a:r>
              <a:rPr lang="ru-RU" sz="2000" dirty="0" smtClean="0">
                <a:solidFill>
                  <a:srgbClr val="002060"/>
                </a:solidFill>
              </a:rPr>
              <a:t>содержанием;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в случаях</a:t>
            </a:r>
            <a:r>
              <a:rPr lang="ru-RU" sz="2000" dirty="0" smtClean="0">
                <a:solidFill>
                  <a:srgbClr val="002060"/>
                </a:solidFill>
              </a:rPr>
              <a:t>, если в локальном нормативном акте содержатся правила, по которым предусмотрено проводить обучение, инструктаж и проверку знаний, то такой акт может быть введен в действие только после проведения соответствующего обучения, инструктажа и проверки знаний. 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5264"/>
            <a:ext cx="1085253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4817</TotalTime>
  <Words>608</Words>
  <Application>Microsoft Office PowerPoint</Application>
  <PresentationFormat>Экран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 Ресурсный центр  «Обеспечение качества дошкольного образования в условиях реализации ФГОС ДО: внутрифирменный мониторинг качества дошкольного образования» </vt:lpstr>
      <vt:lpstr> «Совершенствование нормативно-правовой базы ДОУ: локальные нормативные акты, регулирующие управленческую политику качества образования в ДОО»  </vt:lpstr>
      <vt:lpstr>Качество образования</vt:lpstr>
      <vt:lpstr>Слайд 4</vt:lpstr>
      <vt:lpstr>Слайд 5</vt:lpstr>
      <vt:lpstr>Политика, миссия в области качества образования</vt:lpstr>
      <vt:lpstr>Локальный нормативный акт</vt:lpstr>
      <vt:lpstr> Классификация локальных актов.  </vt:lpstr>
      <vt:lpstr>Вступление в силу</vt:lpstr>
      <vt:lpstr>Положение</vt:lpstr>
      <vt:lpstr>Разделы положения</vt:lpstr>
      <vt:lpstr>Слайд 12</vt:lpstr>
      <vt:lpstr>Уровень Российской Федерации</vt:lpstr>
      <vt:lpstr>Уровень органов местного самоуправления</vt:lpstr>
      <vt:lpstr>Уровень ДОУ</vt:lpstr>
      <vt:lpstr>Деловая игра - практикум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мэрии города Ярославля   Муниципальное дошкольное образовательное учреждение  детский сад общеразвивающего вида № 75   Инновационный проект «ОРИЕНТИР»</dc:title>
  <dc:creator>Елена</dc:creator>
  <cp:lastModifiedBy>пк</cp:lastModifiedBy>
  <cp:revision>478</cp:revision>
  <dcterms:modified xsi:type="dcterms:W3CDTF">2017-10-27T13:46:09Z</dcterms:modified>
</cp:coreProperties>
</file>