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26" y="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3/23/2022</a:t>
            </a:fld>
            <a:endParaRPr lang="en-US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3/23/2022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3/23/2022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3/23/2022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3/23/2022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3/23/2022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3/23/2022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3/23/2022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3/23/2022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3/23/2022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3/23/2022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3/23/2022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>
    <p:dissolve/>
  </p:transition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Наступает расставанье</a:t>
            </a:r>
            <a:br>
              <a:rPr lang="ru-RU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группа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№ 5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" name="Picture 2" descr="C:\Documents and Settings\пк\Рабочий стол\unnamed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81000" y="1828800"/>
            <a:ext cx="7772399" cy="46482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762000" y="5105400"/>
            <a:ext cx="4267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Подготовила музыкальный руководитель </a:t>
            </a:r>
          </a:p>
          <a:p>
            <a:r>
              <a:rPr lang="ru-RU" sz="2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МДОУ «Детский сад № 75»</a:t>
            </a:r>
          </a:p>
          <a:p>
            <a:r>
              <a:rPr lang="ru-RU" sz="2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Синицына Елена Валерьевна</a:t>
            </a:r>
            <a:endParaRPr lang="ru-RU" sz="20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1600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Мы рады поприветствовать всех вас!</a:t>
            </a:r>
            <a:br>
              <a:rPr lang="ru-RU" sz="1600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И с правилами выпускного ознакомить тот же час.</a:t>
            </a:r>
            <a:br>
              <a:rPr lang="ru-RU" sz="1600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Мы в музыкальном зале рады видеть всех</a:t>
            </a:r>
            <a:br>
              <a:rPr lang="ru-RU" sz="1600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Всегда звучат здесь песни, детский смех. </a:t>
            </a:r>
            <a:endParaRPr lang="ru-RU" sz="1600" i="1" dirty="0">
              <a:solidFill>
                <a:schemeClr val="tx2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4400" y="1600200"/>
            <a:ext cx="6324600" cy="5023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5800" y="533400"/>
            <a:ext cx="6172200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 день праздника вы постарайтесь раньше встать </a:t>
            </a:r>
            <a:br>
              <a:rPr lang="ru-RU" sz="20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Чтобы на утренник в дет. сад не опоздать. </a:t>
            </a:r>
            <a:br>
              <a:rPr lang="ru-RU" sz="20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Чтоб Ваша дочка или ваш сынок </a:t>
            </a:r>
            <a:br>
              <a:rPr lang="ru-RU" sz="20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Костюм надеть спокойно смог.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1894881"/>
            <a:ext cx="6934200" cy="450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92151" y="3180698"/>
            <a:ext cx="3560298" cy="2667000"/>
          </a:xfrm>
        </p:spPr>
        <p:txBody>
          <a:bodyPr>
            <a:normAutofit fontScale="90000"/>
          </a:bodyPr>
          <a:lstStyle/>
          <a:p>
            <a:pPr lvl="0" algn="ctr"/>
            <a:r>
              <a:rPr lang="ru-RU" sz="18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solidFill>
                  <a:schemeClr val="tx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solidFill>
                  <a:schemeClr val="tx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solidFill>
                  <a:schemeClr val="tx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solidFill>
                  <a:schemeClr val="tx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Бурные реакции опоздавшего ребенка  в ходе утренника могут помешать другим детям и воспитателю, который ведет утренник. Это отвлечет их от самого праздника. </a:t>
            </a: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>
                <a:solidFill>
                  <a:schemeClr val="tx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solidFill>
                  <a:schemeClr val="tx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5257800" y="609600"/>
            <a:ext cx="3429000" cy="1920240"/>
          </a:xfrm>
        </p:spPr>
        <p:txBody>
          <a:bodyPr>
            <a:noAutofit/>
          </a:bodyPr>
          <a:lstStyle/>
          <a:p>
            <a:r>
              <a:rPr lang="ru-RU" sz="1800" b="1" i="1" dirty="0" smtClean="0">
                <a:solidFill>
                  <a:schemeClr val="tx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А если уж пришлось вам опоздать </a:t>
            </a:r>
            <a:br>
              <a:rPr lang="ru-RU" sz="1800" b="1" i="1" dirty="0" smtClean="0">
                <a:solidFill>
                  <a:schemeClr val="tx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i="1" dirty="0" smtClean="0">
                <a:solidFill>
                  <a:schemeClr val="tx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То постарайтесь никому не помешать. </a:t>
            </a:r>
            <a:br>
              <a:rPr lang="ru-RU" sz="1800" b="1" i="1" dirty="0" smtClean="0">
                <a:solidFill>
                  <a:schemeClr val="tx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i="1" dirty="0" smtClean="0">
                <a:solidFill>
                  <a:schemeClr val="tx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Вы  воспитателям спокойно позвоните и </a:t>
            </a:r>
            <a:br>
              <a:rPr lang="ru-RU" sz="1800" b="1" i="1" dirty="0" smtClean="0">
                <a:solidFill>
                  <a:schemeClr val="tx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i="1" dirty="0" smtClean="0">
                <a:solidFill>
                  <a:schemeClr val="tx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между номерами в зал ребенка отпустите.</a:t>
            </a:r>
            <a:endParaRPr lang="ru-RU" sz="1800" b="1" i="1" dirty="0"/>
          </a:p>
        </p:txBody>
      </p:sp>
      <p:pic>
        <p:nvPicPr>
          <p:cNvPr id="2051" name="Picture 3" descr="C:\Documents and Settings\пк\Рабочий стол\1_a704e6469a2df646c92261d3a34323da.jpg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/>
          <a:srcRect t="19" b="19"/>
          <a:stretch>
            <a:fillRect/>
          </a:stretch>
        </p:blipFill>
        <p:spPr bwMode="auto"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0" y="-307776"/>
            <a:ext cx="8160567" cy="7386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lang="ru-RU" sz="2000" b="1" i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омните, что праздник организован для всех детей, а не только для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Вашего ребенка.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Праздник в детском саду проводится не для родителей, а для детей.</a:t>
            </a:r>
            <a:endParaRPr kumimoji="0" lang="ru-RU" sz="2000" b="1" i="1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Вход в музыкальный зал разрешается в сменной обуви (чешки или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туфли без каблуков на нескользящей подошве) 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ru-RU" sz="2000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дежда</a:t>
            </a:r>
            <a:r>
              <a:rPr kumimoji="0" lang="ru-RU" sz="2000" b="1" i="1" u="none" strike="noStrike" cap="none" normalizeH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для девочек – красивые удобные платья (желательно,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000" b="1" i="1" u="none" strike="noStrike" cap="none" normalizeH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 ниже щиколотки)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Одежда для мальчиков – костюм, торжественная</a:t>
            </a:r>
            <a:r>
              <a:rPr kumimoji="0" lang="ru-RU" sz="2000" b="1" i="1" u="none" strike="noStrike" cap="none" normalizeH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одежда,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000" b="1" i="1" u="none" strike="noStrike" cap="none" normalizeH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стильный </a:t>
            </a:r>
            <a:r>
              <a:rPr kumimoji="0" lang="en-US" sz="2000" b="1" i="1" u="none" strike="noStrike" cap="none" normalizeH="0" dirty="0" err="1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luk</a:t>
            </a:r>
            <a:r>
              <a:rPr kumimoji="0" lang="ru-RU" sz="2000" b="1" i="1" u="none" strike="noStrike" cap="none" normalizeH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2000" b="1" i="1" u="none" strike="noStrike" cap="none" normalizeH="0" dirty="0" err="1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по-возможности</a:t>
            </a:r>
            <a:r>
              <a:rPr kumimoji="0" lang="ru-RU" sz="2000" b="1" i="1" u="none" strike="noStrike" cap="none" normalizeH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без карманов.</a:t>
            </a:r>
            <a:endParaRPr kumimoji="0" lang="ru-RU" sz="2000" b="1" i="1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ru-RU" sz="2000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Помнить о том, что родители – образец для подражания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своим детям, поэтому следует избегать комментариев 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негативного характера в период подготовки к Выпускному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и разучивания репертуара.</a:t>
            </a:r>
          </a:p>
          <a:p>
            <a:pPr lvl="0">
              <a:buFontTx/>
              <a:buChar char="-"/>
            </a:pPr>
            <a:r>
              <a:rPr lang="ru-RU" sz="2000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Никогда не сравнивайте детей друг с другом. </a:t>
            </a:r>
          </a:p>
          <a:p>
            <a:pPr lvl="0">
              <a:buFontTx/>
              <a:buChar char="-"/>
            </a:pPr>
            <a:r>
              <a:rPr lang="ru-RU" sz="2000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Всегда сравнивайте с самим собой.</a:t>
            </a:r>
          </a:p>
          <a:p>
            <a:pPr lvl="0"/>
            <a:r>
              <a:rPr lang="ru-RU" sz="2000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  Пусть его личные успехи и достижения порадуют Вас.</a:t>
            </a:r>
          </a:p>
          <a:p>
            <a:pPr marL="342900" lvl="0" indent="-342900">
              <a:buFontTx/>
              <a:buChar char="-"/>
            </a:pPr>
            <a:r>
              <a:rPr lang="ru-RU" sz="2000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Помните: утренник для всех детей! Участвовать в празднике: </a:t>
            </a:r>
          </a:p>
          <a:p>
            <a:pPr lvl="0"/>
            <a:r>
              <a:rPr lang="ru-RU" sz="2000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петь песни, танцевать, читать стихи, разыгрывать сценки хотят </a:t>
            </a:r>
          </a:p>
          <a:p>
            <a:pPr lvl="0"/>
            <a:r>
              <a:rPr lang="ru-RU" sz="2000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все дети. </a:t>
            </a:r>
          </a:p>
          <a:p>
            <a:pPr lvl="0"/>
            <a:r>
              <a:rPr lang="ru-RU" sz="2000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 Умейте порадоваться за всех маленьких артистов!</a:t>
            </a:r>
          </a:p>
          <a:p>
            <a:r>
              <a:rPr lang="ru-RU" sz="1400" dirty="0" smtClean="0"/>
              <a:t> 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57200" y="457200"/>
            <a:ext cx="731520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Ввиду неблагоприятного эпидемиологического режима и ограничения 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 количестве присутствующих родителей 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 мероприятиях ДОУ 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возможна 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организация родителями фото и видео-съемки праздника.</a:t>
            </a:r>
          </a:p>
          <a:p>
            <a:endParaRPr lang="ru-RU" b="1" i="1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Фото и видео съемка может быть произведена 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 разрешения администрации ДОУ  с учетом предварительного согласования и предоставления необходимых документов  (за месяц до мероприятия) заведующему</a:t>
            </a:r>
            <a:br>
              <a:rPr lang="ru-RU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endParaRPr lang="ru-RU" b="1" dirty="0"/>
          </a:p>
        </p:txBody>
      </p:sp>
      <p:pic>
        <p:nvPicPr>
          <p:cNvPr id="18434" name="Picture 2" descr="C:\Documents and Settings\пк\Рабочий стол\tumblr_ldcjuqtdz81qarx2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38400" y="3200400"/>
            <a:ext cx="2743199" cy="3140683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C:\Documents and Settings\пк\Рабочий стол\74b1795e79b22599eccb67e832fd774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2555" y="1931194"/>
            <a:ext cx="6745045" cy="4479131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762000" y="381000"/>
            <a:ext cx="66294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Видео-оператор предварительно проходит медицинский осмотр и предъявляет справку об отсутствие контактов с инфекционными больными за 3 дня до мероприятия, в том числе с </a:t>
            </a:r>
            <a:r>
              <a:rPr lang="ru-RU" b="1" i="1" dirty="0" err="1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овид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234696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i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- Шар желаний для ребенка.</a:t>
            </a:r>
            <a:r>
              <a:rPr lang="ru-RU" sz="2000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Родители заказывают гелиевые шары на праздник для своих детей по количеству больше чем необходимо. В случае форс мажора с лопнувшим шариком, ребенок не расстроится и продолжит веселиться.</a:t>
            </a:r>
            <a:br>
              <a:rPr lang="ru-RU" sz="2000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Шары необходимо принести в день праздника с утра или накануне вечером.</a:t>
            </a:r>
            <a:endParaRPr lang="ru-RU" sz="2000" i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1506" name="Picture 2" descr="C:\Documents and Settings\пк\Рабочий стол\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57400" y="2819400"/>
            <a:ext cx="3733800" cy="373380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ChangeArrowheads="1"/>
          </p:cNvSpPr>
          <p:nvPr/>
        </p:nvSpPr>
        <p:spPr bwMode="auto">
          <a:xfrm flipV="1">
            <a:off x="0" y="990600"/>
            <a:ext cx="54864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                         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295400" y="457200"/>
            <a:ext cx="5562600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i="1" dirty="0" smtClean="0">
                <a:solidFill>
                  <a:schemeClr val="accent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Танцуйте, пойте, веселитесь с нами </a:t>
            </a:r>
            <a:br>
              <a:rPr lang="ru-RU" sz="2400" b="1" i="1" dirty="0" smtClean="0">
                <a:solidFill>
                  <a:schemeClr val="accent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lang="ru-RU" sz="2400" b="1" i="1" dirty="0" smtClean="0">
                <a:solidFill>
                  <a:schemeClr val="accent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      И знайте, ждем всегда мы очень встреч, приятных с вами!</a:t>
            </a:r>
            <a:r>
              <a:rPr lang="ru-RU" sz="2000" b="1" i="1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lang="ru-RU" sz="2000" b="1" i="1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lang="ru-RU" b="1" i="1" dirty="0" smtClean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/>
            </a:r>
            <a:br>
              <a:rPr lang="ru-RU" b="1" i="1" dirty="0" smtClean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endParaRPr lang="ru-RU" sz="2400" dirty="0" smtClean="0">
              <a:latin typeface="Arial" pitchFamily="34" charset="0"/>
            </a:endParaRPr>
          </a:p>
        </p:txBody>
      </p:sp>
      <p:pic>
        <p:nvPicPr>
          <p:cNvPr id="20482" name="Picture 2" descr="C:\Documents and Settings\пк\Рабочий стол\images (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1966596"/>
            <a:ext cx="6858000" cy="4205603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336</TotalTime>
  <Words>171</Words>
  <Application>Microsoft Office PowerPoint</Application>
  <PresentationFormat>Экран (4:3)</PresentationFormat>
  <Paragraphs>42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6" baseType="lpstr">
      <vt:lpstr>Arial</vt:lpstr>
      <vt:lpstr>Calibri</vt:lpstr>
      <vt:lpstr>Times New Roman</vt:lpstr>
      <vt:lpstr>Trebuchet MS</vt:lpstr>
      <vt:lpstr>Wingdings</vt:lpstr>
      <vt:lpstr>Wingdings 2</vt:lpstr>
      <vt:lpstr>Изящная</vt:lpstr>
      <vt:lpstr>Наступает расставанье группа № 5</vt:lpstr>
      <vt:lpstr>Мы рады поприветствовать всех вас! И с правилами выпускного ознакомить тот же час. Мы в музыкальном зале рады видеть всех Всегда звучат здесь песни, детский смех. </vt:lpstr>
      <vt:lpstr>Презентация PowerPoint</vt:lpstr>
      <vt:lpstr>     Бурные реакции опоздавшего ребенка  в ходе утренника могут помешать другим детям и воспитателю, который ведет утренник. Это отвлечет их от самого праздника.    </vt:lpstr>
      <vt:lpstr>Презентация PowerPoint</vt:lpstr>
      <vt:lpstr>Презентация PowerPoint</vt:lpstr>
      <vt:lpstr>Презентация PowerPoint</vt:lpstr>
      <vt:lpstr>- Шар желаний для ребенка. Родители заказывают гелиевые шары на праздник для своих детей по количеству больше чем необходимо. В случае форс мажора с лопнувшим шариком, ребенок не расстроится и продолжит веселиться. Шары необходимо принести в день праздника с утра или накануне вечером.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Наступает расставанье группа №6</dc:title>
  <cp:lastModifiedBy>Колесова</cp:lastModifiedBy>
  <cp:revision>19</cp:revision>
  <dcterms:modified xsi:type="dcterms:W3CDTF">2022-03-23T05:49:10Z</dcterms:modified>
</cp:coreProperties>
</file>