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2/23/2022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latin typeface="Times New Roman" pitchFamily="18" charset="0"/>
                <a:cs typeface="Times New Roman" pitchFamily="18" charset="0"/>
              </a:rPr>
              <a:t>Родительское собрание</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«По волнам развития речи»</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3886200"/>
            <a:ext cx="7086600" cy="1828800"/>
          </a:xfrm>
        </p:spPr>
        <p:txBody>
          <a:bodyPr>
            <a:normAutofit fontScale="77500" lnSpcReduction="20000"/>
          </a:bodyPr>
          <a:lstStyle/>
          <a:p>
            <a:pPr algn="r"/>
            <a:r>
              <a:rPr lang="ru-RU" dirty="0" smtClean="0">
                <a:solidFill>
                  <a:schemeClr val="tx1"/>
                </a:solidFill>
                <a:latin typeface="Times New Roman" pitchFamily="18" charset="0"/>
                <a:cs typeface="Times New Roman" pitchFamily="18" charset="0"/>
              </a:rPr>
              <a:t>Подготовили: </a:t>
            </a:r>
          </a:p>
          <a:p>
            <a:pPr algn="r"/>
            <a:r>
              <a:rPr lang="ru-RU" dirty="0" smtClean="0">
                <a:solidFill>
                  <a:schemeClr val="tx1"/>
                </a:solidFill>
                <a:latin typeface="Times New Roman" pitchFamily="18" charset="0"/>
                <a:cs typeface="Times New Roman" pitchFamily="18" charset="0"/>
              </a:rPr>
              <a:t>воспитатель высшей квалификационной категории</a:t>
            </a:r>
          </a:p>
          <a:p>
            <a:pPr algn="r"/>
            <a:r>
              <a:rPr lang="ru-RU" dirty="0" err="1" smtClean="0">
                <a:solidFill>
                  <a:schemeClr val="tx1"/>
                </a:solidFill>
                <a:latin typeface="Times New Roman" pitchFamily="18" charset="0"/>
                <a:cs typeface="Times New Roman" pitchFamily="18" charset="0"/>
              </a:rPr>
              <a:t>Мяконькина</a:t>
            </a:r>
            <a:r>
              <a:rPr lang="ru-RU" dirty="0" smtClean="0">
                <a:solidFill>
                  <a:schemeClr val="tx1"/>
                </a:solidFill>
                <a:latin typeface="Times New Roman" pitchFamily="18" charset="0"/>
                <a:cs typeface="Times New Roman" pitchFamily="18" charset="0"/>
              </a:rPr>
              <a:t> Светлана Анатольевна,</a:t>
            </a:r>
          </a:p>
          <a:p>
            <a:pPr algn="r"/>
            <a:r>
              <a:rPr lang="ru-RU" dirty="0" smtClean="0">
                <a:solidFill>
                  <a:schemeClr val="tx1"/>
                </a:solidFill>
                <a:latin typeface="Times New Roman" pitchFamily="18" charset="0"/>
                <a:cs typeface="Times New Roman" pitchFamily="18" charset="0"/>
              </a:rPr>
              <a:t>воспитатель  Зыкова Татьяна Николаевна</a:t>
            </a:r>
            <a:endParaRPr lang="ru-RU" dirty="0">
              <a:solidFill>
                <a:schemeClr val="tx1"/>
              </a:solidFill>
              <a:latin typeface="Times New Roman" pitchFamily="18" charset="0"/>
              <a:cs typeface="Times New Roman" pitchFamily="18" charset="0"/>
            </a:endParaRPr>
          </a:p>
        </p:txBody>
      </p:sp>
      <p:sp>
        <p:nvSpPr>
          <p:cNvPr id="4" name="TextBox 3"/>
          <p:cNvSpPr txBox="1"/>
          <p:nvPr/>
        </p:nvSpPr>
        <p:spPr>
          <a:xfrm>
            <a:off x="990600" y="152400"/>
            <a:ext cx="7467600" cy="707886"/>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Муниципальное дошкольное образовательное учреждение</a:t>
            </a:r>
          </a:p>
          <a:p>
            <a:pPr algn="ctr"/>
            <a:r>
              <a:rPr lang="ru-RU" sz="2000" dirty="0" smtClean="0">
                <a:latin typeface="Times New Roman" pitchFamily="18" charset="0"/>
                <a:cs typeface="Times New Roman" pitchFamily="18" charset="0"/>
              </a:rPr>
              <a:t>«Детский сад № 75»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19400"/>
            <a:ext cx="2743200" cy="1371600"/>
          </a:xfrm>
        </p:spPr>
        <p:txBody>
          <a:bodyPr/>
          <a:lstStyle/>
          <a:p>
            <a:pPr algn="ctr">
              <a:buNone/>
            </a:pPr>
            <a:r>
              <a:rPr lang="ru-RU" dirty="0" smtClean="0">
                <a:latin typeface="Times New Roman" pitchFamily="18" charset="0"/>
                <a:cs typeface="Times New Roman" pitchFamily="18" charset="0"/>
              </a:rPr>
              <a:t>Сказки, В. </a:t>
            </a:r>
            <a:r>
              <a:rPr lang="ru-RU" dirty="0" err="1" smtClean="0">
                <a:latin typeface="Times New Roman" pitchFamily="18" charset="0"/>
                <a:cs typeface="Times New Roman" pitchFamily="18" charset="0"/>
              </a:rPr>
              <a:t>Сутеев</a:t>
            </a:r>
            <a:endParaRPr lang="ru-RU" dirty="0" smtClean="0">
              <a:latin typeface="Times New Roman" pitchFamily="18" charset="0"/>
              <a:cs typeface="Times New Roman" pitchFamily="18" charset="0"/>
            </a:endParaRPr>
          </a:p>
          <a:p>
            <a:pPr>
              <a:buNone/>
            </a:pPr>
            <a:endParaRPr lang="ru-RU" dirty="0"/>
          </a:p>
        </p:txBody>
      </p:sp>
      <p:pic>
        <p:nvPicPr>
          <p:cNvPr id="4" name="Рисунок 3" descr="список литературы ребенку 3 лет"/>
          <p:cNvPicPr/>
          <p:nvPr/>
        </p:nvPicPr>
        <p:blipFill>
          <a:blip r:embed="rId2" cstate="print"/>
          <a:srcRect/>
          <a:stretch>
            <a:fillRect/>
          </a:stretch>
        </p:blipFill>
        <p:spPr bwMode="auto">
          <a:xfrm>
            <a:off x="3657600" y="533400"/>
            <a:ext cx="4724400" cy="60013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1600200"/>
            <a:ext cx="3810000" cy="4525963"/>
          </a:xfrm>
        </p:spPr>
        <p:txBody>
          <a:bodyPr/>
          <a:lstStyle/>
          <a:p>
            <a:pPr algn="ctr">
              <a:buNone/>
            </a:pPr>
            <a:r>
              <a:rPr lang="ru-RU" dirty="0" smtClean="0">
                <a:latin typeface="Times New Roman" pitchFamily="18" charset="0"/>
                <a:cs typeface="Times New Roman" pitchFamily="18" charset="0"/>
              </a:rPr>
              <a:t>«Красная Шапочка», «Золушка», «Спящая красавица», «Мальчик-с-пальчик»</a:t>
            </a:r>
          </a:p>
          <a:p>
            <a:endParaRPr lang="ru-RU" dirty="0"/>
          </a:p>
        </p:txBody>
      </p:sp>
      <p:pic>
        <p:nvPicPr>
          <p:cNvPr id="4" name="Рисунок 3" descr="что почитать ребенку 3 лет"/>
          <p:cNvPicPr/>
          <p:nvPr/>
        </p:nvPicPr>
        <p:blipFill>
          <a:blip r:embed="rId2" cstate="print"/>
          <a:srcRect/>
          <a:stretch>
            <a:fillRect/>
          </a:stretch>
        </p:blipFill>
        <p:spPr bwMode="auto">
          <a:xfrm>
            <a:off x="4114800" y="381000"/>
            <a:ext cx="4738688" cy="624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atin typeface="Times New Roman" pitchFamily="18" charset="0"/>
                <a:cs typeface="Times New Roman" pitchFamily="18" charset="0"/>
              </a:rPr>
              <a:t>Игровая деятельность</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953000" y="1600200"/>
            <a:ext cx="3733800" cy="4525963"/>
          </a:xfrm>
        </p:spPr>
        <p:txBody>
          <a:bodyPr>
            <a:normAutofit fontScale="85000" lnSpcReduction="20000"/>
          </a:bodyPr>
          <a:lstStyle/>
          <a:p>
            <a:pPr>
              <a:buNone/>
            </a:pPr>
            <a:r>
              <a:rPr lang="ru-RU" dirty="0" smtClean="0"/>
              <a:t>	</a:t>
            </a:r>
            <a:r>
              <a:rPr lang="ru-RU" dirty="0" smtClean="0">
                <a:latin typeface="Times New Roman" pitchFamily="18" charset="0"/>
                <a:cs typeface="Times New Roman" pitchFamily="18" charset="0"/>
              </a:rPr>
              <a:t>Игра – ведущий вид деятельности, создающий наиболее благоприятные условия для психического и личностного развития ребёнка, поскольку в процессе игры он сам стремится научиться тому, чего ещё не умеет.</a:t>
            </a:r>
            <a:endParaRPr lang="ru-RU" dirty="0">
              <a:latin typeface="Times New Roman" pitchFamily="18" charset="0"/>
              <a:cs typeface="Times New Roman" pitchFamily="18" charset="0"/>
            </a:endParaRPr>
          </a:p>
        </p:txBody>
      </p:sp>
      <p:pic>
        <p:nvPicPr>
          <p:cNvPr id="4" name="Рисунок 3" descr="724add39158839d53eb11a20c4c3f908.png"/>
          <p:cNvPicPr>
            <a:picLocks noChangeAspect="1"/>
          </p:cNvPicPr>
          <p:nvPr/>
        </p:nvPicPr>
        <p:blipFill>
          <a:blip r:embed="rId2" cstate="print"/>
          <a:stretch>
            <a:fillRect/>
          </a:stretch>
        </p:blipFill>
        <p:spPr>
          <a:xfrm>
            <a:off x="0" y="1447800"/>
            <a:ext cx="5257800" cy="466219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Дидактические игры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371600"/>
            <a:ext cx="8229600" cy="4754563"/>
          </a:xfrm>
        </p:spPr>
        <p:txBody>
          <a:bodyPr>
            <a:normAutofit lnSpcReduction="10000"/>
          </a:bodyPr>
          <a:lstStyle/>
          <a:p>
            <a:pPr>
              <a:buNone/>
            </a:pPr>
            <a:r>
              <a:rPr lang="ru-RU" dirty="0" smtClean="0"/>
              <a:t>	</a:t>
            </a:r>
            <a:r>
              <a:rPr lang="ru-RU" dirty="0" smtClean="0">
                <a:latin typeface="Times New Roman" pitchFamily="18" charset="0"/>
                <a:cs typeface="Times New Roman" pitchFamily="18" charset="0"/>
              </a:rPr>
              <a:t>Широко распространённый метод работы. Дидактические игры проводим с игрушками, предметами, картинками и на вербальной основе (словесные). Игровые действия дают возможность, главным образом, активизировать имеющийся запас слов. В дидактических играх ребёнок попадает в ситуации, когда он вынужден использовать приобретённые ранее знания и словарь в новых условиях.</a:t>
            </a:r>
            <a:endParaRPr lang="ru-RU"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
            <a:ext cx="8229600" cy="1143000"/>
          </a:xfrm>
        </p:spPr>
        <p:txBody>
          <a:bodyPr>
            <a:normAutofit/>
          </a:bodyPr>
          <a:lstStyle/>
          <a:p>
            <a:r>
              <a:rPr lang="ru-RU" b="1" dirty="0" smtClean="0">
                <a:latin typeface="Times New Roman" pitchFamily="18" charset="0"/>
                <a:cs typeface="Times New Roman" pitchFamily="18" charset="0"/>
              </a:rPr>
              <a:t>Примеры дидактических игр:</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5791200"/>
            <a:ext cx="8229600" cy="838200"/>
          </a:xfrm>
        </p:spPr>
        <p:txBody>
          <a:bodyPr>
            <a:normAutofit fontScale="92500"/>
          </a:bodyPr>
          <a:lstStyle/>
          <a:p>
            <a:pPr algn="ctr">
              <a:buNone/>
            </a:pPr>
            <a:r>
              <a:rPr lang="ru-RU" dirty="0" smtClean="0">
                <a:latin typeface="Times New Roman" pitchFamily="18" charset="0"/>
                <a:cs typeface="Times New Roman" pitchFamily="18" charset="0"/>
              </a:rPr>
              <a:t>«Кукла Маша проснулась», «Магазин игрушек»</a:t>
            </a:r>
          </a:p>
        </p:txBody>
      </p:sp>
      <p:pic>
        <p:nvPicPr>
          <p:cNvPr id="20482" name="Picture 2" descr="https://oksva-tm.ru/thumb/2/TjCL17V8TczURwD8PxvC-A/r/f/igrushki_3_vse_vmeste.jpg"/>
          <p:cNvPicPr>
            <a:picLocks noChangeAspect="1" noChangeArrowheads="1"/>
          </p:cNvPicPr>
          <p:nvPr/>
        </p:nvPicPr>
        <p:blipFill>
          <a:blip r:embed="rId2" cstate="print"/>
          <a:srcRect/>
          <a:stretch>
            <a:fillRect/>
          </a:stretch>
        </p:blipFill>
        <p:spPr bwMode="auto">
          <a:xfrm>
            <a:off x="914400" y="914400"/>
            <a:ext cx="7365243" cy="49493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1"/>
            <a:ext cx="8229600" cy="1143000"/>
          </a:xfrm>
        </p:spPr>
        <p:txBody>
          <a:bodyPr/>
          <a:lstStyle/>
          <a:p>
            <a:pPr algn="ctr">
              <a:buNone/>
            </a:pPr>
            <a:r>
              <a:rPr lang="ru-RU" dirty="0" smtClean="0">
                <a:latin typeface="Times New Roman" pitchFamily="18" charset="0"/>
                <a:cs typeface="Times New Roman" pitchFamily="18" charset="0"/>
              </a:rPr>
              <a:t>Настольно – печатные игры: «Парные картинки», «Лото» и т.д.</a:t>
            </a:r>
          </a:p>
          <a:p>
            <a:endParaRPr lang="ru-RU" dirty="0"/>
          </a:p>
        </p:txBody>
      </p:sp>
      <p:pic>
        <p:nvPicPr>
          <p:cNvPr id="19458" name="Picture 2" descr="https://main-cdn.sbermegamarket.ru/hlr-system/1600268/100023398942b0.jpg"/>
          <p:cNvPicPr>
            <a:picLocks noChangeAspect="1" noChangeArrowheads="1"/>
          </p:cNvPicPr>
          <p:nvPr/>
        </p:nvPicPr>
        <p:blipFill>
          <a:blip r:embed="rId2" cstate="print"/>
          <a:srcRect/>
          <a:stretch>
            <a:fillRect/>
          </a:stretch>
        </p:blipFill>
        <p:spPr bwMode="auto">
          <a:xfrm>
            <a:off x="1066800" y="1600200"/>
            <a:ext cx="6934200" cy="485262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33400"/>
            <a:ext cx="8229600" cy="5592763"/>
          </a:xfrm>
        </p:spPr>
        <p:txBody>
          <a:bodyPr/>
          <a:lstStyle/>
          <a:p>
            <a:pPr algn="ctr">
              <a:buNone/>
            </a:pPr>
            <a:r>
              <a:rPr lang="ru-RU" dirty="0" smtClean="0">
                <a:latin typeface="Times New Roman" pitchFamily="18" charset="0"/>
                <a:cs typeface="Times New Roman" pitchFamily="18" charset="0"/>
              </a:rPr>
              <a:t>«Больше – меньше», «Чудесный мешочек»</a:t>
            </a:r>
          </a:p>
          <a:p>
            <a:endParaRPr lang="ru-RU" dirty="0"/>
          </a:p>
        </p:txBody>
      </p:sp>
      <p:pic>
        <p:nvPicPr>
          <p:cNvPr id="18434" name="Picture 2" descr="https://image.jimcdn.com/app/cms/image/transf/none/path/sf278732f8691ebec/image/ifbf1767a4fed0f72/version/1481893347/image.jpg"/>
          <p:cNvPicPr>
            <a:picLocks noChangeAspect="1" noChangeArrowheads="1"/>
          </p:cNvPicPr>
          <p:nvPr/>
        </p:nvPicPr>
        <p:blipFill>
          <a:blip r:embed="rId2" cstate="print"/>
          <a:srcRect l="1928" t="2842" r="2651" b="3375"/>
          <a:stretch>
            <a:fillRect/>
          </a:stretch>
        </p:blipFill>
        <p:spPr bwMode="auto">
          <a:xfrm>
            <a:off x="685800" y="1295400"/>
            <a:ext cx="7543800" cy="5029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r>
              <a:rPr lang="ru-RU" b="1" dirty="0" smtClean="0">
                <a:latin typeface="Times New Roman" pitchFamily="18" charset="0"/>
                <a:cs typeface="Times New Roman" pitchFamily="18" charset="0"/>
              </a:rPr>
              <a:t>Артикуляционная гимнастика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43001"/>
            <a:ext cx="8229600" cy="1676400"/>
          </a:xfrm>
        </p:spPr>
        <p:txBody>
          <a:bodyPr/>
          <a:lstStyle/>
          <a:p>
            <a:pPr>
              <a:buNone/>
            </a:pPr>
            <a:r>
              <a:rPr lang="ru-RU" dirty="0" smtClean="0"/>
              <a:t>	</a:t>
            </a:r>
            <a:r>
              <a:rPr lang="ru-RU" dirty="0" smtClean="0">
                <a:latin typeface="Times New Roman" pitchFamily="18" charset="0"/>
                <a:cs typeface="Times New Roman" pitchFamily="18" charset="0"/>
              </a:rPr>
              <a:t>Хорошо поставленное речевое дыхание обеспечивает правильное произношение звуков, слов и фраз. </a:t>
            </a:r>
            <a:endParaRPr lang="ru-RU" dirty="0">
              <a:latin typeface="Times New Roman" pitchFamily="18" charset="0"/>
              <a:cs typeface="Times New Roman" pitchFamily="18" charset="0"/>
            </a:endParaRPr>
          </a:p>
        </p:txBody>
      </p:sp>
      <p:pic>
        <p:nvPicPr>
          <p:cNvPr id="17410" name="Picture 2" descr="https://avatars.mds.yandex.net/get-zen_doc/1875160/pub_5ff8a15abb14d54ffb821e37_5ff8a998bb14d54ffb909cff/scale_1200"/>
          <p:cNvPicPr>
            <a:picLocks noChangeAspect="1" noChangeArrowheads="1"/>
          </p:cNvPicPr>
          <p:nvPr/>
        </p:nvPicPr>
        <p:blipFill>
          <a:blip r:embed="rId2" cstate="print"/>
          <a:srcRect/>
          <a:stretch>
            <a:fillRect/>
          </a:stretch>
        </p:blipFill>
        <p:spPr bwMode="auto">
          <a:xfrm>
            <a:off x="685800" y="2667000"/>
            <a:ext cx="7620000" cy="40005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00"/>
            <a:ext cx="8229600" cy="4602163"/>
          </a:xfrm>
        </p:spPr>
        <p:txBody>
          <a:bodyPr/>
          <a:lstStyle/>
          <a:p>
            <a:pPr algn="ctr">
              <a:buNone/>
            </a:pPr>
            <a:r>
              <a:rPr lang="ru-RU" dirty="0" smtClean="0">
                <a:latin typeface="Times New Roman" pitchFamily="18" charset="0"/>
                <a:cs typeface="Times New Roman" pitchFamily="18" charset="0"/>
              </a:rPr>
              <a:t>Например, можно использовать такое упражнение «Плывет, плывет кораблик!» для того, чтобы кораблик плыл, надо на него дуть не торопясь, сложив губы трубочкой, не надувая щек. Таким образом, нужно пригнать кораблик к другому краю таза.</a:t>
            </a:r>
            <a:endParaRPr lang="ru-RU"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60438"/>
          </a:xfrm>
        </p:spPr>
        <p:txBody>
          <a:bodyPr>
            <a:normAutofit fontScale="90000"/>
          </a:bodyPr>
          <a:lstStyle/>
          <a:p>
            <a:r>
              <a:rPr lang="ru-RU" b="1" dirty="0" smtClean="0">
                <a:latin typeface="Times New Roman" pitchFamily="18" charset="0"/>
                <a:cs typeface="Times New Roman" pitchFamily="18" charset="0"/>
              </a:rPr>
              <a:t>Театрализованная деятельность</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04800" y="1371600"/>
            <a:ext cx="4724400" cy="4648200"/>
          </a:xfrm>
        </p:spPr>
        <p:txBody>
          <a:bodyPr anchor="ctr">
            <a:normAutofit/>
          </a:bodyPr>
          <a:lstStyle/>
          <a:p>
            <a:pPr algn="ctr">
              <a:buNone/>
            </a:pPr>
            <a:r>
              <a:rPr lang="ru-RU" dirty="0" smtClean="0">
                <a:latin typeface="Times New Roman" pitchFamily="18" charset="0"/>
                <a:cs typeface="Times New Roman" pitchFamily="18" charset="0"/>
              </a:rPr>
              <a:t>Театрализованная деятельность – один из самых эффективных способов воздействия на детей, в котором наиболее полно и ярко проявляется принцип обучения: учить играя.</a:t>
            </a:r>
            <a:endParaRPr lang="ru-RU" dirty="0">
              <a:latin typeface="Times New Roman" pitchFamily="18" charset="0"/>
              <a:cs typeface="Times New Roman" pitchFamily="18" charset="0"/>
            </a:endParaRPr>
          </a:p>
        </p:txBody>
      </p:sp>
      <p:pic>
        <p:nvPicPr>
          <p:cNvPr id="5" name="Рисунок 4" descr="IMG_20220118_094134.jpg"/>
          <p:cNvPicPr>
            <a:picLocks noChangeAspect="1"/>
          </p:cNvPicPr>
          <p:nvPr/>
        </p:nvPicPr>
        <p:blipFill>
          <a:blip r:embed="rId2" cstate="print"/>
          <a:stretch>
            <a:fillRect/>
          </a:stretch>
        </p:blipFill>
        <p:spPr>
          <a:xfrm>
            <a:off x="5105400" y="762000"/>
            <a:ext cx="3886200" cy="2914650"/>
          </a:xfrm>
          <a:prstGeom prst="rect">
            <a:avLst/>
          </a:prstGeom>
        </p:spPr>
      </p:pic>
      <p:pic>
        <p:nvPicPr>
          <p:cNvPr id="7" name="Рисунок 6" descr="IMG_20220118_093148.jpg"/>
          <p:cNvPicPr>
            <a:picLocks noChangeAspect="1"/>
          </p:cNvPicPr>
          <p:nvPr/>
        </p:nvPicPr>
        <p:blipFill>
          <a:blip r:embed="rId3" cstate="print"/>
          <a:stretch>
            <a:fillRect/>
          </a:stretch>
        </p:blipFill>
        <p:spPr>
          <a:xfrm>
            <a:off x="5105400" y="3714750"/>
            <a:ext cx="3886200" cy="29146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К трем годам речь детей достигает определенного уровня:</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4800600" cy="4525963"/>
          </a:xfrm>
        </p:spPr>
        <p:txBody>
          <a:bodyPr>
            <a:normAutofit fontScale="85000" lnSpcReduction="20000"/>
          </a:bodyPr>
          <a:lstStyle/>
          <a:p>
            <a:pPr>
              <a:buFont typeface="Wingdings" pitchFamily="2" charset="2"/>
              <a:buChar char="Ø"/>
            </a:pPr>
            <a:r>
              <a:rPr lang="ru-RU" dirty="0" smtClean="0">
                <a:latin typeface="Times New Roman" pitchFamily="18" charset="0"/>
                <a:cs typeface="Times New Roman" pitchFamily="18" charset="0"/>
              </a:rPr>
              <a:t>С трех лет начинается овладение речью как системой фонетических, грамматических и лексических норм.</a:t>
            </a:r>
          </a:p>
          <a:p>
            <a:pPr>
              <a:buFont typeface="Wingdings" pitchFamily="2" charset="2"/>
              <a:buChar char="Ø"/>
            </a:pPr>
            <a:r>
              <a:rPr lang="ru-RU" dirty="0" smtClean="0">
                <a:latin typeface="Times New Roman" pitchFamily="18" charset="0"/>
                <a:cs typeface="Times New Roman" pitchFamily="18" charset="0"/>
              </a:rPr>
              <a:t>Ребенок овладевает основными сенсорными эталонами формы, цвета и размера, использует их в практической деятельности</a:t>
            </a:r>
          </a:p>
          <a:p>
            <a:pPr>
              <a:buFont typeface="Wingdings" pitchFamily="2" charset="2"/>
              <a:buChar char="Ø"/>
            </a:pPr>
            <a:r>
              <a:rPr lang="ru-RU" dirty="0" smtClean="0">
                <a:latin typeface="Times New Roman" pitchFamily="18" charset="0"/>
                <a:cs typeface="Times New Roman" pitchFamily="18" charset="0"/>
              </a:rPr>
              <a:t>Пользуется фразовой речью, состоящей из 5 и более слов</a:t>
            </a:r>
            <a:endParaRPr lang="ru-RU" dirty="0">
              <a:latin typeface="Times New Roman" pitchFamily="18" charset="0"/>
              <a:cs typeface="Times New Roman" pitchFamily="18" charset="0"/>
            </a:endParaRPr>
          </a:p>
        </p:txBody>
      </p:sp>
      <p:pic>
        <p:nvPicPr>
          <p:cNvPr id="4" name="Рисунок 3" descr="1_52551a10d0e6b52551a10d0eb9.jpg"/>
          <p:cNvPicPr>
            <a:picLocks noChangeAspect="1"/>
          </p:cNvPicPr>
          <p:nvPr/>
        </p:nvPicPr>
        <p:blipFill>
          <a:blip r:embed="rId2" cstate="print"/>
          <a:stretch>
            <a:fillRect/>
          </a:stretch>
        </p:blipFill>
        <p:spPr>
          <a:xfrm>
            <a:off x="5257800" y="1600200"/>
            <a:ext cx="3429589" cy="417068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81000"/>
            <a:ext cx="8229600" cy="5745163"/>
          </a:xfrm>
        </p:spPr>
        <p:txBody>
          <a:bodyPr/>
          <a:lstStyle/>
          <a:p>
            <a:pPr>
              <a:buNone/>
            </a:pPr>
            <a:r>
              <a:rPr lang="ru-RU" b="1" dirty="0" smtClean="0">
                <a:latin typeface="Times New Roman" pitchFamily="18" charset="0"/>
                <a:cs typeface="Times New Roman" pitchFamily="18" charset="0"/>
              </a:rPr>
              <a:t>Театрализованные игры детей способствуют активизации разных сторон речи ребенка:</a:t>
            </a:r>
          </a:p>
          <a:p>
            <a:pPr>
              <a:buNone/>
            </a:pPr>
            <a:endParaRPr lang="ru-RU" b="1"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словаря;</a:t>
            </a:r>
          </a:p>
          <a:p>
            <a:pPr>
              <a:buNone/>
            </a:pPr>
            <a:r>
              <a:rPr lang="ru-RU" dirty="0" smtClean="0">
                <a:latin typeface="Times New Roman" pitchFamily="18" charset="0"/>
                <a:cs typeface="Times New Roman" pitchFamily="18" charset="0"/>
              </a:rPr>
              <a:t>- грамматического строя;</a:t>
            </a:r>
          </a:p>
          <a:p>
            <a:pPr>
              <a:buNone/>
            </a:pPr>
            <a:r>
              <a:rPr lang="ru-RU" dirty="0" smtClean="0">
                <a:latin typeface="Times New Roman" pitchFamily="18" charset="0"/>
                <a:cs typeface="Times New Roman" pitchFamily="18" charset="0"/>
              </a:rPr>
              <a:t>- диалогической и монологической речи;</a:t>
            </a:r>
          </a:p>
          <a:p>
            <a:pPr>
              <a:buNone/>
            </a:pPr>
            <a:r>
              <a:rPr lang="ru-RU" dirty="0" smtClean="0">
                <a:latin typeface="Times New Roman" pitchFamily="18" charset="0"/>
                <a:cs typeface="Times New Roman" pitchFamily="18" charset="0"/>
              </a:rPr>
              <a:t>- совершенствованию звуковой стороны речи</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0"/>
            <a:ext cx="8229600" cy="5821363"/>
          </a:xfrm>
        </p:spPr>
        <p:txBody>
          <a:bodyPr>
            <a:normAutofit fontScale="92500"/>
          </a:bodyPr>
          <a:lstStyle/>
          <a:p>
            <a:pPr algn="ctr">
              <a:buNone/>
            </a:pPr>
            <a:r>
              <a:rPr lang="ru-RU" b="1" dirty="0" smtClean="0">
                <a:latin typeface="Times New Roman" pitchFamily="18" charset="0"/>
                <a:cs typeface="Times New Roman" pitchFamily="18" charset="0"/>
              </a:rPr>
              <a:t>В непосредственно образовательную деятельность включаются специальные игры на развитие мимики, пантомимики.</a:t>
            </a:r>
          </a:p>
          <a:p>
            <a:pPr>
              <a:buNone/>
            </a:pPr>
            <a:r>
              <a:rPr lang="ru-RU" dirty="0" smtClean="0"/>
              <a:t>- </a:t>
            </a:r>
            <a:r>
              <a:rPr lang="ru-RU" dirty="0" smtClean="0">
                <a:latin typeface="Times New Roman" pitchFamily="18" charset="0"/>
                <a:cs typeface="Times New Roman" pitchFamily="18" charset="0"/>
              </a:rPr>
              <a:t>съешьте кислый лимон (дети морщатся) ;</a:t>
            </a:r>
          </a:p>
          <a:p>
            <a:pPr>
              <a:buNone/>
            </a:pPr>
            <a:r>
              <a:rPr lang="ru-RU" dirty="0" smtClean="0">
                <a:latin typeface="Times New Roman" pitchFamily="18" charset="0"/>
                <a:cs typeface="Times New Roman" pitchFamily="18" charset="0"/>
              </a:rPr>
              <a:t>- рассердитесь на драчуна (сдвигают брови);</a:t>
            </a:r>
          </a:p>
          <a:p>
            <a:pPr>
              <a:buFontTx/>
              <a:buChar char="-"/>
            </a:pPr>
            <a:r>
              <a:rPr lang="ru-RU" dirty="0" smtClean="0">
                <a:latin typeface="Times New Roman" pitchFamily="18" charset="0"/>
                <a:cs typeface="Times New Roman" pitchFamily="18" charset="0"/>
              </a:rPr>
              <a:t>встретьте знакомую девочку (дети улыбаются);</a:t>
            </a:r>
          </a:p>
          <a:p>
            <a:pPr>
              <a:buNone/>
            </a:pPr>
            <a:r>
              <a:rPr lang="ru-RU" b="1"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покажите высокого мальчика, маленького комарика, медведя;</a:t>
            </a:r>
          </a:p>
          <a:p>
            <a:pPr>
              <a:buNone/>
            </a:pPr>
            <a:r>
              <a:rPr lang="ru-RU" dirty="0" smtClean="0">
                <a:latin typeface="Times New Roman" pitchFamily="18" charset="0"/>
                <a:cs typeface="Times New Roman" pitchFamily="18" charset="0"/>
              </a:rPr>
              <a:t>- покажите направления: там, вверх, вниз, вокруг;</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81001"/>
            <a:ext cx="8229600" cy="3276599"/>
          </a:xfrm>
        </p:spPr>
        <p:txBody>
          <a:bodyPr>
            <a:normAutofit/>
          </a:bodyPr>
          <a:lstStyle/>
          <a:p>
            <a:pPr>
              <a:buNone/>
            </a:pPr>
            <a:r>
              <a:rPr lang="ru-RU" dirty="0" smtClean="0">
                <a:latin typeface="Times New Roman" pitchFamily="18" charset="0"/>
                <a:cs typeface="Times New Roman" pitchFamily="18" charset="0"/>
              </a:rPr>
              <a:t>- полетим как птицы;</a:t>
            </a:r>
          </a:p>
          <a:p>
            <a:pPr>
              <a:buNone/>
            </a:pPr>
            <a:r>
              <a:rPr lang="ru-RU" dirty="0" smtClean="0">
                <a:latin typeface="Times New Roman" pitchFamily="18" charset="0"/>
                <a:cs typeface="Times New Roman" pitchFamily="18" charset="0"/>
              </a:rPr>
              <a:t>- волк крадется за зайцем.</a:t>
            </a:r>
          </a:p>
          <a:p>
            <a:endParaRPr lang="ru-RU" dirty="0"/>
          </a:p>
        </p:txBody>
      </p:sp>
      <p:pic>
        <p:nvPicPr>
          <p:cNvPr id="4" name="Рисунок 3" descr="IMG_20220118_093812.jpg"/>
          <p:cNvPicPr>
            <a:picLocks noChangeAspect="1"/>
          </p:cNvPicPr>
          <p:nvPr/>
        </p:nvPicPr>
        <p:blipFill>
          <a:blip r:embed="rId2" cstate="print"/>
          <a:stretch>
            <a:fillRect/>
          </a:stretch>
        </p:blipFill>
        <p:spPr>
          <a:xfrm>
            <a:off x="5029200" y="1524000"/>
            <a:ext cx="3600450" cy="4800600"/>
          </a:xfrm>
          <a:prstGeom prst="rect">
            <a:avLst/>
          </a:prstGeom>
        </p:spPr>
      </p:pic>
      <p:pic>
        <p:nvPicPr>
          <p:cNvPr id="5" name="Рисунок 4" descr="IMG_20220118_093512.jpg"/>
          <p:cNvPicPr>
            <a:picLocks noChangeAspect="1"/>
          </p:cNvPicPr>
          <p:nvPr/>
        </p:nvPicPr>
        <p:blipFill>
          <a:blip r:embed="rId3" cstate="print"/>
          <a:stretch>
            <a:fillRect/>
          </a:stretch>
        </p:blipFill>
        <p:spPr>
          <a:xfrm>
            <a:off x="914400" y="1524000"/>
            <a:ext cx="3638550" cy="4851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44562"/>
          </a:xfrm>
        </p:spPr>
        <p:txBody>
          <a:bodyPr/>
          <a:lstStyle/>
          <a:p>
            <a:r>
              <a:rPr lang="ru-RU" b="1" dirty="0" smtClean="0">
                <a:latin typeface="Times New Roman" pitchFamily="18" charset="0"/>
                <a:cs typeface="Times New Roman" pitchFamily="18" charset="0"/>
              </a:rPr>
              <a:t>Игры-инсценировки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76400"/>
            <a:ext cx="8229600" cy="3840163"/>
          </a:xfrm>
        </p:spPr>
        <p:txBody>
          <a:bodyPr>
            <a:normAutofit/>
          </a:bodyPr>
          <a:lstStyle/>
          <a:p>
            <a:pPr>
              <a:buNone/>
            </a:pPr>
            <a:r>
              <a:rPr lang="ru-RU" dirty="0" smtClean="0"/>
              <a:t>	</a:t>
            </a:r>
            <a:r>
              <a:rPr lang="ru-RU" dirty="0" smtClean="0">
                <a:latin typeface="Times New Roman" pitchFamily="18" charset="0"/>
                <a:cs typeface="Times New Roman" pitchFamily="18" charset="0"/>
              </a:rPr>
              <a:t>В таких играх, как «Парикмахерская», «На приёме у врача», знакомлю детей с названиями профессий, учим брать на себя роль, выполнять соответствующие действия (постригать, причёсывать, лечить, делать уколы и т.д.). </a:t>
            </a:r>
            <a:endParaRPr lang="ru-RU"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4114800"/>
            <a:ext cx="8229600" cy="2590800"/>
          </a:xfrm>
        </p:spPr>
        <p:txBody>
          <a:bodyPr/>
          <a:lstStyle/>
          <a:p>
            <a:pPr algn="ctr">
              <a:buNone/>
            </a:pPr>
            <a:r>
              <a:rPr lang="ru-RU" dirty="0" smtClean="0">
                <a:latin typeface="Times New Roman" pitchFamily="18" charset="0"/>
                <a:cs typeface="Times New Roman" pitchFamily="18" charset="0"/>
              </a:rPr>
              <a:t>	Изначально дети подражают тому, кого им показала, а со временем они начинают самостоятельно организовывать игру, вступают в диалог, переносят действия с одного предмета на другой.</a:t>
            </a:r>
            <a:endParaRPr lang="ru-RU" dirty="0">
              <a:latin typeface="Times New Roman" pitchFamily="18" charset="0"/>
              <a:cs typeface="Times New Roman" pitchFamily="18" charset="0"/>
            </a:endParaRPr>
          </a:p>
        </p:txBody>
      </p:sp>
      <p:pic>
        <p:nvPicPr>
          <p:cNvPr id="10242" name="Picture 2" descr="https://printonic.ru/uploads/images/2016/04/15/img_5710ae85366fb.jpg"/>
          <p:cNvPicPr>
            <a:picLocks noChangeAspect="1" noChangeArrowheads="1"/>
          </p:cNvPicPr>
          <p:nvPr/>
        </p:nvPicPr>
        <p:blipFill>
          <a:blip r:embed="rId2" cstate="print"/>
          <a:srcRect/>
          <a:stretch>
            <a:fillRect/>
          </a:stretch>
        </p:blipFill>
        <p:spPr bwMode="auto">
          <a:xfrm>
            <a:off x="533400" y="228600"/>
            <a:ext cx="2600620" cy="3962400"/>
          </a:xfrm>
          <a:prstGeom prst="rect">
            <a:avLst/>
          </a:prstGeom>
          <a:noFill/>
        </p:spPr>
      </p:pic>
      <p:pic>
        <p:nvPicPr>
          <p:cNvPr id="10244" name="Picture 4" descr="https://image.jimcdn.com/app/cms/image/transf/dimension=1920x1024:format=jpg/path/sc74f3f988dc2d508/image/i44502dd701e62a57/version/1608471166/image.jpg"/>
          <p:cNvPicPr>
            <a:picLocks noChangeAspect="1" noChangeArrowheads="1"/>
          </p:cNvPicPr>
          <p:nvPr/>
        </p:nvPicPr>
        <p:blipFill>
          <a:blip r:embed="rId3" cstate="print"/>
          <a:srcRect/>
          <a:stretch>
            <a:fillRect/>
          </a:stretch>
        </p:blipFill>
        <p:spPr bwMode="auto">
          <a:xfrm>
            <a:off x="3352800" y="228600"/>
            <a:ext cx="5256535" cy="394336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atin typeface="Times New Roman" pitchFamily="18" charset="0"/>
                <a:cs typeface="Times New Roman" pitchFamily="18" charset="0"/>
              </a:rPr>
              <a:t>Бытовая деятельность</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43001"/>
            <a:ext cx="8229600" cy="2667000"/>
          </a:xfrm>
        </p:spPr>
        <p:txBody>
          <a:bodyPr/>
          <a:lstStyle/>
          <a:p>
            <a:pPr>
              <a:buNone/>
            </a:pPr>
            <a:r>
              <a:rPr lang="ru-RU" dirty="0" smtClean="0">
                <a:latin typeface="Times New Roman" pitchFamily="18" charset="0"/>
                <a:cs typeface="Times New Roman" pitchFamily="18" charset="0"/>
              </a:rPr>
              <a:t>	Общение в быту помогает детям усвоить бытовой словарь, необходимый для их жизнедеятельности, развивает диалогическую речь, воспитывает культуру речевого поведения</a:t>
            </a:r>
            <a:endParaRPr lang="ru-RU" dirty="0">
              <a:latin typeface="Times New Roman" pitchFamily="18" charset="0"/>
              <a:cs typeface="Times New Roman" pitchFamily="18" charset="0"/>
            </a:endParaRPr>
          </a:p>
        </p:txBody>
      </p:sp>
      <p:pic>
        <p:nvPicPr>
          <p:cNvPr id="9218" name="Picture 2" descr="https://ds05.infourok.ru/uploads/ex/01b8/00100747-ee133026/hello_html_m6ad53630.jpg"/>
          <p:cNvPicPr>
            <a:picLocks noChangeAspect="1" noChangeArrowheads="1"/>
          </p:cNvPicPr>
          <p:nvPr/>
        </p:nvPicPr>
        <p:blipFill>
          <a:blip r:embed="rId2" cstate="print"/>
          <a:srcRect/>
          <a:stretch>
            <a:fillRect/>
          </a:stretch>
        </p:blipFill>
        <p:spPr bwMode="auto">
          <a:xfrm>
            <a:off x="2133600" y="3657600"/>
            <a:ext cx="4419600" cy="298875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33400"/>
            <a:ext cx="8229600" cy="5592763"/>
          </a:xfrm>
        </p:spPr>
        <p:txBody>
          <a:bodyPr>
            <a:normAutofit lnSpcReduction="10000"/>
          </a:bodyPr>
          <a:lstStyle/>
          <a:p>
            <a:pPr>
              <a:buNone/>
            </a:pPr>
            <a:r>
              <a:rPr lang="ru-RU" dirty="0" smtClean="0"/>
              <a:t>	</a:t>
            </a:r>
            <a:r>
              <a:rPr lang="ru-RU" dirty="0" smtClean="0">
                <a:latin typeface="Times New Roman" pitchFamily="18" charset="0"/>
                <a:cs typeface="Times New Roman" pitchFamily="18" charset="0"/>
              </a:rPr>
              <a:t>Прежде всего, дети усваивают бытовой словарь: названия частей тела, лица, названия игрушек, посуды, мебели, одежды, предметов туалета, пищи, помещений. Дети на четвертом году жизни затрудняются или допускают ошибки при назывании многих предметов обихода. Поэтому существенное значение на данном возрастном этапе приобретают ознакомление детей с особенностями предметов и словарная работа в процессе углубления знаний о предметах.</a:t>
            </a:r>
            <a:endParaRPr lang="ru-RU"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1"/>
            <a:ext cx="8229600" cy="4038600"/>
          </a:xfrm>
        </p:spPr>
        <p:txBody>
          <a:bodyPr>
            <a:normAutofit/>
          </a:bodyPr>
          <a:lstStyle/>
          <a:p>
            <a:pPr>
              <a:buNone/>
            </a:pPr>
            <a:r>
              <a:rPr lang="ru-RU" sz="2800" dirty="0" smtClean="0"/>
              <a:t>	</a:t>
            </a:r>
            <a:r>
              <a:rPr lang="ru-RU" sz="2800" dirty="0" smtClean="0">
                <a:latin typeface="Times New Roman" pitchFamily="18" charset="0"/>
                <a:cs typeface="Times New Roman" pitchFamily="18" charset="0"/>
              </a:rPr>
              <a:t>В связи с этим, большое значение для обогащения и активизации словаря детей имеет бытовая деятельность, которая состоит из повторяемых через определённые промежутки времени, чередуемых и систематичных бытовых процессов. В детском саду к этому относятся все режимные моменты.</a:t>
            </a:r>
            <a:endParaRPr lang="ru-RU" sz="2800" dirty="0">
              <a:latin typeface="Times New Roman" pitchFamily="18" charset="0"/>
              <a:cs typeface="Times New Roman" pitchFamily="18" charset="0"/>
            </a:endParaRPr>
          </a:p>
        </p:txBody>
      </p:sp>
      <p:pic>
        <p:nvPicPr>
          <p:cNvPr id="7170" name="Picture 2" descr="https://proprikol.ru/wp-content/uploads/2019/08/kartinki-detskie-dlya-sadika-18.jpg"/>
          <p:cNvPicPr>
            <a:picLocks noChangeAspect="1" noChangeArrowheads="1"/>
          </p:cNvPicPr>
          <p:nvPr/>
        </p:nvPicPr>
        <p:blipFill>
          <a:blip r:embed="rId2" cstate="print"/>
          <a:srcRect/>
          <a:stretch>
            <a:fillRect/>
          </a:stretch>
        </p:blipFill>
        <p:spPr bwMode="auto">
          <a:xfrm>
            <a:off x="1981200" y="3276600"/>
            <a:ext cx="5159363" cy="3200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62"/>
          </a:xfrm>
        </p:spPr>
        <p:txBody>
          <a:bodyPr>
            <a:normAutofit/>
          </a:bodyPr>
          <a:lstStyle/>
          <a:p>
            <a:r>
              <a:rPr lang="ru-RU" b="1" dirty="0" smtClean="0">
                <a:latin typeface="Times New Roman" pitchFamily="18" charset="0"/>
                <a:cs typeface="Times New Roman" pitchFamily="18" charset="0"/>
              </a:rPr>
              <a:t>Развитие моторики рук</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19201"/>
            <a:ext cx="8229600" cy="2667000"/>
          </a:xfrm>
        </p:spPr>
        <p:txBody>
          <a:bodyPr/>
          <a:lstStyle/>
          <a:p>
            <a:pPr>
              <a:buNone/>
            </a:pPr>
            <a:r>
              <a:rPr lang="ru-RU" dirty="0" smtClean="0">
                <a:latin typeface="Times New Roman" pitchFamily="18" charset="0"/>
                <a:cs typeface="Times New Roman" pitchFamily="18" charset="0"/>
              </a:rPr>
              <a:t>	В мозгу ребенка центры, отвечающие за речь, и те, что управляют движениями пальцев рук, находятся в тесном соседстве, они связаны между собой и стимулируют деятельность друг друга</a:t>
            </a:r>
            <a:endParaRPr lang="ru-RU" dirty="0">
              <a:latin typeface="Times New Roman" pitchFamily="18" charset="0"/>
              <a:cs typeface="Times New Roman" pitchFamily="18" charset="0"/>
            </a:endParaRPr>
          </a:p>
        </p:txBody>
      </p:sp>
      <p:pic>
        <p:nvPicPr>
          <p:cNvPr id="6146" name="Picture 2" descr="https://i.ytimg.com/vi/EdEvzLAbDao/maxresdefault.jpg"/>
          <p:cNvPicPr>
            <a:picLocks noChangeAspect="1" noChangeArrowheads="1"/>
          </p:cNvPicPr>
          <p:nvPr/>
        </p:nvPicPr>
        <p:blipFill>
          <a:blip r:embed="rId2" cstate="print"/>
          <a:srcRect/>
          <a:stretch>
            <a:fillRect/>
          </a:stretch>
        </p:blipFill>
        <p:spPr bwMode="auto">
          <a:xfrm>
            <a:off x="1676400" y="3814762"/>
            <a:ext cx="5410200" cy="304323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3200" dirty="0" smtClean="0">
                <a:latin typeface="Times New Roman" pitchFamily="18" charset="0"/>
                <a:cs typeface="Times New Roman" pitchFamily="18" charset="0"/>
              </a:rPr>
              <a:t>Для развития мелкой моторики дома можно использовать пальчиковые гимнастики. </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pPr>
              <a:buNone/>
            </a:pPr>
            <a:r>
              <a:rPr lang="ru-RU" dirty="0" smtClean="0">
                <a:latin typeface="Times New Roman" pitchFamily="18" charset="0"/>
                <a:cs typeface="Times New Roman" pitchFamily="18" charset="0"/>
              </a:rPr>
              <a:t>Например:</a:t>
            </a:r>
          </a:p>
          <a:p>
            <a:pPr>
              <a:buNone/>
            </a:pPr>
            <a:r>
              <a:rPr lang="ru-RU" dirty="0" smtClean="0">
                <a:latin typeface="Times New Roman" pitchFamily="18" charset="0"/>
                <a:cs typeface="Times New Roman" pitchFamily="18" charset="0"/>
              </a:rPr>
              <a:t>По очереди загибать каждый пальчик на ручке малыша. </a:t>
            </a:r>
          </a:p>
          <a:p>
            <a:pPr lvl="2">
              <a:buNone/>
            </a:pPr>
            <a:r>
              <a:rPr lang="ru-RU" i="1" dirty="0" smtClean="0">
                <a:latin typeface="Times New Roman" pitchFamily="18" charset="0"/>
                <a:cs typeface="Times New Roman" pitchFamily="18" charset="0"/>
              </a:rPr>
              <a:t>Этот пальчик — папочка.</a:t>
            </a:r>
            <a:endParaRPr lang="ru-RU" dirty="0" smtClean="0">
              <a:latin typeface="Times New Roman" pitchFamily="18" charset="0"/>
              <a:cs typeface="Times New Roman" pitchFamily="18" charset="0"/>
            </a:endParaRPr>
          </a:p>
          <a:p>
            <a:pPr lvl="2">
              <a:buNone/>
            </a:pPr>
            <a:r>
              <a:rPr lang="ru-RU" i="1" dirty="0" smtClean="0">
                <a:latin typeface="Times New Roman" pitchFamily="18" charset="0"/>
                <a:cs typeface="Times New Roman" pitchFamily="18" charset="0"/>
              </a:rPr>
              <a:t>Этот пальчик — мамочка.</a:t>
            </a:r>
            <a:endParaRPr lang="ru-RU" dirty="0" smtClean="0">
              <a:latin typeface="Times New Roman" pitchFamily="18" charset="0"/>
              <a:cs typeface="Times New Roman" pitchFamily="18" charset="0"/>
            </a:endParaRPr>
          </a:p>
          <a:p>
            <a:pPr lvl="2">
              <a:buNone/>
            </a:pPr>
            <a:r>
              <a:rPr lang="ru-RU" i="1" dirty="0" smtClean="0">
                <a:latin typeface="Times New Roman" pitchFamily="18" charset="0"/>
                <a:cs typeface="Times New Roman" pitchFamily="18" charset="0"/>
              </a:rPr>
              <a:t>Этот вот — </a:t>
            </a:r>
            <a:r>
              <a:rPr lang="ru-RU" i="1" dirty="0" err="1" smtClean="0">
                <a:latin typeface="Times New Roman" pitchFamily="18" charset="0"/>
                <a:cs typeface="Times New Roman" pitchFamily="18" charset="0"/>
              </a:rPr>
              <a:t>дедулечка</a:t>
            </a:r>
            <a:r>
              <a:rPr lang="ru-RU" i="1"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lvl="2">
              <a:buNone/>
            </a:pPr>
            <a:r>
              <a:rPr lang="ru-RU" i="1" dirty="0" smtClean="0">
                <a:latin typeface="Times New Roman" pitchFamily="18" charset="0"/>
                <a:cs typeface="Times New Roman" pitchFamily="18" charset="0"/>
              </a:rPr>
              <a:t>Это вот — </a:t>
            </a:r>
            <a:r>
              <a:rPr lang="ru-RU" i="1" dirty="0" err="1" smtClean="0">
                <a:latin typeface="Times New Roman" pitchFamily="18" charset="0"/>
                <a:cs typeface="Times New Roman" pitchFamily="18" charset="0"/>
              </a:rPr>
              <a:t>бабулечка</a:t>
            </a:r>
            <a:r>
              <a:rPr lang="ru-RU" i="1"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lvl="2">
              <a:buNone/>
            </a:pPr>
            <a:r>
              <a:rPr lang="ru-RU" i="1" dirty="0" smtClean="0">
                <a:latin typeface="Times New Roman" pitchFamily="18" charset="0"/>
                <a:cs typeface="Times New Roman" pitchFamily="18" charset="0"/>
              </a:rPr>
              <a:t>Ну а этот пальчик — я.</a:t>
            </a:r>
            <a:endParaRPr lang="ru-RU" dirty="0" smtClean="0">
              <a:latin typeface="Times New Roman" pitchFamily="18" charset="0"/>
              <a:cs typeface="Times New Roman" pitchFamily="18" charset="0"/>
            </a:endParaRPr>
          </a:p>
          <a:p>
            <a:pPr lvl="2">
              <a:buNone/>
            </a:pPr>
            <a:r>
              <a:rPr lang="ru-RU" i="1" dirty="0" smtClean="0">
                <a:latin typeface="Times New Roman" pitchFamily="18" charset="0"/>
                <a:cs typeface="Times New Roman" pitchFamily="18" charset="0"/>
              </a:rPr>
              <a:t>Вот и вся моя семья!</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(Начинать счет нужно с большого пальчика, чтобы закончить мизинчиком)</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axresdefault (1).jpg"/>
          <p:cNvPicPr>
            <a:picLocks noChangeAspect="1"/>
          </p:cNvPicPr>
          <p:nvPr/>
        </p:nvPicPr>
        <p:blipFill>
          <a:blip r:embed="rId2" cstate="print"/>
          <a:srcRect l="25000" r="24166"/>
          <a:stretch>
            <a:fillRect/>
          </a:stretch>
        </p:blipFill>
        <p:spPr>
          <a:xfrm>
            <a:off x="5046698" y="2324100"/>
            <a:ext cx="4097302" cy="4533900"/>
          </a:xfrm>
          <a:prstGeom prst="rect">
            <a:avLst/>
          </a:prstGeom>
        </p:spPr>
      </p:pic>
      <p:sp>
        <p:nvSpPr>
          <p:cNvPr id="3" name="Содержимое 2"/>
          <p:cNvSpPr>
            <a:spLocks noGrp="1"/>
          </p:cNvSpPr>
          <p:nvPr>
            <p:ph idx="1"/>
          </p:nvPr>
        </p:nvSpPr>
        <p:spPr>
          <a:xfrm>
            <a:off x="381000" y="152401"/>
            <a:ext cx="5638800" cy="3429000"/>
          </a:xfrm>
        </p:spPr>
        <p:txBody>
          <a:bodyPr>
            <a:normAutofit fontScale="85000" lnSpcReduction="10000"/>
          </a:bodyPr>
          <a:lstStyle/>
          <a:p>
            <a:pPr>
              <a:buFont typeface="Wingdings" pitchFamily="2" charset="2"/>
              <a:buChar char="Ø"/>
            </a:pPr>
            <a:r>
              <a:rPr lang="ru-RU" dirty="0" smtClean="0">
                <a:latin typeface="Times New Roman" pitchFamily="18" charset="0"/>
                <a:cs typeface="Times New Roman" pitchFamily="18" charset="0"/>
              </a:rPr>
              <a:t>К 4 годам активный словарь ребенка составляет около 3000 слов</a:t>
            </a:r>
          </a:p>
          <a:p>
            <a:pPr>
              <a:buFont typeface="Wingdings" pitchFamily="2" charset="2"/>
              <a:buChar char="Ø"/>
            </a:pPr>
            <a:r>
              <a:rPr lang="ru-RU" dirty="0" smtClean="0">
                <a:latin typeface="Times New Roman" pitchFamily="18" charset="0"/>
                <a:cs typeface="Times New Roman" pitchFamily="18" charset="0"/>
              </a:rPr>
              <a:t>К этому возрасту речь становиться главным средством общения ребенка с окружающими, поэтому ее развитие очень важно в дошкольном возрасте</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Ознакомление с окружающим миром</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dirty="0" smtClean="0">
                <a:latin typeface="Times New Roman" pitchFamily="18" charset="0"/>
                <a:cs typeface="Times New Roman" pitchFamily="18" charset="0"/>
              </a:rPr>
              <a:t>Ознакомление с окружающим миром обогащает чувственный опыт ребёнка, учит быть внимательным к тому, что его окружает.</a:t>
            </a:r>
            <a:endParaRPr lang="ru-RU" dirty="0">
              <a:latin typeface="Times New Roman" pitchFamily="18" charset="0"/>
              <a:cs typeface="Times New Roman" pitchFamily="18" charset="0"/>
            </a:endParaRPr>
          </a:p>
        </p:txBody>
      </p:sp>
      <p:pic>
        <p:nvPicPr>
          <p:cNvPr id="4098" name="Picture 2" descr="https://fsd.multiurok.ru/html/2021/12/01/s_61a7996cd7ea5/php8ev16B_Konsultaciya_html_c1e838d2907af751.jpg"/>
          <p:cNvPicPr>
            <a:picLocks noChangeAspect="1" noChangeArrowheads="1"/>
          </p:cNvPicPr>
          <p:nvPr/>
        </p:nvPicPr>
        <p:blipFill>
          <a:blip r:embed="rId2" cstate="print"/>
          <a:srcRect/>
          <a:stretch>
            <a:fillRect/>
          </a:stretch>
        </p:blipFill>
        <p:spPr bwMode="auto">
          <a:xfrm>
            <a:off x="2209800" y="3581400"/>
            <a:ext cx="4562534" cy="30607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3400" y="457200"/>
            <a:ext cx="8229600" cy="5867400"/>
          </a:xfrm>
        </p:spPr>
        <p:txBody>
          <a:bodyPr anchor="ctr"/>
          <a:lstStyle/>
          <a:p>
            <a:pPr algn="ctr">
              <a:buNone/>
            </a:pPr>
            <a:r>
              <a:rPr lang="ru-RU" dirty="0" smtClean="0">
                <a:latin typeface="Times New Roman" pitchFamily="18" charset="0"/>
                <a:cs typeface="Times New Roman" pitchFamily="18" charset="0"/>
              </a:rPr>
              <a:t>Учитывая, что у дошкольников преобладает наглядно – образное мышление широко использую наглядно – выставочный материал, игрушки, картины, натуральные предметы. В игре дети учатся вычленять различные и сходные признаки, группировать предметы по отдельным признакам, узнавать качества предмета.</a:t>
            </a:r>
            <a:endParaRPr lang="ru-RU"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2.bp.blogspot.com/-r3eWxqRztcQ/W0MBtbOO8CI/AAAAAAAAG5U/Di1Mx-8bYCoWhx4yOAAeT_oRjZrlgsC8QCKgBGAs/s1600/-3HKOIjJovI.jpg"/>
          <p:cNvPicPr>
            <a:picLocks noChangeAspect="1" noChangeArrowheads="1"/>
          </p:cNvPicPr>
          <p:nvPr/>
        </p:nvPicPr>
        <p:blipFill>
          <a:blip r:embed="rId2" cstate="print"/>
          <a:srcRect l="827" t="2996" r="1551" b="4120"/>
          <a:stretch>
            <a:fillRect/>
          </a:stretch>
        </p:blipFill>
        <p:spPr bwMode="auto">
          <a:xfrm>
            <a:off x="5105400" y="2057400"/>
            <a:ext cx="4038600" cy="2121976"/>
          </a:xfrm>
          <a:prstGeom prst="rect">
            <a:avLst/>
          </a:prstGeom>
          <a:noFill/>
        </p:spPr>
      </p:pic>
      <p:sp>
        <p:nvSpPr>
          <p:cNvPr id="3" name="Содержимое 2"/>
          <p:cNvSpPr>
            <a:spLocks noGrp="1"/>
          </p:cNvSpPr>
          <p:nvPr>
            <p:ph idx="1"/>
          </p:nvPr>
        </p:nvSpPr>
        <p:spPr>
          <a:xfrm>
            <a:off x="457200" y="304800"/>
            <a:ext cx="4800600" cy="5821363"/>
          </a:xfrm>
        </p:spPr>
        <p:txBody>
          <a:bodyPr>
            <a:normAutofit fontScale="92500" lnSpcReduction="20000"/>
          </a:bodyPr>
          <a:lstStyle/>
          <a:p>
            <a:pPr>
              <a:buNone/>
            </a:pPr>
            <a:r>
              <a:rPr lang="ru-RU" dirty="0" smtClean="0"/>
              <a:t>	</a:t>
            </a:r>
            <a:r>
              <a:rPr lang="ru-RU" dirty="0" smtClean="0">
                <a:latin typeface="Times New Roman" pitchFamily="18" charset="0"/>
                <a:cs typeface="Times New Roman" pitchFamily="18" charset="0"/>
              </a:rPr>
              <a:t>Для обогащения и активизации словарного запаса проводим речевые игры и упражнения: «Назови одним словом», «Кому нужны эти предметы», «Узнай целое по части». Полезны речевые игры, в ходе которых ребёнок должен как можно больше подобрать признаков к предмету, например, «Из чего сделаны», «Угадай на вкус».</a:t>
            </a:r>
          </a:p>
          <a:p>
            <a:endParaRPr lang="ru-RU" dirty="0"/>
          </a:p>
        </p:txBody>
      </p:sp>
      <p:pic>
        <p:nvPicPr>
          <p:cNvPr id="2050" name="Picture 2" descr="https://i.pinimg.com/originals/16/75/39/16753960a1f4d76766542077363c6b5c.jpg"/>
          <p:cNvPicPr>
            <a:picLocks noChangeAspect="1" noChangeArrowheads="1"/>
          </p:cNvPicPr>
          <p:nvPr/>
        </p:nvPicPr>
        <p:blipFill>
          <a:blip r:embed="rId3" cstate="print"/>
          <a:srcRect b="27778"/>
          <a:stretch>
            <a:fillRect/>
          </a:stretch>
        </p:blipFill>
        <p:spPr bwMode="auto">
          <a:xfrm>
            <a:off x="5108924" y="0"/>
            <a:ext cx="4035076" cy="2057400"/>
          </a:xfrm>
          <a:prstGeom prst="rect">
            <a:avLst/>
          </a:prstGeom>
          <a:noFill/>
        </p:spPr>
      </p:pic>
      <p:pic>
        <p:nvPicPr>
          <p:cNvPr id="2054" name="Picture 6" descr="https://ds04.infourok.ru/uploads/ex/0569/00146440-f2865812/hello_html_m58f3755a.jpg"/>
          <p:cNvPicPr>
            <a:picLocks noChangeAspect="1" noChangeArrowheads="1"/>
          </p:cNvPicPr>
          <p:nvPr/>
        </p:nvPicPr>
        <p:blipFill>
          <a:blip r:embed="rId4" cstate="print"/>
          <a:srcRect/>
          <a:stretch>
            <a:fillRect/>
          </a:stretch>
        </p:blipFill>
        <p:spPr bwMode="auto">
          <a:xfrm>
            <a:off x="5105400" y="4191000"/>
            <a:ext cx="4038600" cy="285503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7562"/>
          </a:xfrm>
        </p:spPr>
        <p:txBody>
          <a:bodyPr>
            <a:normAutofit/>
          </a:bodyPr>
          <a:lstStyle/>
          <a:p>
            <a:r>
              <a:rPr lang="ru-RU" sz="6000" dirty="0" smtClean="0">
                <a:latin typeface="Times New Roman" pitchFamily="18" charset="0"/>
                <a:cs typeface="Times New Roman" pitchFamily="18" charset="0"/>
              </a:rPr>
              <a:t>Спасибо за внимание!</a:t>
            </a:r>
            <a:endParaRPr lang="ru-RU" sz="6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В речи детей отличаются и другие особенности</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Font typeface="Wingdings" pitchFamily="2" charset="2"/>
              <a:buChar char="Ø"/>
            </a:pPr>
            <a:r>
              <a:rPr lang="ru-RU" dirty="0" smtClean="0">
                <a:latin typeface="Times New Roman" pitchFamily="18" charset="0"/>
                <a:cs typeface="Times New Roman" pitchFamily="18" charset="0"/>
              </a:rPr>
              <a:t>Дети неверно произносят или совсем не произносят шипящие (Ш, Ж, Ч, Щ) сонорные (Р, РЬ, Л, ЛЬ) звуки, а некоторые пропускают. </a:t>
            </a:r>
          </a:p>
          <a:p>
            <a:pPr>
              <a:buFont typeface="Wingdings" pitchFamily="2" charset="2"/>
              <a:buChar char="Ø"/>
            </a:pPr>
            <a:r>
              <a:rPr lang="ru-RU" dirty="0" smtClean="0">
                <a:latin typeface="Times New Roman" pitchFamily="18" charset="0"/>
                <a:cs typeface="Times New Roman" pitchFamily="18" charset="0"/>
              </a:rPr>
              <a:t>Затрудняются назвать части предмета, части тела.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57200"/>
            <a:ext cx="8229600" cy="5668963"/>
          </a:xfrm>
        </p:spPr>
        <p:txBody>
          <a:bodyPr>
            <a:normAutofit fontScale="85000" lnSpcReduction="10000"/>
          </a:bodyPr>
          <a:lstStyle/>
          <a:p>
            <a:pPr algn="ctr">
              <a:buNone/>
            </a:pPr>
            <a:r>
              <a:rPr lang="ru-RU" dirty="0" smtClean="0">
                <a:latin typeface="Times New Roman" pitchFamily="18" charset="0"/>
                <a:cs typeface="Times New Roman" pitchFamily="18" charset="0"/>
              </a:rPr>
              <a:t>Нарушения же речи сказываются на формировании детского характера, т. к не исправленный вовремя речевой дефект делает ребёнка неуверенным в себе, замкнутым, раздражительным. При стихийном речевом развитии лишь немногие дети достигают высокого уровня. Поэтому необходимо целенаправленное обучение, чтобы создавать у детей интерес к родному языку и способствовать творческому отношению к речи. Развитие речи непосредственно влияет на развитие мышления. Благодаря речи дети овладевают нормами общественного поведения, что способствует нравственному воспитанию. Таким образом, овладение родным языком необходимо для полноценного формирования личности ребёнка.</a:t>
            </a:r>
          </a:p>
          <a:p>
            <a:pPr algn="ct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30362"/>
          </a:xfrm>
        </p:spPr>
        <p:txBody>
          <a:bodyPr>
            <a:normAutofit fontScale="90000"/>
          </a:bodyPr>
          <a:lstStyle/>
          <a:p>
            <a:r>
              <a:rPr lang="ru-RU" b="1" dirty="0" smtClean="0">
                <a:latin typeface="Times New Roman" pitchFamily="18" charset="0"/>
                <a:cs typeface="Times New Roman" pitchFamily="18" charset="0"/>
              </a:rPr>
              <a:t>Работа по развитию речи ребёнка в детском саду осуществляется в разных видах деятельности: </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905000"/>
            <a:ext cx="8229600" cy="4221163"/>
          </a:xfrm>
        </p:spPr>
        <p:txBody>
          <a:bodyPr>
            <a:normAutofit/>
          </a:bodyPr>
          <a:lstStyle/>
          <a:p>
            <a:pPr>
              <a:buNone/>
            </a:pPr>
            <a:r>
              <a:rPr lang="ru-RU" dirty="0" smtClean="0">
                <a:latin typeface="Times New Roman" pitchFamily="18" charset="0"/>
                <a:cs typeface="Times New Roman" pitchFamily="18" charset="0"/>
              </a:rPr>
              <a:t>1. Чтение художественной литературы </a:t>
            </a:r>
          </a:p>
          <a:p>
            <a:pPr>
              <a:buNone/>
            </a:pPr>
            <a:r>
              <a:rPr lang="ru-RU" dirty="0" smtClean="0">
                <a:latin typeface="Times New Roman" pitchFamily="18" charset="0"/>
                <a:cs typeface="Times New Roman" pitchFamily="18" charset="0"/>
              </a:rPr>
              <a:t>2. Игровая деятельность </a:t>
            </a:r>
          </a:p>
          <a:p>
            <a:pPr>
              <a:buNone/>
            </a:pPr>
            <a:r>
              <a:rPr lang="ru-RU" dirty="0" smtClean="0">
                <a:latin typeface="Times New Roman" pitchFamily="18" charset="0"/>
                <a:cs typeface="Times New Roman" pitchFamily="18" charset="0"/>
              </a:rPr>
              <a:t>3. Бытовая деятельность </a:t>
            </a:r>
          </a:p>
          <a:p>
            <a:pPr>
              <a:buNone/>
            </a:pPr>
            <a:r>
              <a:rPr lang="ru-RU" dirty="0" smtClean="0">
                <a:latin typeface="Times New Roman" pitchFamily="18" charset="0"/>
                <a:cs typeface="Times New Roman" pitchFamily="18" charset="0"/>
              </a:rPr>
              <a:t>4. Работа по развитию моторики рук </a:t>
            </a:r>
          </a:p>
          <a:p>
            <a:pPr>
              <a:buNone/>
            </a:pPr>
            <a:r>
              <a:rPr lang="ru-RU" dirty="0" smtClean="0">
                <a:latin typeface="Times New Roman" pitchFamily="18" charset="0"/>
                <a:cs typeface="Times New Roman" pitchFamily="18" charset="0"/>
              </a:rPr>
              <a:t>5. В процессе ознакомления с окружающим и наблюдений в природе.</a:t>
            </a:r>
          </a:p>
          <a:p>
            <a:pPr>
              <a:buNone/>
            </a:pPr>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14800" y="1676400"/>
            <a:ext cx="4572000" cy="4800600"/>
          </a:xfrm>
        </p:spPr>
        <p:txBody>
          <a:bodyPr>
            <a:normAutofit fontScale="77500" lnSpcReduction="20000"/>
          </a:bodyPr>
          <a:lstStyle/>
          <a:p>
            <a:pPr algn="ctr">
              <a:buNone/>
            </a:pPr>
            <a:r>
              <a:rPr lang="ru-RU" dirty="0" smtClean="0">
                <a:latin typeface="Times New Roman" pitchFamily="18" charset="0"/>
                <a:cs typeface="Times New Roman" pitchFamily="18" charset="0"/>
              </a:rPr>
              <a:t>Л.С. </a:t>
            </a:r>
            <a:r>
              <a:rPr lang="ru-RU" dirty="0" err="1" smtClean="0">
                <a:latin typeface="Times New Roman" pitchFamily="18" charset="0"/>
                <a:cs typeface="Times New Roman" pitchFamily="18" charset="0"/>
              </a:rPr>
              <a:t>Выготский</a:t>
            </a:r>
            <a:r>
              <a:rPr lang="ru-RU" dirty="0" smtClean="0">
                <a:latin typeface="Times New Roman" pitchFamily="18" charset="0"/>
                <a:cs typeface="Times New Roman" pitchFamily="18" charset="0"/>
              </a:rPr>
              <a:t> говорил, что «Ребенок, которому систематически читают, накапливает богатый словарный запас, так как слышит больше слов различных по своей направленности. Читая вместе с мамой, малыш не только узнает что-то новое, но и активно развивает речь, речевое творчество, воображение и память, а порой усваивает важные жизненные уроки».</a:t>
            </a:r>
            <a:endParaRPr lang="ru-RU" dirty="0">
              <a:latin typeface="Times New Roman" pitchFamily="18" charset="0"/>
              <a:cs typeface="Times New Roman" pitchFamily="18" charset="0"/>
            </a:endParaRPr>
          </a:p>
        </p:txBody>
      </p:sp>
      <p:pic>
        <p:nvPicPr>
          <p:cNvPr id="4" name="Рисунок 3" descr="ребенк-читая-книгу-55648521.jpg"/>
          <p:cNvPicPr>
            <a:picLocks noChangeAspect="1"/>
          </p:cNvPicPr>
          <p:nvPr/>
        </p:nvPicPr>
        <p:blipFill>
          <a:blip r:embed="rId2" cstate="print"/>
          <a:stretch>
            <a:fillRect/>
          </a:stretch>
        </p:blipFill>
        <p:spPr>
          <a:xfrm>
            <a:off x="685800" y="1295400"/>
            <a:ext cx="3706368" cy="5278056"/>
          </a:xfrm>
          <a:prstGeom prst="rect">
            <a:avLst/>
          </a:prstGeom>
        </p:spPr>
      </p:pic>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Чтение художественной литературы</a:t>
            </a:r>
            <a:endParaRPr lang="ru-RU"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Основными методами являются следующие:</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0000" lnSpcReduction="20000"/>
          </a:bodyPr>
          <a:lstStyle/>
          <a:p>
            <a:pPr>
              <a:buFont typeface="Wingdings" pitchFamily="2" charset="2"/>
              <a:buChar char="Ø"/>
            </a:pPr>
            <a:r>
              <a:rPr lang="ru-RU" i="1" dirty="0" smtClean="0">
                <a:latin typeface="Times New Roman" pitchFamily="18" charset="0"/>
                <a:cs typeface="Times New Roman" pitchFamily="18" charset="0"/>
              </a:rPr>
              <a:t>Чтение воспитателя по книге или наизусть.</a:t>
            </a:r>
            <a:r>
              <a:rPr lang="ru-RU" dirty="0" smtClean="0">
                <a:latin typeface="Times New Roman" pitchFamily="18" charset="0"/>
                <a:cs typeface="Times New Roman" pitchFamily="18" charset="0"/>
              </a:rPr>
              <a:t> Это дословная передача текста. Читающий сохраняя язык автора, передаёт все оттенки мыслей писателя, воздействует на ум и чувства слушателей. Значительная часть литературных произведений читается по книге.</a:t>
            </a:r>
          </a:p>
          <a:p>
            <a:pPr>
              <a:buFont typeface="Wingdings" pitchFamily="2" charset="2"/>
              <a:buChar char="Ø"/>
            </a:pPr>
            <a:r>
              <a:rPr lang="ru-RU" i="1" dirty="0" smtClean="0">
                <a:latin typeface="Times New Roman" pitchFamily="18" charset="0"/>
                <a:cs typeface="Times New Roman" pitchFamily="18" charset="0"/>
              </a:rPr>
              <a:t>Рассказывание воспитателя</a:t>
            </a:r>
            <a:r>
              <a:rPr lang="ru-RU" dirty="0" smtClean="0">
                <a:latin typeface="Times New Roman" pitchFamily="18" charset="0"/>
                <a:cs typeface="Times New Roman" pitchFamily="18" charset="0"/>
              </a:rPr>
              <a:t>. Это относительна свободная передача текста (возможны перестановки слов, замена их, толкование). Рассказывание даёт большие возможности для привлечения внимания детей.</a:t>
            </a:r>
          </a:p>
          <a:p>
            <a:pPr>
              <a:buFont typeface="Wingdings" pitchFamily="2" charset="2"/>
              <a:buChar char="Ø"/>
            </a:pPr>
            <a:r>
              <a:rPr lang="ru-RU" i="1" dirty="0" err="1" smtClean="0">
                <a:latin typeface="Times New Roman" pitchFamily="18" charset="0"/>
                <a:cs typeface="Times New Roman" pitchFamily="18" charset="0"/>
              </a:rPr>
              <a:t>Инсценирование</a:t>
            </a:r>
            <a:r>
              <a:rPr lang="ru-RU" dirty="0" smtClean="0">
                <a:latin typeface="Times New Roman" pitchFamily="18" charset="0"/>
                <a:cs typeface="Times New Roman" pitchFamily="18" charset="0"/>
              </a:rPr>
              <a:t>. Этот метод можно рассматривать как средство вторичного ознакомления с художественным произведений.</a:t>
            </a:r>
          </a:p>
          <a:p>
            <a:pPr>
              <a:buFont typeface="Wingdings" pitchFamily="2" charset="2"/>
              <a:buChar char="Ø"/>
            </a:pPr>
            <a:r>
              <a:rPr lang="ru-RU" i="1" dirty="0" smtClean="0">
                <a:latin typeface="Times New Roman" pitchFamily="18" charset="0"/>
                <a:cs typeface="Times New Roman" pitchFamily="18" charset="0"/>
              </a:rPr>
              <a:t>Заучивание наизусть.</a:t>
            </a:r>
            <a:r>
              <a:rPr lang="ru-RU" dirty="0" smtClean="0">
                <a:latin typeface="Times New Roman" pitchFamily="18" charset="0"/>
                <a:cs typeface="Times New Roman" pitchFamily="18" charset="0"/>
              </a:rPr>
              <a:t> Выбор способа передачи произведения (чтение или рассказывание) зависит от жанра произведения и возраста слушателей.</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atin typeface="Times New Roman" pitchFamily="18" charset="0"/>
                <a:cs typeface="Times New Roman" pitchFamily="18" charset="0"/>
              </a:rPr>
              <a:t>Что же можно почитать?</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667000"/>
            <a:ext cx="3429000" cy="1905000"/>
          </a:xfrm>
        </p:spPr>
        <p:txBody>
          <a:bodyPr>
            <a:normAutofit/>
          </a:bodyPr>
          <a:lstStyle/>
          <a:p>
            <a:pPr algn="ctr">
              <a:buNone/>
            </a:pPr>
            <a:r>
              <a:rPr lang="ru-RU" dirty="0" smtClean="0">
                <a:latin typeface="Times New Roman" pitchFamily="18" charset="0"/>
                <a:cs typeface="Times New Roman" pitchFamily="18" charset="0"/>
              </a:rPr>
              <a:t>Рассказы и сказки для детей, Л. Толстой</a:t>
            </a:r>
          </a:p>
          <a:p>
            <a:endParaRPr lang="ru-RU" dirty="0"/>
          </a:p>
        </p:txBody>
      </p:sp>
      <p:pic>
        <p:nvPicPr>
          <p:cNvPr id="4" name="Рисунок 3" descr="развивающие книги для детей 3 4"/>
          <p:cNvPicPr/>
          <p:nvPr/>
        </p:nvPicPr>
        <p:blipFill>
          <a:blip r:embed="rId2" cstate="print"/>
          <a:srcRect/>
          <a:stretch>
            <a:fillRect/>
          </a:stretch>
        </p:blipFill>
        <p:spPr bwMode="auto">
          <a:xfrm>
            <a:off x="4267200" y="1371600"/>
            <a:ext cx="4343400"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735</Words>
  <Application>Microsoft Office PowerPoint</Application>
  <PresentationFormat>Экран (4:3)</PresentationFormat>
  <Paragraphs>85</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Office Theme</vt:lpstr>
      <vt:lpstr>Родительское собрание «По волнам развития речи»</vt:lpstr>
      <vt:lpstr>К трем годам речь детей достигает определенного уровня:</vt:lpstr>
      <vt:lpstr>Слайд 3</vt:lpstr>
      <vt:lpstr>В речи детей отличаются и другие особенности</vt:lpstr>
      <vt:lpstr>Слайд 5</vt:lpstr>
      <vt:lpstr>Работа по развитию речи ребёнка в детском саду осуществляется в разных видах деятельности: </vt:lpstr>
      <vt:lpstr>Чтение художественной литературы</vt:lpstr>
      <vt:lpstr>Основными методами являются следующие:</vt:lpstr>
      <vt:lpstr>Что же можно почитать?</vt:lpstr>
      <vt:lpstr>Слайд 10</vt:lpstr>
      <vt:lpstr>Слайд 11</vt:lpstr>
      <vt:lpstr>Игровая деятельность</vt:lpstr>
      <vt:lpstr>Дидактические игры </vt:lpstr>
      <vt:lpstr>Примеры дидактических игр:</vt:lpstr>
      <vt:lpstr>Слайд 15</vt:lpstr>
      <vt:lpstr>Слайд 16</vt:lpstr>
      <vt:lpstr>Артикуляционная гимнастика </vt:lpstr>
      <vt:lpstr>Слайд 18</vt:lpstr>
      <vt:lpstr>Театрализованная деятельность</vt:lpstr>
      <vt:lpstr>Слайд 20</vt:lpstr>
      <vt:lpstr>Слайд 21</vt:lpstr>
      <vt:lpstr>Слайд 22</vt:lpstr>
      <vt:lpstr>Игры-инсценировки </vt:lpstr>
      <vt:lpstr>Слайд 24</vt:lpstr>
      <vt:lpstr>Бытовая деятельность</vt:lpstr>
      <vt:lpstr>Слайд 26</vt:lpstr>
      <vt:lpstr>Слайд 27</vt:lpstr>
      <vt:lpstr>Развитие моторики рук</vt:lpstr>
      <vt:lpstr>Для развития мелкой моторики дома можно использовать пальчиковые гимнастики. </vt:lpstr>
      <vt:lpstr>Ознакомление с окружающим миром</vt:lpstr>
      <vt:lpstr>Слайд 31</vt:lpstr>
      <vt:lpstr>Слайд 32</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Родительское собрание «По волнам развития речи»</dc:title>
  <dc:creator>ПК</dc:creator>
  <cp:lastModifiedBy>Dell</cp:lastModifiedBy>
  <cp:revision>26</cp:revision>
  <dcterms:created xsi:type="dcterms:W3CDTF">2022-02-15T11:31:45Z</dcterms:created>
  <dcterms:modified xsi:type="dcterms:W3CDTF">2022-02-23T07:14:52Z</dcterms:modified>
</cp:coreProperties>
</file>