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70" r:id="rId4"/>
    <p:sldId id="257" r:id="rId5"/>
    <p:sldId id="260" r:id="rId6"/>
    <p:sldId id="261" r:id="rId7"/>
    <p:sldId id="262" r:id="rId8"/>
    <p:sldId id="263" r:id="rId9"/>
    <p:sldId id="264" r:id="rId10"/>
    <p:sldId id="272" r:id="rId11"/>
    <p:sldId id="265" r:id="rId12"/>
    <p:sldId id="273" r:id="rId13"/>
    <p:sldId id="266" r:id="rId14"/>
    <p:sldId id="274" r:id="rId15"/>
    <p:sldId id="27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6" autoAdjust="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117469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389652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382070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49721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95930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165851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230390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274188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186695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128573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D7077B-A8AD-4657-B417-6741845831A9}" type="datetimeFigureOut">
              <a:rPr lang="ru-RU" smtClean="0"/>
              <a:pPr/>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DE2876-C851-4116-8359-A491AE8A64DC}" type="slidenum">
              <a:rPr lang="ru-RU" smtClean="0"/>
              <a:pPr/>
              <a:t>‹#›</a:t>
            </a:fld>
            <a:endParaRPr lang="ru-RU"/>
          </a:p>
        </p:txBody>
      </p:sp>
    </p:spTree>
    <p:extLst>
      <p:ext uri="{BB962C8B-B14F-4D97-AF65-F5344CB8AC3E}">
        <p14:creationId xmlns:p14="http://schemas.microsoft.com/office/powerpoint/2010/main" val="257084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7077B-A8AD-4657-B417-6741845831A9}" type="datetimeFigureOut">
              <a:rPr lang="ru-RU" smtClean="0"/>
              <a:pPr/>
              <a:t>27.02.2022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2876-C851-4116-8359-A491AE8A64DC}" type="slidenum">
              <a:rPr lang="ru-RU" smtClean="0"/>
              <a:pPr/>
              <a:t>‹#›</a:t>
            </a:fld>
            <a:endParaRPr lang="ru-RU"/>
          </a:p>
        </p:txBody>
      </p:sp>
    </p:spTree>
    <p:extLst>
      <p:ext uri="{BB962C8B-B14F-4D97-AF65-F5344CB8AC3E}">
        <p14:creationId xmlns:p14="http://schemas.microsoft.com/office/powerpoint/2010/main" val="2710503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№11 «Зёрнышки»</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0" name="Содержимое 9"/>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5" y="-3099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895952" y="3068797"/>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043608" y="2365940"/>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0" y="0"/>
            <a:ext cx="8991738" cy="38229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2060"/>
                </a:solidFill>
                <a:latin typeface="Times New Roman" panose="02020603050405020304" pitchFamily="18" charset="0"/>
                <a:cs typeface="Times New Roman" panose="02020603050405020304" pitchFamily="18" charset="0"/>
              </a:rPr>
              <a:t>Муниципальное дошкольное образовательное учреждение МДОУ «Детский сад №75»</a:t>
            </a:r>
          </a:p>
          <a:p>
            <a:endParaRPr lang="ru-RU" sz="1800" dirty="0">
              <a:solidFill>
                <a:srgbClr val="002060"/>
              </a:solidFill>
              <a:latin typeface="Times New Roman" panose="02020603050405020304" pitchFamily="18" charset="0"/>
              <a:cs typeface="Times New Roman" panose="02020603050405020304" pitchFamily="18" charset="0"/>
            </a:endParaRPr>
          </a:p>
          <a:p>
            <a:endParaRPr lang="ru-RU" sz="1800" dirty="0" smtClean="0">
              <a:solidFill>
                <a:srgbClr val="002060"/>
              </a:solidFill>
              <a:latin typeface="Times New Roman" panose="02020603050405020304" pitchFamily="18" charset="0"/>
              <a:cs typeface="Times New Roman" panose="02020603050405020304" pitchFamily="18" charset="0"/>
            </a:endParaRPr>
          </a:p>
          <a:p>
            <a:endParaRPr lang="ru-RU" sz="1800" dirty="0">
              <a:solidFill>
                <a:srgbClr val="002060"/>
              </a:solidFill>
              <a:latin typeface="Times New Roman" panose="02020603050405020304" pitchFamily="18" charset="0"/>
              <a:cs typeface="Times New Roman" panose="02020603050405020304" pitchFamily="18" charset="0"/>
            </a:endParaRPr>
          </a:p>
          <a:p>
            <a:endParaRPr lang="ru-RU" sz="1800" dirty="0" smtClean="0">
              <a:solidFill>
                <a:srgbClr val="002060"/>
              </a:solidFill>
              <a:latin typeface="Times New Roman" panose="02020603050405020304" pitchFamily="18" charset="0"/>
              <a:cs typeface="Times New Roman" panose="02020603050405020304" pitchFamily="18" charset="0"/>
            </a:endParaRPr>
          </a:p>
          <a:p>
            <a:endParaRPr lang="ru-RU" sz="1800" dirty="0" smtClean="0">
              <a:solidFill>
                <a:srgbClr val="002060"/>
              </a:solidFill>
              <a:latin typeface="Times New Roman" panose="02020603050405020304" pitchFamily="18" charset="0"/>
              <a:cs typeface="Times New Roman" panose="02020603050405020304" pitchFamily="18" charset="0"/>
            </a:endParaRPr>
          </a:p>
          <a:p>
            <a:r>
              <a:rPr lang="ru-RU" sz="3200" b="1" dirty="0" smtClean="0">
                <a:solidFill>
                  <a:srgbClr val="002060"/>
                </a:solidFill>
                <a:latin typeface="Times New Roman" panose="02020603050405020304" pitchFamily="18" charset="0"/>
                <a:cs typeface="Times New Roman" panose="02020603050405020304" pitchFamily="18" charset="0"/>
              </a:rPr>
              <a:t>Родительское </a:t>
            </a:r>
            <a:r>
              <a:rPr lang="ru-RU" sz="3200" b="1" dirty="0" smtClean="0">
                <a:solidFill>
                  <a:srgbClr val="002060"/>
                </a:solidFill>
                <a:latin typeface="Times New Roman" panose="02020603050405020304" pitchFamily="18" charset="0"/>
                <a:cs typeface="Times New Roman" panose="02020603050405020304" pitchFamily="18" charset="0"/>
              </a:rPr>
              <a:t>собрание по теме: </a:t>
            </a:r>
          </a:p>
          <a:p>
            <a:r>
              <a:rPr lang="ru-RU" sz="6000" b="1" dirty="0" smtClean="0">
                <a:solidFill>
                  <a:srgbClr val="C00000"/>
                </a:solidFill>
                <a:latin typeface="Times New Roman" panose="02020603050405020304" pitchFamily="18" charset="0"/>
                <a:cs typeface="Times New Roman" panose="02020603050405020304" pitchFamily="18" charset="0"/>
              </a:rPr>
              <a:t>«</a:t>
            </a:r>
            <a:r>
              <a:rPr lang="ru-RU" sz="6000" b="1" dirty="0" smtClean="0">
                <a:solidFill>
                  <a:srgbClr val="C00000"/>
                </a:solidFill>
                <a:latin typeface="Times New Roman" panose="02020603050405020304" pitchFamily="18" charset="0"/>
                <a:cs typeface="Times New Roman" panose="02020603050405020304" pitchFamily="18" charset="0"/>
              </a:rPr>
              <a:t>Воспитываем добротой</a:t>
            </a:r>
            <a:r>
              <a:rPr lang="ru-RU" sz="6000" b="1" dirty="0" smtClean="0">
                <a:solidFill>
                  <a:srgbClr val="C00000"/>
                </a:solidFill>
                <a:latin typeface="Times New Roman" panose="02020603050405020304" pitchFamily="18" charset="0"/>
                <a:cs typeface="Times New Roman" panose="02020603050405020304" pitchFamily="18" charset="0"/>
              </a:rPr>
              <a:t>»</a:t>
            </a:r>
            <a:endParaRPr lang="ru-RU" sz="6000" b="1" dirty="0">
              <a:solidFill>
                <a:srgbClr val="C00000"/>
              </a:solidFill>
              <a:latin typeface="Times New Roman" panose="02020603050405020304" pitchFamily="18" charset="0"/>
              <a:cs typeface="Times New Roman" panose="02020603050405020304" pitchFamily="18" charset="0"/>
            </a:endParaRPr>
          </a:p>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399760" y="6089310"/>
            <a:ext cx="470777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rgbClr val="002060"/>
                </a:solidFill>
                <a:latin typeface="Times New Roman" panose="02020603050405020304" pitchFamily="18" charset="0"/>
                <a:cs typeface="Times New Roman" panose="02020603050405020304" pitchFamily="18" charset="0"/>
              </a:rPr>
              <a:t>Подготовили: </a:t>
            </a:r>
          </a:p>
          <a:p>
            <a:r>
              <a:rPr lang="ru-RU" sz="1800" b="1" dirty="0" smtClean="0">
                <a:solidFill>
                  <a:srgbClr val="002060"/>
                </a:solidFill>
                <a:latin typeface="Times New Roman" panose="02020603050405020304" pitchFamily="18" charset="0"/>
                <a:cs typeface="Times New Roman" panose="02020603050405020304" pitchFamily="18" charset="0"/>
              </a:rPr>
              <a:t>Воспитатель, </a:t>
            </a:r>
            <a:r>
              <a:rPr lang="ru-RU" sz="1800" b="1" dirty="0" err="1" smtClean="0">
                <a:solidFill>
                  <a:srgbClr val="002060"/>
                </a:solidFill>
                <a:latin typeface="Times New Roman" panose="02020603050405020304" pitchFamily="18" charset="0"/>
                <a:cs typeface="Times New Roman" panose="02020603050405020304" pitchFamily="18" charset="0"/>
              </a:rPr>
              <a:t>Перевалова</a:t>
            </a:r>
            <a:r>
              <a:rPr lang="ru-RU" sz="1800" b="1" dirty="0" smtClean="0">
                <a:solidFill>
                  <a:srgbClr val="002060"/>
                </a:solidFill>
                <a:latin typeface="Times New Roman" panose="02020603050405020304" pitchFamily="18" charset="0"/>
                <a:cs typeface="Times New Roman" panose="02020603050405020304" pitchFamily="18" charset="0"/>
              </a:rPr>
              <a:t> Диана Константиновна</a:t>
            </a:r>
          </a:p>
          <a:p>
            <a:r>
              <a:rPr lang="ru-RU" sz="1800" b="1" dirty="0" smtClean="0">
                <a:solidFill>
                  <a:srgbClr val="002060"/>
                </a:solidFill>
                <a:latin typeface="Times New Roman" panose="02020603050405020304" pitchFamily="18" charset="0"/>
                <a:cs typeface="Times New Roman" panose="02020603050405020304" pitchFamily="18" charset="0"/>
              </a:rPr>
              <a:t>Воспитатель, </a:t>
            </a:r>
            <a:r>
              <a:rPr lang="ru-RU" sz="1800" b="1" dirty="0" err="1" smtClean="0">
                <a:solidFill>
                  <a:srgbClr val="002060"/>
                </a:solidFill>
                <a:latin typeface="Times New Roman" panose="02020603050405020304" pitchFamily="18" charset="0"/>
                <a:cs typeface="Times New Roman" panose="02020603050405020304" pitchFamily="18" charset="0"/>
              </a:rPr>
              <a:t>Ханевич</a:t>
            </a:r>
            <a:r>
              <a:rPr lang="ru-RU" sz="1800" b="1" dirty="0" smtClean="0">
                <a:solidFill>
                  <a:srgbClr val="002060"/>
                </a:solidFill>
                <a:latin typeface="Times New Roman" panose="02020603050405020304" pitchFamily="18" charset="0"/>
                <a:cs typeface="Times New Roman" panose="02020603050405020304" pitchFamily="18" charset="0"/>
              </a:rPr>
              <a:t> Ядвига </a:t>
            </a:r>
            <a:r>
              <a:rPr lang="ru-RU" sz="1800" b="1" dirty="0" err="1" smtClean="0">
                <a:solidFill>
                  <a:srgbClr val="002060"/>
                </a:solidFill>
                <a:latin typeface="Times New Roman" panose="02020603050405020304" pitchFamily="18" charset="0"/>
                <a:cs typeface="Times New Roman" panose="02020603050405020304" pitchFamily="18" charset="0"/>
              </a:rPr>
              <a:t>Адольфовна</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1029" name="Picture 5" descr="Игры с ребенком на привитие доброт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542" y="3265239"/>
            <a:ext cx="3326654" cy="286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06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28673" name="Rectangle 1"/>
          <p:cNvSpPr>
            <a:spLocks noChangeArrowheads="1"/>
          </p:cNvSpPr>
          <p:nvPr/>
        </p:nvSpPr>
        <p:spPr bwMode="auto">
          <a:xfrm>
            <a:off x="395536" y="583813"/>
            <a:ext cx="7647799" cy="35086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                                                Памятка для родителей</a:t>
            </a:r>
            <a:endParaRPr kumimoji="0" lang="ru-RU" altLang="zh-CN" sz="1600" b="1" i="1"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Чаще показывайте детям, как вы их любите, не скрывайте этого.</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Не бойтесь попросить совета у вашего ребёнка – это только сблизит вас.</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Старайтесь, чтобы друзья вашего ребёнка обязательно бывали в вашем доме – </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вы должны их хорошо знать.</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4.Обсуждайте возникшую проблему спокойно, без крика и раздражения – </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тогда ваш ребёнок ничего не будет от вас скрывать.</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5.Будьте примером для ребёнка, ведь как сейчас вы относитесь к нему,</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 так и к вам будут относиться в старости.</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6.Помните, что ребёнок – гость в вашем доме, </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который со временем покинет родное гнездо, и воспитать его надо так, </a:t>
            </a:r>
          </a:p>
          <a:p>
            <a:pPr marL="0" marR="0" lvl="0" indent="0" algn="l" defTabSz="914400" rtl="0" eaLnBrk="0" fontAlgn="base" latinLnBrk="0" hangingPunct="0">
              <a:lnSpc>
                <a:spcPct val="100000"/>
              </a:lnSpc>
              <a:spcBef>
                <a:spcPct val="0"/>
              </a:spcBef>
              <a:spcAft>
                <a:spcPct val="0"/>
              </a:spcAft>
              <a:buClrTx/>
              <a:buSzTx/>
              <a:tabLst/>
            </a:pPr>
            <a:r>
              <a:rPr kumimoji="0" lang="ru-RU" altLang="zh-CN" sz="1600" b="1" i="1" u="none" strike="noStrike" cap="none" normalizeH="0" baseline="0" dirty="0" smtClean="0">
                <a:ln>
                  <a:noFill/>
                </a:ln>
                <a:solidFill>
                  <a:schemeClr val="tx2"/>
                </a:solidFill>
                <a:effectLst/>
                <a:latin typeface="Times New Roman" pitchFamily="18" charset="0"/>
                <a:ea typeface="SimSun" pitchFamily="2" charset="-122"/>
                <a:cs typeface="Times New Roman" pitchFamily="18" charset="0"/>
              </a:rPr>
              <a:t>чтобы он никогда не забывал свою семью и тепло родного дома. </a:t>
            </a:r>
            <a:endParaRPr kumimoji="0" lang="ru-RU" altLang="zh-CN" sz="1600" b="1" i="1"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Picture 3" descr="https://flytothesky.ru/wp-content/uploads/2017/07/8876-1.jpg"/>
          <p:cNvPicPr>
            <a:picLocks noChangeAspect="1" noChangeArrowheads="1"/>
          </p:cNvPicPr>
          <p:nvPr/>
        </p:nvPicPr>
        <p:blipFill>
          <a:blip r:embed="rId3" cstate="print"/>
          <a:srcRect/>
          <a:stretch>
            <a:fillRect/>
          </a:stretch>
        </p:blipFill>
        <p:spPr bwMode="auto">
          <a:xfrm>
            <a:off x="2411760" y="3789040"/>
            <a:ext cx="4256203" cy="2835696"/>
          </a:xfrm>
          <a:prstGeom prst="rect">
            <a:avLst/>
          </a:prstGeom>
          <a:noFill/>
        </p:spPr>
      </p:pic>
    </p:spTree>
    <p:extLst>
      <p:ext uri="{BB962C8B-B14F-4D97-AF65-F5344CB8AC3E}">
        <p14:creationId xmlns:p14="http://schemas.microsoft.com/office/powerpoint/2010/main" val="331612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692696"/>
            <a:ext cx="820891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800" dirty="0" smtClean="0">
                <a:latin typeface="Times New Roman" pitchFamily="18" charset="0"/>
                <a:cs typeface="Times New Roman" pitchFamily="18" charset="0"/>
              </a:rPr>
              <a:t>«Слово лечит, слово ранит» – народная мудрость</a:t>
            </a:r>
            <a:endParaRPr lang="ru-RU" sz="2800" dirty="0">
              <a:latin typeface="Times New Roman" pitchFamily="18" charset="0"/>
              <a:cs typeface="Times New Roman" pitchFamily="18" charset="0"/>
            </a:endParaRPr>
          </a:p>
        </p:txBody>
      </p:sp>
      <p:pic>
        <p:nvPicPr>
          <p:cNvPr id="7170" name="Picture 2" descr="http://mtdata.ru/u4/photo618F/20229677474-0/original.jpg"/>
          <p:cNvPicPr>
            <a:picLocks noChangeAspect="1" noChangeArrowheads="1"/>
          </p:cNvPicPr>
          <p:nvPr/>
        </p:nvPicPr>
        <p:blipFill>
          <a:blip r:embed="rId3" cstate="print"/>
          <a:srcRect/>
          <a:stretch>
            <a:fillRect/>
          </a:stretch>
        </p:blipFill>
        <p:spPr bwMode="auto">
          <a:xfrm>
            <a:off x="1475656" y="1628800"/>
            <a:ext cx="6204492" cy="3974753"/>
          </a:xfrm>
          <a:prstGeom prst="rect">
            <a:avLst/>
          </a:prstGeom>
          <a:noFill/>
        </p:spPr>
      </p:pic>
    </p:spTree>
    <p:extLst>
      <p:ext uri="{BB962C8B-B14F-4D97-AF65-F5344CB8AC3E}">
        <p14:creationId xmlns:p14="http://schemas.microsoft.com/office/powerpoint/2010/main" val="176977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89112" y="277197"/>
            <a:ext cx="820891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defRPr/>
            </a:pPr>
            <a:r>
              <a:rPr lang="ru-RU" sz="2400" b="1" i="1">
                <a:solidFill>
                  <a:srgbClr val="FF0000"/>
                </a:solidFill>
                <a:latin typeface="Times New Roman" pitchFamily="18" charset="0"/>
                <a:cs typeface="Times New Roman" pitchFamily="18" charset="0"/>
              </a:rPr>
              <a:t>Что нужно знать об эмоциональном развитии шестилетнего ребёнка?</a:t>
            </a:r>
            <a:endParaRPr lang="ru-RU" sz="2400" b="1" i="1" dirty="0">
              <a:solidFill>
                <a:srgbClr val="FF0000"/>
              </a:solidFill>
              <a:latin typeface="Times New Roman" pitchFamily="18" charset="0"/>
              <a:cs typeface="Times New Roman" pitchFamily="18" charset="0"/>
            </a:endParaRPr>
          </a:p>
        </p:txBody>
      </p:sp>
      <p:sp>
        <p:nvSpPr>
          <p:cNvPr id="4" name="Прямоугольник 3"/>
          <p:cNvSpPr/>
          <p:nvPr/>
        </p:nvSpPr>
        <p:spPr>
          <a:xfrm>
            <a:off x="749896" y="1628801"/>
            <a:ext cx="7708304" cy="4154984"/>
          </a:xfrm>
          <a:prstGeom prst="rect">
            <a:avLst/>
          </a:prstGeom>
        </p:spPr>
        <p:txBody>
          <a:bodyPr wrap="square">
            <a:spAutoFit/>
          </a:bodyPr>
          <a:lstStyle/>
          <a:p>
            <a:pPr>
              <a:defRPr/>
            </a:pPr>
            <a:endParaRPr lang="ru-RU" sz="2400" dirty="0">
              <a:solidFill>
                <a:srgbClr val="FF0000"/>
              </a:solidFill>
              <a:latin typeface="Times New Roman" pitchFamily="18" charset="0"/>
              <a:cs typeface="Times New Roman" pitchFamily="18" charset="0"/>
            </a:endParaRPr>
          </a:p>
          <a:p>
            <a:pPr marL="342900" indent="-342900">
              <a:buFont typeface="Wingdings" pitchFamily="2" charset="2"/>
              <a:buChar char="ü"/>
              <a:defRPr/>
            </a:pPr>
            <a:r>
              <a:rPr lang="ru-RU" sz="2400" dirty="0">
                <a:latin typeface="Times New Roman" pitchFamily="18" charset="0"/>
                <a:cs typeface="Times New Roman" pitchFamily="18" charset="0"/>
              </a:rPr>
              <a:t>Меняется поведение ребёнка, уходит непосредственность.</a:t>
            </a:r>
          </a:p>
          <a:p>
            <a:pPr marL="342900" indent="-342900">
              <a:buFont typeface="Wingdings" pitchFamily="2" charset="2"/>
              <a:buChar char="ü"/>
              <a:defRPr/>
            </a:pPr>
            <a:r>
              <a:rPr lang="ru-RU" sz="2400" dirty="0">
                <a:latin typeface="Times New Roman" pitchFamily="18" charset="0"/>
                <a:cs typeface="Times New Roman" pitchFamily="18" charset="0"/>
              </a:rPr>
              <a:t>Он способен подчинять эмоции своим близким целям.</a:t>
            </a:r>
          </a:p>
          <a:p>
            <a:pPr marL="342900" indent="-342900">
              <a:buFont typeface="Wingdings" pitchFamily="2" charset="2"/>
              <a:buChar char="ü"/>
              <a:defRPr/>
            </a:pPr>
            <a:r>
              <a:rPr lang="ru-RU" sz="2400" dirty="0">
                <a:latin typeface="Times New Roman" pitchFamily="18" charset="0"/>
                <a:cs typeface="Times New Roman" pitchFamily="18" charset="0"/>
              </a:rPr>
              <a:t>Может удерживать принятую на себя роль до окончания игры или до достижения поставленной цели.</a:t>
            </a:r>
          </a:p>
          <a:p>
            <a:pPr marL="342900" indent="-342900">
              <a:buFont typeface="Wingdings" pitchFamily="2" charset="2"/>
              <a:buChar char="ü"/>
              <a:defRPr/>
            </a:pPr>
            <a:r>
              <a:rPr lang="ru-RU" sz="2400" dirty="0">
                <a:latin typeface="Times New Roman" pitchFamily="18" charset="0"/>
                <a:cs typeface="Times New Roman" pitchFamily="18" charset="0"/>
              </a:rPr>
              <a:t>Начинает осознавать свои переживания.</a:t>
            </a:r>
          </a:p>
          <a:p>
            <a:pPr marL="342900" indent="-342900">
              <a:buFont typeface="Wingdings" pitchFamily="2" charset="2"/>
              <a:buChar char="ü"/>
              <a:defRPr/>
            </a:pPr>
            <a:r>
              <a:rPr lang="ru-RU" sz="2400" dirty="0">
                <a:latin typeface="Times New Roman" pitchFamily="18" charset="0"/>
                <a:cs typeface="Times New Roman" pitchFamily="18" charset="0"/>
              </a:rPr>
              <a:t>Начинает активно интересоваться отношением окружающих к себе, формировать собственную самооценку.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769776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6145" name="Rectangle 1"/>
          <p:cNvSpPr>
            <a:spLocks noChangeArrowheads="1"/>
          </p:cNvSpPr>
          <p:nvPr/>
        </p:nvSpPr>
        <p:spPr bwMode="auto">
          <a:xfrm>
            <a:off x="395536" y="1235661"/>
            <a:ext cx="38164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4" name="Прямоугольник 3"/>
          <p:cNvSpPr/>
          <p:nvPr/>
        </p:nvSpPr>
        <p:spPr>
          <a:xfrm>
            <a:off x="139552" y="332656"/>
            <a:ext cx="9004448" cy="5878532"/>
          </a:xfrm>
          <a:prstGeom prst="rect">
            <a:avLst/>
          </a:prstGeom>
        </p:spPr>
        <p:txBody>
          <a:bodyPr wrap="square">
            <a:spAutoFit/>
          </a:bodyPr>
          <a:lstStyle/>
          <a:p>
            <a:pPr algn="ctr"/>
            <a:r>
              <a:rPr lang="ru-RU" altLang="ru-RU" dirty="0">
                <a:latin typeface="Times New Roman" panose="02020603050405020304" pitchFamily="18" charset="0"/>
                <a:cs typeface="Times New Roman" panose="02020603050405020304" pitchFamily="18" charset="0"/>
              </a:rPr>
              <a:t>Памятка для родителей</a:t>
            </a:r>
            <a:endParaRPr lang="ru-RU" altLang="ru-RU" b="1" dirty="0">
              <a:latin typeface="Times New Roman" panose="02020603050405020304" pitchFamily="18" charset="0"/>
              <a:cs typeface="Times New Roman" panose="02020603050405020304" pitchFamily="18" charset="0"/>
            </a:endParaRPr>
          </a:p>
          <a:p>
            <a:pPr algn="ctr"/>
            <a:r>
              <a:rPr lang="ru-RU" altLang="ru-RU" dirty="0">
                <a:solidFill>
                  <a:srgbClr val="FF0000"/>
                </a:solidFill>
                <a:latin typeface="Times New Roman" panose="02020603050405020304" pitchFamily="18" charset="0"/>
                <a:cs typeface="Times New Roman" panose="02020603050405020304" pitchFamily="18" charset="0"/>
              </a:rPr>
              <a:t>         </a:t>
            </a:r>
            <a:r>
              <a:rPr lang="ru-RU" altLang="ru-RU" b="1" i="1" dirty="0">
                <a:solidFill>
                  <a:srgbClr val="FF0000"/>
                </a:solidFill>
                <a:latin typeface="Times New Roman" panose="02020603050405020304" pitchFamily="18" charset="0"/>
                <a:cs typeface="Times New Roman" panose="02020603050405020304" pitchFamily="18" charset="0"/>
              </a:rPr>
              <a:t>«Искусство наказывать и прощать»</a:t>
            </a:r>
            <a:endParaRPr lang="ru-RU" altLang="ru-RU" dirty="0">
              <a:solidFill>
                <a:srgbClr val="FF0000"/>
              </a:solidFill>
              <a:latin typeface="Times New Roman" panose="02020603050405020304" pitchFamily="18" charset="0"/>
              <a:cs typeface="Times New Roman" panose="02020603050405020304" pitchFamily="18" charset="0"/>
            </a:endParaRPr>
          </a:p>
          <a:p>
            <a:r>
              <a:rPr lang="ru-RU" altLang="ru-RU" sz="1600" b="1" i="1" dirty="0">
                <a:latin typeface="Times New Roman" panose="02020603050405020304" pitchFamily="18" charset="0"/>
                <a:cs typeface="Times New Roman" panose="02020603050405020304" pitchFamily="18" charset="0"/>
              </a:rPr>
              <a:t> </a:t>
            </a:r>
            <a:endParaRPr lang="ru-RU" altLang="ru-RU" sz="1600" dirty="0">
              <a:latin typeface="Times New Roman" panose="02020603050405020304" pitchFamily="18" charset="0"/>
              <a:cs typeface="Times New Roman" panose="02020603050405020304" pitchFamily="18" charset="0"/>
            </a:endParaRPr>
          </a:p>
          <a:p>
            <a:r>
              <a:rPr lang="ru-RU" altLang="ru-RU" dirty="0">
                <a:latin typeface="Times New Roman" panose="02020603050405020304" pitchFamily="18" charset="0"/>
                <a:cs typeface="Times New Roman" panose="02020603050405020304" pitchFamily="18" charset="0"/>
              </a:rPr>
              <a:t>1. Чаще хвалите ребёнка, чем осуждайте, подбадривайте его, а не подмечайте неудачи, вселяйте надежду, а не подчёркивайте, что изменить ситуацию невозможно.</a:t>
            </a:r>
          </a:p>
          <a:p>
            <a:r>
              <a:rPr lang="ru-RU" altLang="ru-RU" dirty="0">
                <a:latin typeface="Times New Roman" panose="02020603050405020304" pitchFamily="18" charset="0"/>
                <a:cs typeface="Times New Roman" panose="02020603050405020304" pitchFamily="18" charset="0"/>
              </a:rPr>
              <a:t>2. Чтобы ребёнок поверил в свой успех, в это прежде всего должны поверить взрослые. Наказывать легче, воспитывать труднее.</a:t>
            </a:r>
          </a:p>
          <a:p>
            <a:r>
              <a:rPr lang="ru-RU" altLang="ru-RU" dirty="0">
                <a:latin typeface="Times New Roman" panose="02020603050405020304" pitchFamily="18" charset="0"/>
                <a:cs typeface="Times New Roman" panose="02020603050405020304" pitchFamily="18" charset="0"/>
              </a:rPr>
              <a:t>3. Не создавайте сами опасных прецедентов и резко ограничьте круг запретов. Если вы что-то разрешили ребёнку вчера, разрешите и сегодня. Будьте последовательны.</a:t>
            </a:r>
          </a:p>
          <a:p>
            <a:r>
              <a:rPr lang="ru-RU" altLang="ru-RU" dirty="0">
                <a:latin typeface="Times New Roman" panose="02020603050405020304" pitchFamily="18" charset="0"/>
                <a:cs typeface="Times New Roman" panose="02020603050405020304" pitchFamily="18" charset="0"/>
              </a:rPr>
              <a:t>4. Запреты всех взрослых в семье должны быть одинаковыми.</a:t>
            </a:r>
          </a:p>
          <a:p>
            <a:r>
              <a:rPr lang="ru-RU" altLang="ru-RU" dirty="0">
                <a:latin typeface="Times New Roman" panose="02020603050405020304" pitchFamily="18" charset="0"/>
                <a:cs typeface="Times New Roman" panose="02020603050405020304" pitchFamily="18" charset="0"/>
              </a:rPr>
              <a:t>5. Воинственность ребёнка можно погасить своим спокойствием.</a:t>
            </a:r>
          </a:p>
          <a:p>
            <a:r>
              <a:rPr lang="ru-RU" altLang="ru-RU" dirty="0">
                <a:latin typeface="Times New Roman" panose="02020603050405020304" pitchFamily="18" charset="0"/>
                <a:cs typeface="Times New Roman" panose="02020603050405020304" pitchFamily="18" charset="0"/>
              </a:rPr>
              <a:t>6. Не ущемляйте самолюбие и достоинство ребёнка.</a:t>
            </a:r>
          </a:p>
          <a:p>
            <a:r>
              <a:rPr lang="ru-RU" altLang="ru-RU" dirty="0">
                <a:latin typeface="Times New Roman" panose="02020603050405020304" pitchFamily="18" charset="0"/>
                <a:cs typeface="Times New Roman" panose="02020603050405020304" pitchFamily="18" charset="0"/>
              </a:rPr>
              <a:t>7. Попытайтесь понять ребёнка и оценить с его позиции плохой поступок.</a:t>
            </a:r>
          </a:p>
          <a:p>
            <a:r>
              <a:rPr lang="ru-RU" altLang="ru-RU" dirty="0">
                <a:latin typeface="Times New Roman" panose="02020603050405020304" pitchFamily="18" charset="0"/>
                <a:cs typeface="Times New Roman" panose="02020603050405020304" pitchFamily="18" charset="0"/>
              </a:rPr>
              <a:t>8. Если есть сомнение, наказывать или нет, - не наказывайте!</a:t>
            </a:r>
          </a:p>
          <a:p>
            <a:r>
              <a:rPr lang="ru-RU" altLang="ru-RU" dirty="0">
                <a:latin typeface="Times New Roman" panose="02020603050405020304" pitchFamily="18" charset="0"/>
                <a:cs typeface="Times New Roman" panose="02020603050405020304" pitchFamily="18" charset="0"/>
              </a:rPr>
              <a:t>9. Помните, что детское непослушание всегда имеет психологические мотивы:</a:t>
            </a:r>
          </a:p>
          <a:p>
            <a:r>
              <a:rPr lang="ru-RU" altLang="ru-RU" dirty="0">
                <a:latin typeface="Times New Roman" panose="02020603050405020304" pitchFamily="18" charset="0"/>
                <a:cs typeface="Times New Roman" panose="02020603050405020304" pitchFamily="18" charset="0"/>
              </a:rPr>
              <a:t> </a:t>
            </a:r>
          </a:p>
          <a:p>
            <a:r>
              <a:rPr lang="ru-RU" altLang="ru-RU" i="1" dirty="0">
                <a:latin typeface="Times New Roman" panose="02020603050405020304" pitchFamily="18" charset="0"/>
                <a:cs typeface="Times New Roman" panose="02020603050405020304" pitchFamily="18" charset="0"/>
              </a:rPr>
              <a:t>нарочитое непослушание означает, что ребёнок хочет быть в центре внимания;</a:t>
            </a:r>
            <a:endParaRPr lang="ru-RU" altLang="ru-RU" dirty="0">
              <a:latin typeface="Times New Roman" panose="02020603050405020304" pitchFamily="18" charset="0"/>
              <a:cs typeface="Times New Roman" panose="02020603050405020304" pitchFamily="18" charset="0"/>
            </a:endParaRPr>
          </a:p>
          <a:p>
            <a:r>
              <a:rPr lang="ru-RU" altLang="ru-RU" i="1" dirty="0">
                <a:latin typeface="Times New Roman" panose="02020603050405020304" pitchFamily="18" charset="0"/>
                <a:cs typeface="Times New Roman" panose="02020603050405020304" pitchFamily="18" charset="0"/>
              </a:rPr>
              <a:t>проказы свидетельствуют о том, что ребёнок жаждет эмоциональных впечатлений;</a:t>
            </a:r>
            <a:endParaRPr lang="ru-RU" altLang="ru-RU" dirty="0">
              <a:latin typeface="Times New Roman" panose="02020603050405020304" pitchFamily="18" charset="0"/>
              <a:cs typeface="Times New Roman" panose="02020603050405020304" pitchFamily="18" charset="0"/>
            </a:endParaRPr>
          </a:p>
          <a:p>
            <a:r>
              <a:rPr lang="ru-RU" altLang="ru-RU" i="1" dirty="0">
                <a:latin typeface="Times New Roman" panose="02020603050405020304" pitchFamily="18" charset="0"/>
                <a:cs typeface="Times New Roman" panose="02020603050405020304" pitchFamily="18" charset="0"/>
              </a:rPr>
              <a:t>упрямство – свидетельство желания быть независимым;</a:t>
            </a:r>
            <a:endParaRPr lang="ru-RU" altLang="ru-RU" dirty="0">
              <a:latin typeface="Times New Roman" panose="02020603050405020304" pitchFamily="18" charset="0"/>
              <a:cs typeface="Times New Roman" panose="02020603050405020304" pitchFamily="18" charset="0"/>
            </a:endParaRPr>
          </a:p>
          <a:p>
            <a:r>
              <a:rPr lang="ru-RU" altLang="ru-RU" i="1" dirty="0">
                <a:latin typeface="Times New Roman" panose="02020603050405020304" pitchFamily="18" charset="0"/>
                <a:cs typeface="Times New Roman" panose="02020603050405020304" pitchFamily="18" charset="0"/>
              </a:rPr>
              <a:t>агрессия – ребёнок ищет способ самозащиты;</a:t>
            </a:r>
            <a:endParaRPr lang="ru-RU" altLang="ru-RU" dirty="0">
              <a:latin typeface="Times New Roman" panose="02020603050405020304" pitchFamily="18" charset="0"/>
              <a:cs typeface="Times New Roman" panose="02020603050405020304" pitchFamily="18" charset="0"/>
            </a:endParaRPr>
          </a:p>
          <a:p>
            <a:r>
              <a:rPr lang="ru-RU" altLang="ru-RU" i="1" dirty="0">
                <a:latin typeface="Times New Roman" panose="02020603050405020304" pitchFamily="18" charset="0"/>
                <a:cs typeface="Times New Roman" panose="02020603050405020304" pitchFamily="18" charset="0"/>
              </a:rPr>
              <a:t> </a:t>
            </a:r>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026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pic>
        <p:nvPicPr>
          <p:cNvPr id="8" name="Рисунок 7" descr="СЧАСТЬЕ В НАШИХ РУКАХ"/>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908720"/>
            <a:ext cx="7272808" cy="5472608"/>
          </a:xfrm>
          <a:prstGeom prst="rect">
            <a:avLst/>
          </a:prstGeom>
          <a:noFill/>
          <a:ln>
            <a:noFill/>
          </a:ln>
        </p:spPr>
      </p:pic>
    </p:spTree>
    <p:extLst>
      <p:ext uri="{BB962C8B-B14F-4D97-AF65-F5344CB8AC3E}">
        <p14:creationId xmlns:p14="http://schemas.microsoft.com/office/powerpoint/2010/main" val="381402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31745" name="Rectangle 1"/>
          <p:cNvSpPr>
            <a:spLocks noChangeArrowheads="1"/>
          </p:cNvSpPr>
          <p:nvPr/>
        </p:nvSpPr>
        <p:spPr bwMode="auto">
          <a:xfrm>
            <a:off x="-1549457" y="577804"/>
            <a:ext cx="841255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Спасибо за внимание!</a:t>
            </a:r>
            <a:endParaRPr kumimoji="0" lang="ru-RU" sz="4000" b="1" i="1" u="none" strike="noStrike" cap="none" normalizeH="0" baseline="0" dirty="0" smtClean="0">
              <a:ln>
                <a:noFill/>
              </a:ln>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14026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№11 «Зёрнышки»</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0" name="Содержимое 9"/>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895952" y="3068797"/>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043608" y="2365940"/>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28257" y="1347615"/>
            <a:ext cx="8272816" cy="24753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6516216" y="5589240"/>
            <a:ext cx="247552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800" b="1" dirty="0">
              <a:solidFill>
                <a:srgbClr val="002060"/>
              </a:solidFill>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251520" y="260648"/>
            <a:ext cx="3758273" cy="37548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14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altLang="zh-CN" sz="1400" dirty="0" smtClean="0">
              <a:latin typeface="Calibri" pitchFamily="34"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это счастье, любовь и удача,</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это летом поездки на дачу.</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праздник, семейные даты,</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Подарки, покупки, приятные траты.</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Рождение детей, первый шаг, первый лепет,</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Мечты о хорошем, волнение, трепет.</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это труд, друг о друге забота,</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это много семейной работы.</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это важно!</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Семья – это сложно!</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Но счастливо жить одному невозможно!</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Всегда будьте вместе, любовь берегите,</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Обиды и ссоры подальше гоните,</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Хотим, чтоб про вас говорили друзья:</a:t>
            </a:r>
            <a:endParaRPr kumimoji="0" lang="ru-RU" altLang="zh-CN" sz="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1" u="none" strike="noStrike" cap="none" normalizeH="0" baseline="0" dirty="0" smtClean="0">
                <a:ln>
                  <a:noFill/>
                </a:ln>
                <a:solidFill>
                  <a:schemeClr val="accent1">
                    <a:lumMod val="50000"/>
                  </a:schemeClr>
                </a:solidFill>
                <a:effectLst/>
                <a:latin typeface="Times New Roman" pitchFamily="18" charset="0"/>
                <a:ea typeface="SimSun" pitchFamily="2" charset="-122"/>
                <a:cs typeface="Times New Roman" pitchFamily="18" charset="0"/>
              </a:rPr>
              <a:t>“Какая хорошая это семья!”</a:t>
            </a:r>
            <a:endParaRPr kumimoji="0" lang="ru-RU" altLang="zh-CN" sz="18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1027" name="Picture 3" descr="http://lebddt.lebouo.ru/wp-content/uploads/2016/05/16273042-Family-theme-image-2-Stock-Vector-family-cartoon-grandparents.jpg"/>
          <p:cNvPicPr>
            <a:picLocks noChangeAspect="1" noChangeArrowheads="1"/>
          </p:cNvPicPr>
          <p:nvPr/>
        </p:nvPicPr>
        <p:blipFill>
          <a:blip r:embed="rId3" cstate="print"/>
          <a:srcRect/>
          <a:stretch>
            <a:fillRect/>
          </a:stretch>
        </p:blipFill>
        <p:spPr bwMode="auto">
          <a:xfrm>
            <a:off x="3851920" y="2564904"/>
            <a:ext cx="5050499" cy="3096344"/>
          </a:xfrm>
          <a:prstGeom prst="rect">
            <a:avLst/>
          </a:prstGeom>
          <a:noFill/>
        </p:spPr>
      </p:pic>
    </p:spTree>
    <p:extLst>
      <p:ext uri="{BB962C8B-B14F-4D97-AF65-F5344CB8AC3E}">
        <p14:creationId xmlns:p14="http://schemas.microsoft.com/office/powerpoint/2010/main" val="72006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№11 «Зёрнышки»</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0" name="Содержимое 9"/>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5" y="-3099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895952" y="3068797"/>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043608" y="2365940"/>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323528" y="3789040"/>
            <a:ext cx="8272816" cy="24753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6516216" y="5589240"/>
            <a:ext cx="247552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800" b="1" dirty="0">
              <a:solidFill>
                <a:srgbClr val="00206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755576" y="836712"/>
            <a:ext cx="4572000" cy="2308324"/>
          </a:xfrm>
          <a:prstGeom prst="rect">
            <a:avLst/>
          </a:prstGeom>
        </p:spPr>
        <p:txBody>
          <a:bodyPr>
            <a:spAutoFit/>
          </a:bodyPr>
          <a:lstStyle/>
          <a:p>
            <a:r>
              <a:rPr lang="ru-RU" b="1" i="1" dirty="0" smtClean="0">
                <a:solidFill>
                  <a:schemeClr val="tx2"/>
                </a:solidFill>
                <a:latin typeface="Times New Roman" pitchFamily="18" charset="0"/>
                <a:cs typeface="Times New Roman" pitchFamily="18" charset="0"/>
              </a:rPr>
              <a:t>А.С. Макаренко:</a:t>
            </a:r>
            <a:br>
              <a:rPr lang="ru-RU" b="1" i="1" dirty="0" smtClean="0">
                <a:solidFill>
                  <a:schemeClr val="tx2"/>
                </a:solidFill>
                <a:latin typeface="Times New Roman" pitchFamily="18" charset="0"/>
                <a:cs typeface="Times New Roman" pitchFamily="18" charset="0"/>
              </a:rPr>
            </a:br>
            <a:r>
              <a:rPr lang="ru-RU" b="1" i="1" dirty="0" smtClean="0">
                <a:solidFill>
                  <a:schemeClr val="tx2"/>
                </a:solidFill>
                <a:latin typeface="Times New Roman" pitchFamily="18" charset="0"/>
                <a:cs typeface="Times New Roman" pitchFamily="18" charset="0"/>
              </a:rPr>
              <a:t>«Семьи бывают хорошие и плохие. Поручиться за то, что семья воспитывает, как следует нам, нельзя, говорить, что семья может воспитывать, как хочет, мы не можем. Мы должны организовывать семейное воспитание».</a:t>
            </a:r>
            <a:endParaRPr lang="ru-RU" b="1" i="1" dirty="0">
              <a:solidFill>
                <a:schemeClr val="tx2"/>
              </a:solidFill>
              <a:latin typeface="Times New Roman" pitchFamily="18" charset="0"/>
              <a:cs typeface="Times New Roman" pitchFamily="18" charset="0"/>
            </a:endParaRPr>
          </a:p>
        </p:txBody>
      </p:sp>
      <p:sp>
        <p:nvSpPr>
          <p:cNvPr id="12" name="Прямоугольник 11"/>
          <p:cNvSpPr/>
          <p:nvPr/>
        </p:nvSpPr>
        <p:spPr>
          <a:xfrm>
            <a:off x="827584" y="3717032"/>
            <a:ext cx="4572000" cy="1477328"/>
          </a:xfrm>
          <a:prstGeom prst="rect">
            <a:avLst/>
          </a:prstGeom>
        </p:spPr>
        <p:txBody>
          <a:bodyPr>
            <a:spAutoFit/>
          </a:bodyPr>
          <a:lstStyle/>
          <a:p>
            <a:r>
              <a:rPr lang="ru-RU" b="1" i="1" dirty="0" smtClean="0">
                <a:solidFill>
                  <a:schemeClr val="tx2"/>
                </a:solidFill>
                <a:latin typeface="Times New Roman" pitchFamily="18" charset="0"/>
                <a:cs typeface="Times New Roman" pitchFamily="18" charset="0"/>
              </a:rPr>
              <a:t>В. А. Сухомлинский говорил: «Если ребенка учат добру, в результате будет добро, учат злу – в результате будет зло, ибо ребенок не рождается готовым человеком, человеком его надо сделать». </a:t>
            </a:r>
            <a:endParaRPr lang="ru-RU" b="1" i="1" dirty="0">
              <a:solidFill>
                <a:schemeClr val="tx2"/>
              </a:solidFill>
              <a:latin typeface="Times New Roman" pitchFamily="18" charset="0"/>
              <a:cs typeface="Times New Roman" pitchFamily="18" charset="0"/>
            </a:endParaRPr>
          </a:p>
        </p:txBody>
      </p:sp>
      <p:pic>
        <p:nvPicPr>
          <p:cNvPr id="2050" name="Picture 2" descr="http://900igr.net/datai/doshkolnoe-obrazovanie/Semejnoe-vospitanie-v-DOU/0002-005-Vospitanie-u-detej-ljubvi-k-svoej-seme.jpg"/>
          <p:cNvPicPr>
            <a:picLocks noChangeAspect="1" noChangeArrowheads="1"/>
          </p:cNvPicPr>
          <p:nvPr/>
        </p:nvPicPr>
        <p:blipFill>
          <a:blip r:embed="rId3" cstate="print"/>
          <a:srcRect/>
          <a:stretch>
            <a:fillRect/>
          </a:stretch>
        </p:blipFill>
        <p:spPr bwMode="auto">
          <a:xfrm>
            <a:off x="5148064" y="1124744"/>
            <a:ext cx="3862957" cy="3672408"/>
          </a:xfrm>
          <a:prstGeom prst="rect">
            <a:avLst/>
          </a:prstGeom>
          <a:noFill/>
        </p:spPr>
      </p:pic>
    </p:spTree>
    <p:extLst>
      <p:ext uri="{BB962C8B-B14F-4D97-AF65-F5344CB8AC3E}">
        <p14:creationId xmlns:p14="http://schemas.microsoft.com/office/powerpoint/2010/main" val="720064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0" y="0"/>
            <a:ext cx="9165704" cy="980728"/>
          </a:xfrm>
        </p:spPr>
        <p:style>
          <a:lnRef idx="1">
            <a:schemeClr val="accent3"/>
          </a:lnRef>
          <a:fillRef idx="2">
            <a:schemeClr val="accent3"/>
          </a:fillRef>
          <a:effectRef idx="1">
            <a:schemeClr val="accent3"/>
          </a:effectRef>
          <a:fontRef idx="minor">
            <a:schemeClr val="dk1"/>
          </a:fontRef>
        </p:style>
        <p:txBody>
          <a:bodyPr>
            <a:noAutofit/>
          </a:bodyPr>
          <a:lstStyle/>
          <a:p>
            <a:pPr algn="r"/>
            <a:r>
              <a:rPr lang="ru-RU" sz="1800" b="1" i="1" dirty="0">
                <a:solidFill>
                  <a:srgbClr val="0070C0"/>
                </a:solidFill>
                <a:latin typeface="Times New Roman" pitchFamily="18" charset="0"/>
                <a:cs typeface="Times New Roman" pitchFamily="18" charset="0"/>
              </a:rPr>
              <a:t>«Доброта- это солнце, которое согревает душу человека. </a:t>
            </a:r>
            <a:r>
              <a:rPr lang="ru-RU" sz="1800" b="1" i="1" dirty="0" smtClean="0">
                <a:solidFill>
                  <a:srgbClr val="0070C0"/>
                </a:solidFill>
                <a:latin typeface="Times New Roman" pitchFamily="18" charset="0"/>
                <a:cs typeface="Times New Roman" pitchFamily="18" charset="0"/>
              </a:rPr>
              <a:t>Все </a:t>
            </a:r>
            <a:r>
              <a:rPr lang="ru-RU" sz="1800" b="1" i="1" dirty="0">
                <a:solidFill>
                  <a:srgbClr val="0070C0"/>
                </a:solidFill>
                <a:latin typeface="Times New Roman" pitchFamily="18" charset="0"/>
                <a:cs typeface="Times New Roman" pitchFamily="18" charset="0"/>
              </a:rPr>
              <a:t>хорошее в природе - от солнца, а все лучшее в жизни - от человека».</a:t>
            </a:r>
            <a:r>
              <a:rPr lang="ru-RU" sz="1800" b="1" dirty="0">
                <a:solidFill>
                  <a:srgbClr val="0070C0"/>
                </a:solidFill>
                <a:latin typeface="Times New Roman" pitchFamily="18" charset="0"/>
                <a:cs typeface="Times New Roman" pitchFamily="18" charset="0"/>
              </a:rPr>
              <a:t> </a:t>
            </a:r>
            <a:r>
              <a:rPr lang="ru-RU" sz="1800" b="1" dirty="0" smtClean="0">
                <a:solidFill>
                  <a:srgbClr val="0070C0"/>
                </a:solidFill>
                <a:latin typeface="Times New Roman" pitchFamily="18" charset="0"/>
                <a:cs typeface="Times New Roman" pitchFamily="18" charset="0"/>
              </a:rPr>
              <a:t/>
            </a:r>
            <a:br>
              <a:rPr lang="ru-RU" sz="1800" b="1" dirty="0" smtClean="0">
                <a:solidFill>
                  <a:srgbClr val="0070C0"/>
                </a:solidFill>
                <a:latin typeface="Times New Roman" pitchFamily="18" charset="0"/>
                <a:cs typeface="Times New Roman" pitchFamily="18" charset="0"/>
              </a:rPr>
            </a:br>
            <a:r>
              <a:rPr lang="ru-RU" sz="1800" b="1" dirty="0" smtClean="0">
                <a:solidFill>
                  <a:srgbClr val="0070C0"/>
                </a:solidFill>
                <a:latin typeface="Times New Roman" pitchFamily="18" charset="0"/>
                <a:cs typeface="Times New Roman" pitchFamily="18" charset="0"/>
              </a:rPr>
              <a:t>М</a:t>
            </a:r>
            <a:r>
              <a:rPr lang="ru-RU" sz="1800" b="1" dirty="0">
                <a:solidFill>
                  <a:srgbClr val="0070C0"/>
                </a:solidFill>
                <a:latin typeface="Times New Roman" pitchFamily="18" charset="0"/>
                <a:cs typeface="Times New Roman" pitchFamily="18" charset="0"/>
              </a:rPr>
              <a:t>. </a:t>
            </a:r>
            <a:r>
              <a:rPr lang="ru-RU" sz="1800" b="1" dirty="0" smtClean="0">
                <a:solidFill>
                  <a:srgbClr val="0070C0"/>
                </a:solidFill>
                <a:latin typeface="Times New Roman" pitchFamily="18" charset="0"/>
                <a:cs typeface="Times New Roman" pitchFamily="18" charset="0"/>
              </a:rPr>
              <a:t>Пришвин</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895952" y="3068797"/>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043608" y="1124744"/>
            <a:ext cx="7441870" cy="573309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ru-RU" sz="3600" b="1" i="1" dirty="0">
                <a:solidFill>
                  <a:srgbClr val="FF0000"/>
                </a:solidFill>
                <a:latin typeface="Times New Roman" pitchFamily="18" charset="0"/>
                <a:cs typeface="Times New Roman" pitchFamily="18" charset="0"/>
              </a:rPr>
              <a:t>Нравственные качества, присущие человеку:</a:t>
            </a:r>
            <a:endParaRPr lang="ru-RU" sz="3600" dirty="0">
              <a:solidFill>
                <a:srgbClr val="FF0000"/>
              </a:solidFill>
              <a:latin typeface="Times New Roman" pitchFamily="18" charset="0"/>
              <a:cs typeface="Times New Roman" pitchFamily="18" charset="0"/>
            </a:endParaRPr>
          </a:p>
          <a:p>
            <a:pPr marL="342900" indent="-342900">
              <a:buFont typeface="Arial" pitchFamily="34" charset="0"/>
              <a:buChar char="•"/>
              <a:defRPr/>
            </a:pPr>
            <a:r>
              <a:rPr lang="ru-RU" sz="3200" dirty="0">
                <a:latin typeface="Times New Roman" pitchFamily="18" charset="0"/>
                <a:cs typeface="Times New Roman" pitchFamily="18" charset="0"/>
              </a:rPr>
              <a:t>доброта</a:t>
            </a:r>
          </a:p>
          <a:p>
            <a:pPr marL="342900" indent="-342900">
              <a:buFont typeface="Arial" pitchFamily="34" charset="0"/>
              <a:buChar char="•"/>
              <a:defRPr/>
            </a:pPr>
            <a:r>
              <a:rPr lang="ru-RU" sz="3200" dirty="0">
                <a:latin typeface="Times New Roman" pitchFamily="18" charset="0"/>
                <a:cs typeface="Times New Roman" pitchFamily="18" charset="0"/>
              </a:rPr>
              <a:t>честность</a:t>
            </a:r>
          </a:p>
          <a:p>
            <a:pPr marL="342900" indent="-342900">
              <a:buFont typeface="Arial" pitchFamily="34" charset="0"/>
              <a:buChar char="•"/>
              <a:defRPr/>
            </a:pPr>
            <a:r>
              <a:rPr lang="ru-RU" sz="3200" dirty="0">
                <a:latin typeface="Times New Roman" pitchFamily="18" charset="0"/>
                <a:cs typeface="Times New Roman" pitchFamily="18" charset="0"/>
              </a:rPr>
              <a:t>бескорыстие</a:t>
            </a:r>
          </a:p>
          <a:p>
            <a:pPr marL="342900" indent="-342900">
              <a:buFont typeface="Arial" pitchFamily="34" charset="0"/>
              <a:buChar char="•"/>
              <a:defRPr/>
            </a:pPr>
            <a:r>
              <a:rPr lang="ru-RU" sz="3200" dirty="0">
                <a:latin typeface="Times New Roman" pitchFamily="18" charset="0"/>
                <a:cs typeface="Times New Roman" pitchFamily="18" charset="0"/>
              </a:rPr>
              <a:t>справедливость</a:t>
            </a:r>
          </a:p>
          <a:p>
            <a:pPr marL="342900" indent="-342900">
              <a:buFont typeface="Arial" pitchFamily="34" charset="0"/>
              <a:buChar char="•"/>
              <a:defRPr/>
            </a:pPr>
            <a:r>
              <a:rPr lang="ru-RU" sz="3200" dirty="0">
                <a:latin typeface="Times New Roman" pitchFamily="18" charset="0"/>
                <a:cs typeface="Times New Roman" pitchFamily="18" charset="0"/>
              </a:rPr>
              <a:t>патриотизм</a:t>
            </a:r>
          </a:p>
          <a:p>
            <a:pPr marL="342900" indent="-342900">
              <a:buFont typeface="Arial" pitchFamily="34" charset="0"/>
              <a:buChar char="•"/>
              <a:defRPr/>
            </a:pPr>
            <a:r>
              <a:rPr lang="ru-RU" sz="3200" dirty="0">
                <a:latin typeface="Times New Roman" pitchFamily="18" charset="0"/>
                <a:cs typeface="Times New Roman" pitchFamily="18" charset="0"/>
              </a:rPr>
              <a:t>щедрость</a:t>
            </a:r>
          </a:p>
          <a:p>
            <a:pPr marL="342900" indent="-342900">
              <a:buFont typeface="Arial" pitchFamily="34" charset="0"/>
              <a:buChar char="•"/>
              <a:defRPr/>
            </a:pPr>
            <a:r>
              <a:rPr lang="ru-RU" sz="3200" dirty="0">
                <a:latin typeface="Times New Roman" pitchFamily="18" charset="0"/>
                <a:cs typeface="Times New Roman" pitchFamily="18" charset="0"/>
              </a:rPr>
              <a:t>дружелюбие</a:t>
            </a:r>
          </a:p>
          <a:p>
            <a:pPr marL="342900" indent="-342900">
              <a:buFont typeface="Arial" pitchFamily="34" charset="0"/>
              <a:buChar char="•"/>
              <a:defRPr/>
            </a:pPr>
            <a:r>
              <a:rPr lang="ru-RU" sz="3200" dirty="0">
                <a:latin typeface="Times New Roman" pitchFamily="18" charset="0"/>
                <a:cs typeface="Times New Roman" pitchFamily="18" charset="0"/>
              </a:rPr>
              <a:t>гуманность</a:t>
            </a:r>
          </a:p>
          <a:p>
            <a:pPr marL="342900" indent="-342900">
              <a:buFont typeface="Arial" pitchFamily="34" charset="0"/>
              <a:buChar char="•"/>
              <a:defRPr/>
            </a:pPr>
            <a:r>
              <a:rPr lang="ru-RU" sz="3200" dirty="0">
                <a:latin typeface="Times New Roman" pitchFamily="18" charset="0"/>
                <a:cs typeface="Times New Roman" pitchFamily="18" charset="0"/>
              </a:rPr>
              <a:t>любовь</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115132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84981" y="363200"/>
            <a:ext cx="7632848"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800" b="1" dirty="0" smtClean="0">
                <a:solidFill>
                  <a:srgbClr val="C00000"/>
                </a:solidFill>
                <a:latin typeface="Times New Roman" pitchFamily="18" charset="0"/>
                <a:cs typeface="Times New Roman" pitchFamily="18" charset="0"/>
              </a:rPr>
              <a:t>Притча о нравственности:</a:t>
            </a:r>
          </a:p>
          <a:p>
            <a:pPr algn="ctr"/>
            <a:endParaRPr lang="ru-RU" sz="2800" b="1" dirty="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Один </a:t>
            </a:r>
            <a:r>
              <a:rPr lang="ru-RU" sz="2800" dirty="0">
                <a:solidFill>
                  <a:schemeClr val="tx1"/>
                </a:solidFill>
                <a:latin typeface="Times New Roman" pitchFamily="18" charset="0"/>
                <a:cs typeface="Times New Roman" pitchFamily="18" charset="0"/>
              </a:rPr>
              <a:t>учитель повелел своему ученику: «Вырви это дерево из земли!» и указал на молодое, но глубоко пустившее корни дерево. Исполняя послушание учителю, ученик приступил к делу, но не смог пошатнуть дерево и </a:t>
            </a:r>
            <a:r>
              <a:rPr lang="ru-RU" sz="2800" dirty="0" smtClean="0">
                <a:solidFill>
                  <a:schemeClr val="tx1"/>
                </a:solidFill>
                <a:latin typeface="Times New Roman" pitchFamily="18" charset="0"/>
                <a:cs typeface="Times New Roman" pitchFamily="18" charset="0"/>
              </a:rPr>
              <a:t>сказал: </a:t>
            </a:r>
            <a:r>
              <a:rPr lang="ru-RU" sz="2800" dirty="0">
                <a:solidFill>
                  <a:schemeClr val="tx1"/>
                </a:solidFill>
                <a:latin typeface="Times New Roman" pitchFamily="18" charset="0"/>
                <a:cs typeface="Times New Roman" pitchFamily="18" charset="0"/>
              </a:rPr>
              <a:t>«Ты приказал мне сделать невозможное!». И тогда учитель указал на другое, совсем еще молодое деревце, которое ученик без усилий </a:t>
            </a:r>
            <a:r>
              <a:rPr lang="ru-RU" sz="2800" dirty="0" smtClean="0">
                <a:solidFill>
                  <a:schemeClr val="tx1"/>
                </a:solidFill>
                <a:latin typeface="Times New Roman" pitchFamily="18" charset="0"/>
                <a:cs typeface="Times New Roman" pitchFamily="18" charset="0"/>
              </a:rPr>
              <a:t>тотчас </a:t>
            </a:r>
            <a:r>
              <a:rPr lang="ru-RU" sz="2800" dirty="0">
                <a:solidFill>
                  <a:schemeClr val="tx1"/>
                </a:solidFill>
                <a:latin typeface="Times New Roman" pitchFamily="18" charset="0"/>
                <a:cs typeface="Times New Roman" pitchFamily="18" charset="0"/>
              </a:rPr>
              <a:t>же вырвал с корнем. Ничего не мог поделать ученик с деревом, которое уже укоренилось, но без особых усилий совладал с молодым.</a:t>
            </a:r>
          </a:p>
        </p:txBody>
      </p:sp>
    </p:spTree>
    <p:extLst>
      <p:ext uri="{BB962C8B-B14F-4D97-AF65-F5344CB8AC3E}">
        <p14:creationId xmlns:p14="http://schemas.microsoft.com/office/powerpoint/2010/main" val="418608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84981" y="363200"/>
            <a:ext cx="7632848" cy="6093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Times New Roman" pitchFamily="18" charset="0"/>
                <a:cs typeface="Times New Roman" pitchFamily="18" charset="0"/>
              </a:rPr>
              <a:t>	</a:t>
            </a:r>
            <a:r>
              <a:rPr lang="ru-RU" sz="2600" dirty="0" smtClean="0">
                <a:solidFill>
                  <a:schemeClr val="tx1"/>
                </a:solidFill>
                <a:latin typeface="Times New Roman" pitchFamily="18" charset="0"/>
                <a:cs typeface="Times New Roman" pitchFamily="18" charset="0"/>
              </a:rPr>
              <a:t>Одним </a:t>
            </a:r>
            <a:r>
              <a:rPr lang="ru-RU" sz="2600" dirty="0">
                <a:solidFill>
                  <a:schemeClr val="tx1"/>
                </a:solidFill>
                <a:latin typeface="Times New Roman" pitchFamily="18" charset="0"/>
                <a:cs typeface="Times New Roman" pitchFamily="18" charset="0"/>
              </a:rPr>
              <a:t>из важнейших условий успешного нравственного развития ребенка является создание взрослыми здоровой, доброжелательной обстановки вокруг него. Доверие взрослых, забота, поддержка способствуют положительному, эмоциональному развитию ребенка. Если же ребенок совершил проступок, нужно обязательно объяснить ему, в чем заключается проступок и почему так себя вести нельзя. Если сам взрослый чуть что срывается на крик, более того, шлепает и бьет ребенка, вряд ли ребенок поймет, что драться нехорошо. Массу положительных эмоций дают детям семейные праздники, а также совместная деятельность со взрослыми. Тогда ребенок чувствует, что живет в счастливой, дружной семье.</a:t>
            </a:r>
          </a:p>
        </p:txBody>
      </p:sp>
    </p:spTree>
    <p:extLst>
      <p:ext uri="{BB962C8B-B14F-4D97-AF65-F5344CB8AC3E}">
        <p14:creationId xmlns:p14="http://schemas.microsoft.com/office/powerpoint/2010/main" val="677002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3762" y="476672"/>
            <a:ext cx="8148781"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Родители должны помнить, что умеренная строгость, справедливость в оценке действий своего малыша, требовательность не только не причиняет ему вреда, но и принесут пользу</a:t>
            </a:r>
            <a:r>
              <a:rPr lang="ru-RU" sz="2200" dirty="0" smtClean="0">
                <a:latin typeface="Times New Roman" pitchFamily="18" charset="0"/>
                <a:cs typeface="Times New Roman" pitchFamily="18" charset="0"/>
              </a:rPr>
              <a:t>.</a:t>
            </a:r>
            <a:endParaRPr lang="ru-RU" sz="2200" dirty="0">
              <a:solidFill>
                <a:srgbClr val="002060"/>
              </a:solidFill>
              <a:latin typeface="Times New Roman" pitchFamily="18" charset="0"/>
              <a:cs typeface="Times New Roman" pitchFamily="18" charset="0"/>
            </a:endParaRPr>
          </a:p>
        </p:txBody>
      </p:sp>
      <p:sp>
        <p:nvSpPr>
          <p:cNvPr id="8" name="Прямоугольник 7"/>
          <p:cNvSpPr/>
          <p:nvPr/>
        </p:nvSpPr>
        <p:spPr>
          <a:xfrm>
            <a:off x="613763" y="2420888"/>
            <a:ext cx="820891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2400" dirty="0" smtClean="0"/>
              <a:t>	</a:t>
            </a:r>
            <a:r>
              <a:rPr lang="ru-RU" sz="2200" dirty="0" smtClean="0">
                <a:latin typeface="Times New Roman" pitchFamily="18" charset="0"/>
                <a:cs typeface="Times New Roman" pitchFamily="18" charset="0"/>
              </a:rPr>
              <a:t>В </a:t>
            </a:r>
            <a:r>
              <a:rPr lang="ru-RU" sz="2200" dirty="0">
                <a:latin typeface="Times New Roman" pitchFamily="18" charset="0"/>
                <a:cs typeface="Times New Roman" pitchFamily="18" charset="0"/>
              </a:rPr>
              <a:t>каждом ребенке, впрочем, как и во взрослом человеке живет потребность в подтверждении собственной значимости. И задача родителей и близких научить ребенка использовать ощущение своего превосходства во благо, а не во зло.</a:t>
            </a:r>
          </a:p>
        </p:txBody>
      </p:sp>
      <p:sp>
        <p:nvSpPr>
          <p:cNvPr id="9" name="Прямоугольник 8"/>
          <p:cNvSpPr/>
          <p:nvPr/>
        </p:nvSpPr>
        <p:spPr>
          <a:xfrm>
            <a:off x="612882" y="4293096"/>
            <a:ext cx="8208912" cy="215443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24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Если Вы хотите, чтобы ваш малыш вырос добрым и сострадающим другим людям человеком, купите ему какое-нибудь животное. Заботясь о питомце, ребенок поймет, что есть существа, которые нуждаются в его заботе, доброте и внимании. Читайте ребенку народные сказки, в которых добро всегда побеждает зло, а сильные всегда помогают слабым</a:t>
            </a:r>
            <a:r>
              <a:rPr lang="ru-RU" sz="2200" dirty="0" smtClean="0">
                <a:latin typeface="Times New Roman" pitchFamily="18" charset="0"/>
                <a:cs typeface="Times New Roman" pitchFamily="18" charset="0"/>
              </a:rPr>
              <a:t>.</a:t>
            </a:r>
            <a:endParaRPr lang="ru-RU"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43478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363200"/>
            <a:ext cx="8208912" cy="215443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Times New Roman" pitchFamily="18" charset="0"/>
                <a:cs typeface="Times New Roman" pitchFamily="18" charset="0"/>
              </a:rPr>
              <a:t>	С</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ребенком нужно поговорить на тему о детях, которые страдают какими-либо физическими недостатками. Нужно объяснить ребенку, что такие дети ни в коем случае не могут быть предметом насмешек и травли. Наоборот, таким детям следует помогать и давать им возможность участвовать в играх наравне со </a:t>
            </a:r>
            <a:r>
              <a:rPr lang="ru-RU" sz="2200" dirty="0" smtClean="0">
                <a:latin typeface="Times New Roman" pitchFamily="18" charset="0"/>
                <a:cs typeface="Times New Roman" pitchFamily="18" charset="0"/>
              </a:rPr>
              <a:t>всеми.</a:t>
            </a:r>
            <a:endParaRPr lang="ru-RU" sz="2200" dirty="0">
              <a:solidFill>
                <a:srgbClr val="002060"/>
              </a:solidFill>
              <a:latin typeface="Times New Roman" pitchFamily="18" charset="0"/>
              <a:cs typeface="Times New Roman" pitchFamily="18" charset="0"/>
            </a:endParaRPr>
          </a:p>
        </p:txBody>
      </p:sp>
      <p:sp>
        <p:nvSpPr>
          <p:cNvPr id="8" name="Прямоугольник 7"/>
          <p:cNvSpPr/>
          <p:nvPr/>
        </p:nvSpPr>
        <p:spPr>
          <a:xfrm>
            <a:off x="567271" y="2780928"/>
            <a:ext cx="8208912"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2400" dirty="0" smtClean="0"/>
              <a:t>	</a:t>
            </a:r>
            <a:r>
              <a:rPr lang="ru-RU" sz="2200" dirty="0">
                <a:latin typeface="Times New Roman" pitchFamily="18" charset="0"/>
                <a:cs typeface="Times New Roman" pitchFamily="18" charset="0"/>
              </a:rPr>
              <a:t>Если Вы хотите, чтобы в будущем Ваши дети заботились о </a:t>
            </a:r>
            <a:r>
              <a:rPr lang="ru-RU" sz="2200" dirty="0" smtClean="0">
                <a:latin typeface="Times New Roman" pitchFamily="18" charset="0"/>
                <a:cs typeface="Times New Roman" pitchFamily="18" charset="0"/>
              </a:rPr>
              <a:t>Вас, </a:t>
            </a:r>
            <a:r>
              <a:rPr lang="ru-RU" sz="2200" dirty="0">
                <a:latin typeface="Times New Roman" pitchFamily="18" charset="0"/>
                <a:cs typeface="Times New Roman" pitchFamily="18" charset="0"/>
              </a:rPr>
              <a:t>приучайте их к выполнению домашних забот с раннего возраста. Это тоже своего рода проявление заботы со стороны ребенка о своих близких. Приученный с детства помогать своим близким ребенок сохранит эту привычку на всю жизнь</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9" name="Прямоугольник 8"/>
          <p:cNvSpPr/>
          <p:nvPr/>
        </p:nvSpPr>
        <p:spPr>
          <a:xfrm>
            <a:off x="567271" y="4941168"/>
            <a:ext cx="8208912"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2200" dirty="0" smtClean="0">
                <a:latin typeface="Times New Roman" pitchFamily="18" charset="0"/>
                <a:cs typeface="Times New Roman" pitchFamily="18" charset="0"/>
              </a:rPr>
              <a:t> 	С </a:t>
            </a:r>
            <a:r>
              <a:rPr lang="ru-RU" sz="2200" dirty="0">
                <a:latin typeface="Times New Roman" pitchFamily="18" charset="0"/>
                <a:cs typeface="Times New Roman" pitchFamily="18" charset="0"/>
              </a:rPr>
              <a:t>раннего детства необходимо учить детей делиться с товарищами игрушками, а когда им дарят сладости, приучать их угощать всех членов семьи, товарищей.</a:t>
            </a:r>
          </a:p>
        </p:txBody>
      </p:sp>
    </p:spTree>
    <p:extLst>
      <p:ext uri="{BB962C8B-B14F-4D97-AF65-F5344CB8AC3E}">
        <p14:creationId xmlns:p14="http://schemas.microsoft.com/office/powerpoint/2010/main" val="113072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2996952"/>
            <a:ext cx="6400800" cy="1473200"/>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4293096"/>
            <a:ext cx="7772400" cy="2211338"/>
          </a:xfrm>
        </p:spPr>
        <p:txBody>
          <a:bodyPr>
            <a:noAutofit/>
          </a:bodyPr>
          <a:lstStyle/>
          <a:p>
            <a:pPr algn="l"/>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755576" y="332656"/>
            <a:ext cx="77724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99757" y="917198"/>
            <a:ext cx="8208912"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200" dirty="0" smtClean="0">
                <a:latin typeface="Times New Roman" pitchFamily="18" charset="0"/>
                <a:cs typeface="Times New Roman" pitchFamily="18" charset="0"/>
              </a:rPr>
              <a:t>	Нужно </a:t>
            </a:r>
            <a:r>
              <a:rPr lang="ru-RU" sz="2200" dirty="0">
                <a:latin typeface="Times New Roman" pitchFamily="18" charset="0"/>
                <a:cs typeface="Times New Roman" pitchFamily="18" charset="0"/>
              </a:rPr>
              <a:t>учить детей делать приятное людям. В семье должна быть создана атмосфера взаимного внимания и заботы друг о друге.</a:t>
            </a:r>
          </a:p>
        </p:txBody>
      </p:sp>
      <p:sp>
        <p:nvSpPr>
          <p:cNvPr id="8" name="Прямоугольник 7"/>
          <p:cNvSpPr/>
          <p:nvPr/>
        </p:nvSpPr>
        <p:spPr>
          <a:xfrm>
            <a:off x="602691" y="2708920"/>
            <a:ext cx="8208912"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2200" dirty="0" smtClean="0">
                <a:latin typeface="Times New Roman" pitchFamily="18" charset="0"/>
                <a:cs typeface="Times New Roman" pitchFamily="18" charset="0"/>
              </a:rPr>
              <a:t>	Если </a:t>
            </a:r>
            <a:r>
              <a:rPr lang="ru-RU" sz="2200" dirty="0">
                <a:latin typeface="Times New Roman" pitchFamily="18" charset="0"/>
                <a:cs typeface="Times New Roman" pitchFamily="18" charset="0"/>
              </a:rPr>
              <a:t>в квартире есть одинокие пожилые люди, нужно учить детей проявлять внимание к ним, помогать им делать что-то по дому.</a:t>
            </a:r>
          </a:p>
        </p:txBody>
      </p:sp>
      <p:sp>
        <p:nvSpPr>
          <p:cNvPr id="9" name="Прямоугольник 8"/>
          <p:cNvSpPr/>
          <p:nvPr/>
        </p:nvSpPr>
        <p:spPr>
          <a:xfrm>
            <a:off x="602691" y="4365104"/>
            <a:ext cx="8208912"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Родители  </a:t>
            </a:r>
            <a:r>
              <a:rPr lang="ru-RU" sz="2200" dirty="0">
                <a:latin typeface="Times New Roman" panose="02020603050405020304" pitchFamily="18" charset="0"/>
                <a:cs typeface="Times New Roman" panose="02020603050405020304" pitchFamily="18" charset="0"/>
              </a:rPr>
              <a:t>служат непререкаемым авторитетом, эталоном, образцом для подражания. Ребенок, как губка впитывает манеру общения и поведения родителей и бессознательно копирует его.</a:t>
            </a:r>
            <a:endParaRPr lang="ru-RU" sz="2200" dirty="0"/>
          </a:p>
        </p:txBody>
      </p:sp>
    </p:spTree>
    <p:extLst>
      <p:ext uri="{BB962C8B-B14F-4D97-AF65-F5344CB8AC3E}">
        <p14:creationId xmlns:p14="http://schemas.microsoft.com/office/powerpoint/2010/main" val="331612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469</Words>
  <Application>Microsoft Office PowerPoint</Application>
  <PresentationFormat>Экран (4:3)</PresentationFormat>
  <Paragraphs>108</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宋体</vt:lpstr>
      <vt:lpstr>宋体</vt:lpstr>
      <vt:lpstr>Arial</vt:lpstr>
      <vt:lpstr>Calibri</vt:lpstr>
      <vt:lpstr>Times New Roman</vt:lpstr>
      <vt:lpstr>Wingdings</vt:lpstr>
      <vt:lpstr>Тема Office</vt:lpstr>
      <vt:lpstr>Муниципальное дошкольное образовательное учреждение детский сад №11 «Зёрнышки»</vt:lpstr>
      <vt:lpstr>Муниципальное дошкольное образовательное учреждение детский сад №11 «Зёрнышки»</vt:lpstr>
      <vt:lpstr>Муниципальное дошкольное образовательное учреждение детский сад №11 «Зёрнышки»</vt:lpstr>
      <vt:lpstr>«Доброта- это солнце, которое согревает душу человека. Все хорошее в природе - от солнца, а все лучшее в жизни - от человека».  М. Пришвин</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детский сад комбинированного вида «Рябинушка»</dc:title>
  <dc:creator>МАМА</dc:creator>
  <cp:lastModifiedBy>Александр</cp:lastModifiedBy>
  <cp:revision>25</cp:revision>
  <dcterms:created xsi:type="dcterms:W3CDTF">2014-10-12T14:53:32Z</dcterms:created>
  <dcterms:modified xsi:type="dcterms:W3CDTF">2022-02-27T19:02:34Z</dcterms:modified>
</cp:coreProperties>
</file>