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2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9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9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6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3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6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8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0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9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0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941F4B-1B0B-4E97-A9F1-21160DAB9395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CB83AB-10F2-4E43-B195-7EAE8F4DC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762898_88-p-detskie-kartinki-dlya-fona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-2228787"/>
            <a:ext cx="12192000" cy="88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839" y="1523124"/>
            <a:ext cx="9366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№2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малышей самостоятельности и формирование навыков самообслуживания»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398" y="4097630"/>
            <a:ext cx="590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атегории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Екатерина Геннадьевна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999" y="334387"/>
            <a:ext cx="427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 75»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7" y="760256"/>
            <a:ext cx="7440604" cy="13402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Задайте себе вопрос наблюдаются ли какие-то изменения в развитии самостоятельности моего ребёнка?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7" y="2330413"/>
            <a:ext cx="4718304" cy="3310128"/>
          </a:xfrm>
        </p:spPr>
        <p:txBody>
          <a:bodyPr>
            <a:noAutofit/>
          </a:bodyPr>
          <a:lstStyle/>
          <a:p>
            <a:r>
              <a:rPr lang="ru-RU" b="1" dirty="0"/>
              <a:t>Самостоятельность</a:t>
            </a:r>
            <a:r>
              <a:rPr lang="ru-RU" dirty="0"/>
              <a:t> - это ценное качество, необходимое человеку в жизни. Воспитывать его необходимо с </a:t>
            </a:r>
            <a:r>
              <a:rPr lang="ru-RU" b="1" dirty="0"/>
              <a:t>раннего детства</a:t>
            </a:r>
            <a:r>
              <a:rPr lang="ru-RU" dirty="0"/>
              <a:t>. По своей природе дети очень активны. Очень часто они стремятся выполнить различные действия </a:t>
            </a:r>
            <a:r>
              <a:rPr lang="ru-RU" b="1" dirty="0"/>
              <a:t>самостоятельно</a:t>
            </a:r>
            <a:r>
              <a:rPr lang="ru-RU" dirty="0"/>
              <a:t>. И нам, взрослым, важно поддерживать их в этом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6751" y="2442754"/>
            <a:ext cx="5086677" cy="3427694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/>
              <a:t>Важно отметить, что в детском выражении “Я сам” проявляется стремление к </a:t>
            </a:r>
            <a:r>
              <a:rPr lang="ru-RU" sz="3800" b="1" dirty="0" smtClean="0"/>
              <a:t>самостоятельности.</a:t>
            </a:r>
            <a:r>
              <a:rPr lang="ru-RU" sz="3800" dirty="0"/>
              <a:t> После двух лет у ребенка резко </a:t>
            </a:r>
            <a:r>
              <a:rPr lang="ru-RU" sz="3800" b="1" dirty="0"/>
              <a:t>возрастает стремление к самостоятельности</a:t>
            </a:r>
            <a:r>
              <a:rPr lang="ru-RU" sz="3800" dirty="0"/>
              <a:t> и независимости от взрослого, как в действиях, так и в желаниях. У него появляются устойчивое желание </a:t>
            </a:r>
            <a:r>
              <a:rPr lang="ru-RU" sz="3800" b="1" dirty="0"/>
              <a:t>самоутвердиться</a:t>
            </a:r>
            <a:r>
              <a:rPr lang="ru-RU" sz="3800" dirty="0" smtClean="0"/>
              <a:t>.</a:t>
            </a:r>
            <a:r>
              <a:rPr lang="ru-RU" sz="3800" dirty="0"/>
              <a:t> </a:t>
            </a:r>
            <a:endParaRPr lang="ru-RU" sz="3800" dirty="0" smtClean="0"/>
          </a:p>
          <a:p>
            <a:r>
              <a:rPr lang="ru-RU" sz="3600" dirty="0" smtClean="0"/>
              <a:t>Подавлять </a:t>
            </a:r>
            <a:r>
              <a:rPr lang="ru-RU" sz="3600" dirty="0"/>
              <a:t>эти порывы детей ни в коем случае нельзя, это может привести к существенным осложнениям в отношениях ребёнка и взрослого, упрямству, может наблюдаться строптивость, своеволие. То есть, не просто непослушание, а стремление сделать все наоборот.</a:t>
            </a:r>
          </a:p>
          <a:p>
            <a:endParaRPr lang="ru-RU" sz="3300" dirty="0"/>
          </a:p>
          <a:p>
            <a:endParaRPr lang="ru-RU" dirty="0"/>
          </a:p>
        </p:txBody>
      </p:sp>
      <p:pic>
        <p:nvPicPr>
          <p:cNvPr id="1026" name="Picture 2" descr="https://pediatrinfo.ru/wp-content/uploads/a/e/8/ae854f358503f38dfea9d1ec7d2cea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89" y="351580"/>
            <a:ext cx="2330715" cy="20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lipartmax.com/png/middle/187-1875523_chocolate-land-story-girl-brushing-teeth-girl-brush-teeth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1"/>
            <a:ext cx="12192000" cy="73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30" y="288296"/>
            <a:ext cx="48855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Наши 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Сформировать новые умения и навыки ,закрепить уже имеющиеся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Воспитывать уважение к труду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Умение своими силами достигать результата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Развивать чувство удовлетворения от проделанной работы, уверенность в том, что если постараться, то можно справиться и самостоятельно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578199" y="165185"/>
            <a:ext cx="30346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Чтобы самообслуживание было развито на достаточно высоком уровне, требуется четкий </a:t>
            </a:r>
            <a:r>
              <a:rPr lang="ru-RU" sz="2400" dirty="0" smtClean="0"/>
              <a:t>систематизированный </a:t>
            </a:r>
            <a:r>
              <a:rPr lang="ru-RU" sz="2400" dirty="0"/>
              <a:t>подход. Каждый навык должен раскладываться по частям </a:t>
            </a:r>
            <a:r>
              <a:rPr lang="ru-RU" sz="2400" dirty="0" smtClean="0"/>
              <a:t>и формировать </a:t>
            </a:r>
            <a:r>
              <a:rPr lang="ru-RU" sz="2400" dirty="0"/>
              <a:t>единую логическую цепочку. Это касается всего, от мытья рук до одевания. </a:t>
            </a:r>
          </a:p>
        </p:txBody>
      </p:sp>
    </p:spTree>
    <p:extLst>
      <p:ext uri="{BB962C8B-B14F-4D97-AF65-F5344CB8AC3E}">
        <p14:creationId xmlns:p14="http://schemas.microsoft.com/office/powerpoint/2010/main" val="16418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3/fc835e0ef62d7356366cecdcef1729b5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076"/>
            <a:ext cx="12192000" cy="80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297" y="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83838"/>
                </a:solidFill>
                <a:latin typeface="Open Sans"/>
              </a:rPr>
              <a:t>Если Вы просите ребенка совершить какое-либо действие, вы всегда должны демонстрировать, то, что Вы у него просите. Выполняйте все бытовые дела ребенка с ним на пару, иными словами, застегивая ему курточку, берите его руки и поддерживая своими руками показывайте, что Вы застегиваете ее вместе.</a:t>
            </a:r>
          </a:p>
          <a:p>
            <a:r>
              <a:rPr lang="ru-RU" dirty="0">
                <a:solidFill>
                  <a:srgbClr val="383838"/>
                </a:solidFill>
                <a:latin typeface="Open Sans"/>
              </a:rPr>
              <a:t>Хвалите ребенка и поощряйте за выполненные им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действия. Когда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Вы заметите, что ребенок свободно выполняет действия вместе с Вами, постепенно отпускайте его руки, что бы он учился выполнять действие самостоятельно, не забывайте подбадривать его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297" y="3484134"/>
            <a:ext cx="64878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83838"/>
                </a:solidFill>
                <a:latin typeface="Open Sans"/>
              </a:rPr>
              <a:t>Для того чтобы приучить ребенка к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туалету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83838"/>
                </a:solidFill>
                <a:latin typeface="Open Sans"/>
              </a:rPr>
              <a:t>Откажитесь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от памперсов в домашней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обстановке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83838"/>
                </a:solidFill>
                <a:latin typeface="Open Sans"/>
              </a:rPr>
              <a:t>Приучите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ходить в туалет во время определённых моментов, например, перед сном или после пробуждения.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83838"/>
                </a:solidFill>
                <a:latin typeface="Open Sans"/>
              </a:rPr>
              <a:t>Для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начала, не нужно заставлять ребенка сидеть на горшке или унитазе долго – он должен сидеть чуть меньше, чем вообще может усидеть на одном месте.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83838"/>
                </a:solidFill>
                <a:latin typeface="Open Sans"/>
              </a:rPr>
              <a:t>Важно, чтобы после ребенок не вставал самостоятельно, а тогда, когда его просит взрослый.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83838"/>
                </a:solidFill>
                <a:latin typeface="Open Sans"/>
              </a:rPr>
              <a:t>Придумайте какие-либо поощрения и не забывайте хвалить ребенка за его успехи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1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a2/00095571-33136fb5/hello_html_25013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0" y="830377"/>
            <a:ext cx="6383114" cy="47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18613" y="830378"/>
            <a:ext cx="37786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83838"/>
                </a:solidFill>
                <a:latin typeface="Open Sans"/>
              </a:rPr>
              <a:t>Для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того ,чтобы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научить ребенка самостоятельно питаться рекомендуют прислушаться к следующим рекомендациям: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83838"/>
                </a:solidFill>
                <a:latin typeface="Open Sans"/>
              </a:rPr>
              <a:t>В первую очередь необходимо приучить ребенка кушать исключительно за столом. Для этого ежедневно сажайте ребенка на одно, и тоже место и обязательно сами садитесь рядом, что бы ребенок мог привыкнуть к месту.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83838"/>
                </a:solidFill>
                <a:latin typeface="Open Sans"/>
              </a:rPr>
              <a:t>Для того чтобы ребенок научился есть за столом, он не должен есть вне стола. Не нужно кормить его в кровати или угощать сладостями во время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игры.</a:t>
            </a:r>
          </a:p>
        </p:txBody>
      </p:sp>
    </p:spTree>
    <p:extLst>
      <p:ext uri="{BB962C8B-B14F-4D97-AF65-F5344CB8AC3E}">
        <p14:creationId xmlns:p14="http://schemas.microsoft.com/office/powerpoint/2010/main" val="20326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90" y="-202475"/>
            <a:ext cx="1233569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4" y="64249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Также можно предложить ребенку картинки с различными алгоритмами , так как ребёнок хорошо воспринимает информацию наглядно</a:t>
            </a:r>
            <a:endParaRPr lang="ru-RU" sz="3200" b="1" dirty="0"/>
          </a:p>
        </p:txBody>
      </p:sp>
      <p:pic>
        <p:nvPicPr>
          <p:cNvPr id="1028" name="Picture 4" descr="https://ds05.infourok.ru/uploads/ex/1099/0014aa08-692fc3af/hello_html_m639437c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946365"/>
            <a:ext cx="6278030" cy="444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5303" y="2442752"/>
            <a:ext cx="4415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Данная картинка помогает ребёнку запомнить алгоритм одевания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931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255862"/>
            <a:ext cx="9762909" cy="2602138"/>
          </a:xfrm>
        </p:spPr>
      </p:pic>
      <p:pic>
        <p:nvPicPr>
          <p:cNvPr id="2050" name="Picture 2" descr="https://ds05.infourok.ru/uploads/ex/093c/000b8e73-2a134486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1" y="339634"/>
            <a:ext cx="6867796" cy="41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32316" y="1029556"/>
            <a:ext cx="156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Алгоритм умывания</a:t>
            </a:r>
            <a:endParaRPr lang="ru-RU" sz="24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53143" y="926148"/>
            <a:ext cx="1776439" cy="732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709004" y="2850238"/>
            <a:ext cx="1664715" cy="793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76614" y="2646855"/>
            <a:ext cx="207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Алгоритм подготовки ко сну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488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777" y="-233645"/>
            <a:ext cx="12422777" cy="9321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2471"/>
            <a:ext cx="105809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83838"/>
                </a:solidFill>
                <a:latin typeface="Open Sans"/>
              </a:rPr>
              <a:t>Уважаемые Родители! Даже </a:t>
            </a:r>
            <a:r>
              <a:rPr lang="ru-RU" sz="3200" dirty="0">
                <a:solidFill>
                  <a:srgbClr val="383838"/>
                </a:solidFill>
                <a:latin typeface="Open Sans"/>
              </a:rPr>
              <a:t>если у вас опускаются руки, вы устали, не сдавайтесь, продолжайте </a:t>
            </a:r>
            <a:r>
              <a:rPr lang="ru-RU" sz="3200" dirty="0" smtClean="0">
                <a:solidFill>
                  <a:srgbClr val="383838"/>
                </a:solidFill>
                <a:latin typeface="Open Sans"/>
              </a:rPr>
              <a:t>! </a:t>
            </a:r>
            <a:r>
              <a:rPr lang="ru-RU" sz="3200" dirty="0">
                <a:solidFill>
                  <a:srgbClr val="383838"/>
                </a:solidFill>
                <a:latin typeface="Open Sans"/>
              </a:rPr>
              <a:t>Любое обучение, даже если оно не дает прямого результата, оно развивает ребенка и увеличивает его потенциал.  Сосредоточьтесь на маленьких шагах и не пытайтесь достичь всего сразу. Делайте все, что можете, и того же требуйте от </a:t>
            </a:r>
            <a:r>
              <a:rPr lang="ru-RU" sz="3200" dirty="0" smtClean="0">
                <a:solidFill>
                  <a:srgbClr val="383838"/>
                </a:solidFill>
                <a:latin typeface="Open Sans"/>
              </a:rPr>
              <a:t>ребенка, а мы обязательно поможем Вам!!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17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340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Open Sans</vt:lpstr>
      <vt:lpstr>Times New Roman</vt:lpstr>
      <vt:lpstr>Натуральные материалы</vt:lpstr>
      <vt:lpstr>Презентация PowerPoint</vt:lpstr>
      <vt:lpstr>Задайте себе вопрос наблюдаются ли какие-то изменения в развитии самостоятельности моего ребёнка?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можно предложить ребенку картинки с различными алгоритмами , так как ребёнок хорошо воспринимает информацию наглядно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eka4545@yandex.ru</dc:creator>
  <cp:lastModifiedBy>eka4545@yandex.ru</cp:lastModifiedBy>
  <cp:revision>19</cp:revision>
  <dcterms:created xsi:type="dcterms:W3CDTF">2021-11-09T18:44:02Z</dcterms:created>
  <dcterms:modified xsi:type="dcterms:W3CDTF">2021-11-20T09:44:43Z</dcterms:modified>
</cp:coreProperties>
</file>