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8" r:id="rId3"/>
    <p:sldId id="307" r:id="rId4"/>
    <p:sldId id="308" r:id="rId5"/>
    <p:sldId id="309" r:id="rId6"/>
    <p:sldId id="301" r:id="rId7"/>
    <p:sldId id="310" r:id="rId8"/>
    <p:sldId id="311" r:id="rId9"/>
    <p:sldId id="312" r:id="rId10"/>
    <p:sldId id="277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AFF"/>
    <a:srgbClr val="FF3B3B"/>
    <a:srgbClr val="F6882E"/>
    <a:srgbClr val="C199DF"/>
    <a:srgbClr val="EADCF4"/>
    <a:srgbClr val="FF8F8F"/>
    <a:srgbClr val="0065B0"/>
    <a:srgbClr val="FF5353"/>
    <a:srgbClr val="FF6969"/>
    <a:srgbClr val="B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E62F18E7-87DA-46E5-B4B6-4CA49E24C8D9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89786F9B-30D7-4089-B2F7-96831695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8932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D35BEB67-BF6E-4475-9BF7-4ABC3C4FDD5E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F1DEE436-B1CA-4558-ACE8-B13CE514F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9618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099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43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57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152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73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99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56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358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633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2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6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00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51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88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30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45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97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47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15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72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2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9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836712"/>
            <a:ext cx="8229600" cy="794106"/>
          </a:xfrm>
        </p:spPr>
        <p:txBody>
          <a:bodyPr>
            <a:normAutofit/>
            <a:scene3d>
              <a:camera prst="orthographicFront"/>
              <a:lightRig rig="soft" dir="t"/>
            </a:scene3d>
          </a:bodyPr>
          <a:lstStyle/>
          <a:p>
            <a:pPr algn="r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«Постоянное улучшение деятельности организации в целом </a:t>
            </a:r>
            <a:b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следует рассматривать как ее неизменную цель</a:t>
            </a:r>
            <a:r>
              <a:rPr lang="ru-RU" sz="1600" b="1" dirty="0" smtClean="0">
                <a:solidFill>
                  <a:srgbClr val="002060"/>
                </a:solidFill>
                <a:latin typeface="Georgia" pitchFamily="18" charset="0"/>
              </a:rPr>
              <a:t>»</a:t>
            </a:r>
            <a:r>
              <a:rPr lang="ru-RU" sz="1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Georgia" panose="02040502050405020303" pitchFamily="18" charset="0"/>
              </a:rPr>
              <a:t>( </a:t>
            </a:r>
            <a:r>
              <a:rPr lang="en-US" sz="1600" i="1" dirty="0">
                <a:solidFill>
                  <a:srgbClr val="002060"/>
                </a:solidFill>
                <a:latin typeface="Georgia" panose="02040502050405020303" pitchFamily="18" charset="0"/>
              </a:rPr>
              <a:t>ISO</a:t>
            </a:r>
            <a:r>
              <a:rPr lang="ru-RU" sz="1600" i="1" dirty="0">
                <a:solidFill>
                  <a:srgbClr val="002060"/>
                </a:solidFill>
                <a:latin typeface="Georgia" panose="02040502050405020303" pitchFamily="18" charset="0"/>
              </a:rPr>
              <a:t> 9000</a:t>
            </a:r>
            <a:r>
              <a:rPr lang="ru-RU" sz="16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)</a:t>
            </a:r>
            <a:r>
              <a:rPr lang="ru-RU" sz="1600" b="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Georgia" pitchFamily="18" charset="0"/>
              </a:rPr>
              <a:t>  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Georgia" pitchFamily="18" charset="0"/>
              </a:rPr>
              <a:t>                                                                                                                                                             </a:t>
            </a:r>
            <a:endParaRPr lang="ru-RU" sz="2000" dirty="0">
              <a:solidFill>
                <a:srgbClr val="002060"/>
              </a:solidFill>
              <a:effectLst/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46856" y="1897312"/>
            <a:ext cx="8229600" cy="40893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Семинар № 1 </a:t>
            </a:r>
            <a:endParaRPr lang="ru-RU" sz="4000" b="1" dirty="0" smtClean="0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«Апробация инструментария качества дошкольного образования»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МДОУ «Детский сад № 75»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Заведующий Львова Ольга Анатольевна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Старший воспитатель Колесова Елена Николаевна</a:t>
            </a:r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4E124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ru-RU" sz="3600" dirty="0" smtClean="0">
              <a:solidFill>
                <a:srgbClr val="4E124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9092" y="6163985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г. Ярославль,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81332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команда апробации инструментария качества дошкольного образования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«Детские сады № 25, 50, 75, 139, 193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8252" y="1748313"/>
            <a:ext cx="8518720" cy="3054080"/>
          </a:xfrm>
        </p:spPr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sz="4800" b="1" i="1" dirty="0" smtClean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СПАСИБО ЗА </a:t>
            </a:r>
          </a:p>
          <a:p>
            <a:pPr marL="109728" indent="0" algn="ctr">
              <a:buNone/>
            </a:pPr>
            <a:r>
              <a:rPr lang="ru-RU" sz="4800" b="1" i="1" dirty="0" smtClean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ВНИМАНИЕ !!!</a:t>
            </a:r>
            <a:endParaRPr lang="ru-RU" sz="4800" b="1" i="1" dirty="0">
              <a:solidFill>
                <a:srgbClr val="C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12776"/>
            <a:ext cx="856895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30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/>
                <a:latin typeface="Georgia" pitchFamily="18" charset="0"/>
              </a:rPr>
              <a:t>Актуальность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(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проблематика):</a:t>
            </a:r>
            <a:endParaRPr lang="ru-RU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16118"/>
            <a:ext cx="5453628" cy="531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06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534400" cy="11241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/>
                <a:latin typeface="Georgia" pitchFamily="18" charset="0"/>
              </a:rPr>
              <a:t>Нормативные документы</a:t>
            </a:r>
            <a:endParaRPr lang="ru-RU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sz="24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Закон </a:t>
            </a:r>
            <a:r>
              <a:rPr lang="ru-RU" sz="2400" b="1" dirty="0">
                <a:solidFill>
                  <a:srgbClr val="002060"/>
                </a:solidFill>
              </a:rPr>
              <a:t>об образовании </a:t>
            </a:r>
            <a:r>
              <a:rPr lang="ru-RU" sz="2400" b="1" dirty="0" smtClean="0">
                <a:solidFill>
                  <a:srgbClr val="002060"/>
                </a:solidFill>
              </a:rPr>
              <a:t>- декабрь </a:t>
            </a:r>
            <a:r>
              <a:rPr lang="ru-RU" sz="2400" b="1" dirty="0">
                <a:solidFill>
                  <a:srgbClr val="002060"/>
                </a:solidFill>
              </a:rPr>
              <a:t>2012 </a:t>
            </a:r>
            <a:r>
              <a:rPr lang="ru-RU" sz="2400" b="1" dirty="0" smtClean="0">
                <a:solidFill>
                  <a:srgbClr val="002060"/>
                </a:solidFill>
              </a:rPr>
              <a:t>года: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дошкольное образование</a:t>
            </a:r>
            <a:r>
              <a:rPr lang="ru-RU" sz="2400" dirty="0">
                <a:solidFill>
                  <a:srgbClr val="002060"/>
                </a:solidFill>
              </a:rPr>
              <a:t> стало </a:t>
            </a:r>
            <a:r>
              <a:rPr lang="ru-RU" sz="2400" b="1" dirty="0">
                <a:solidFill>
                  <a:srgbClr val="002060"/>
                </a:solidFill>
              </a:rPr>
              <a:t>первым уровнем общего образования. 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в </a:t>
            </a:r>
            <a:r>
              <a:rPr lang="ru-RU" sz="2400" b="1" dirty="0">
                <a:solidFill>
                  <a:srgbClr val="002060"/>
                </a:solidFill>
              </a:rPr>
              <a:t>2014 </a:t>
            </a:r>
            <a:r>
              <a:rPr lang="ru-RU" sz="2400" b="1" dirty="0" smtClean="0">
                <a:solidFill>
                  <a:srgbClr val="002060"/>
                </a:solidFill>
              </a:rPr>
              <a:t>год -  </a:t>
            </a:r>
            <a:r>
              <a:rPr lang="ru-RU" sz="2400" b="1" dirty="0">
                <a:solidFill>
                  <a:srgbClr val="002060"/>
                </a:solidFill>
              </a:rPr>
              <a:t>Федеральный государственный образовательный стандарт дошкольного образования (ФГОС ДО</a:t>
            </a:r>
            <a:r>
              <a:rPr lang="ru-RU" sz="2400" b="1" dirty="0" smtClean="0">
                <a:solidFill>
                  <a:srgbClr val="002060"/>
                </a:solidFill>
              </a:rPr>
              <a:t>)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2015 год</a:t>
            </a:r>
            <a:r>
              <a:rPr lang="ru-RU" sz="2400" dirty="0" smtClean="0">
                <a:solidFill>
                  <a:srgbClr val="002060"/>
                </a:solidFill>
              </a:rPr>
              <a:t> - </a:t>
            </a:r>
            <a:r>
              <a:rPr lang="ru-RU" sz="2400" b="1" dirty="0" smtClean="0">
                <a:solidFill>
                  <a:srgbClr val="002060"/>
                </a:solidFill>
              </a:rPr>
              <a:t>Примерная </a:t>
            </a:r>
            <a:r>
              <a:rPr lang="ru-RU" sz="2400" b="1" dirty="0">
                <a:solidFill>
                  <a:srgbClr val="002060"/>
                </a:solidFill>
              </a:rPr>
              <a:t>основная образовательная программа дошкольного образования (ПООП ДО).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9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534400" cy="11241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/>
                <a:latin typeface="Georgia" pitchFamily="18" charset="0"/>
              </a:rPr>
              <a:t>ПРИНЦИПЫ ФГОС ДО</a:t>
            </a:r>
            <a:endParaRPr lang="ru-RU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ru-RU" sz="2800" dirty="0">
                <a:solidFill>
                  <a:srgbClr val="002060"/>
                </a:solidFill>
              </a:rPr>
              <a:t>новые </a:t>
            </a:r>
            <a:r>
              <a:rPr lang="ru-RU" sz="2800" b="1" dirty="0">
                <a:solidFill>
                  <a:srgbClr val="002060"/>
                </a:solidFill>
              </a:rPr>
              <a:t>требования к образовательным программам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дошкольного образования</a:t>
            </a:r>
            <a:r>
              <a:rPr lang="ru-RU" sz="2800" dirty="0">
                <a:solidFill>
                  <a:srgbClr val="002060"/>
                </a:solidFill>
              </a:rPr>
              <a:t>, к их структуре, содержанию, условиям и результатам;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образовательные </a:t>
            </a:r>
            <a:r>
              <a:rPr lang="ru-RU" sz="2800" b="1" dirty="0">
                <a:solidFill>
                  <a:srgbClr val="002060"/>
                </a:solidFill>
              </a:rPr>
              <a:t>результаты </a:t>
            </a:r>
            <a:r>
              <a:rPr lang="ru-RU" sz="2800" dirty="0">
                <a:solidFill>
                  <a:srgbClr val="002060"/>
                </a:solidFill>
              </a:rPr>
              <a:t>обучающихся за рамки систем контроля, </a:t>
            </a:r>
            <a:r>
              <a:rPr lang="ru-RU" sz="2800" dirty="0" smtClean="0">
                <a:solidFill>
                  <a:srgbClr val="002060"/>
                </a:solidFill>
              </a:rPr>
              <a:t>надзора </a:t>
            </a:r>
            <a:r>
              <a:rPr lang="ru-RU" sz="2800" dirty="0">
                <a:solidFill>
                  <a:srgbClr val="002060"/>
                </a:solidFill>
              </a:rPr>
              <a:t>и мониторинга качества системы дошкольного образования.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новые </a:t>
            </a:r>
            <a:r>
              <a:rPr lang="ru-RU" sz="2800" b="1" dirty="0">
                <a:solidFill>
                  <a:srgbClr val="002060"/>
                </a:solidFill>
              </a:rPr>
              <a:t>требования к качеству системы дошкольного </a:t>
            </a:r>
            <a:r>
              <a:rPr lang="ru-RU" sz="2800" b="1" dirty="0" smtClean="0">
                <a:solidFill>
                  <a:srgbClr val="002060"/>
                </a:solidFill>
              </a:rPr>
              <a:t>образования</a:t>
            </a:r>
            <a:endParaRPr 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26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00"/>
            <a:ext cx="9144000" cy="700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9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6029" y="917431"/>
            <a:ext cx="8865359" cy="5607913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В 2019 году</a:t>
            </a:r>
            <a:r>
              <a:rPr lang="ru-RU" sz="2000" dirty="0">
                <a:solidFill>
                  <a:srgbClr val="002060"/>
                </a:solidFill>
              </a:rPr>
              <a:t> разработан данный проект Концепции МКДО, который будет апробирован на ограниченной региональной выборке с включением в нее  организаций, осуществляющих образовательную деятельность в сфере дошкольного образования детей от 3 до 7 лет.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2020 году</a:t>
            </a:r>
            <a:r>
              <a:rPr lang="ru-RU" sz="2000" dirty="0">
                <a:solidFill>
                  <a:srgbClr val="002060"/>
                </a:solidFill>
              </a:rPr>
              <a:t> будет разработан и апробирован проект Концепции МКДО в </a:t>
            </a:r>
            <a:r>
              <a:rPr lang="ru-RU" sz="2000" dirty="0" smtClean="0">
                <a:solidFill>
                  <a:srgbClr val="002060"/>
                </a:solidFill>
              </a:rPr>
              <a:t>части, связанной </a:t>
            </a:r>
            <a:r>
              <a:rPr lang="ru-RU" sz="2000" dirty="0">
                <a:solidFill>
                  <a:srgbClr val="002060"/>
                </a:solidFill>
              </a:rPr>
              <a:t>с реализацией образовательной деятельности в сфере дошкольного образования детей от 2 месяцев до 3 лет (МКДО до 3 лет), а также будет проведена широкая апробация МКДО от 3 до 7 лет, сформированы предложения по совершенствованию Концепции МКДО и разработаны методические рекомендации по ее использованию при проведении мониторинга дошкольного образования в субъектах Российской Федерации.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В 2021 году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Рособрнадзор</a:t>
            </a:r>
            <a:r>
              <a:rPr lang="ru-RU" sz="2000" dirty="0">
                <a:solidFill>
                  <a:srgbClr val="002060"/>
                </a:solidFill>
              </a:rPr>
              <a:t> планирует перевести мониторинговые </a:t>
            </a:r>
            <a:r>
              <a:rPr lang="ru-RU" sz="2000" dirty="0" smtClean="0">
                <a:solidFill>
                  <a:srgbClr val="002060"/>
                </a:solidFill>
              </a:rPr>
              <a:t>мероприятия в </a:t>
            </a:r>
            <a:r>
              <a:rPr lang="ru-RU" sz="2000" dirty="0">
                <a:solidFill>
                  <a:srgbClr val="002060"/>
                </a:solidFill>
              </a:rPr>
              <a:t>сфере дошкольного образования на единую методологическую базу </a:t>
            </a:r>
            <a:r>
              <a:rPr lang="ru-RU" sz="2000" dirty="0" smtClean="0">
                <a:solidFill>
                  <a:srgbClr val="002060"/>
                </a:solidFill>
              </a:rPr>
              <a:t>Концепции МКДО </a:t>
            </a:r>
            <a:r>
              <a:rPr lang="ru-RU" sz="2000" dirty="0">
                <a:solidFill>
                  <a:srgbClr val="002060"/>
                </a:solidFill>
              </a:rPr>
              <a:t>во всех регионах Российской Федерации в режиме опытной эксплуатации.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148" y="332656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КОНЦЕПЦИЯ МКДО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4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6029" y="917431"/>
            <a:ext cx="8865359" cy="5607913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1. </a:t>
            </a:r>
            <a:r>
              <a:rPr lang="ru-RU" sz="2800" dirty="0" err="1">
                <a:solidFill>
                  <a:srgbClr val="002060"/>
                </a:solidFill>
              </a:rPr>
              <a:t>Самооценивание</a:t>
            </a:r>
            <a:r>
              <a:rPr lang="ru-RU" sz="2800" dirty="0">
                <a:solidFill>
                  <a:srgbClr val="002060"/>
                </a:solidFill>
              </a:rPr>
              <a:t> педагогами своей квалификации и качества </a:t>
            </a:r>
            <a:r>
              <a:rPr lang="ru-RU" sz="2800" dirty="0" smtClean="0">
                <a:solidFill>
                  <a:srgbClr val="002060"/>
                </a:solidFill>
              </a:rPr>
              <a:t>педагогической работы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2</a:t>
            </a:r>
            <a:r>
              <a:rPr lang="ru-RU" sz="2800" dirty="0">
                <a:solidFill>
                  <a:srgbClr val="002060"/>
                </a:solidFill>
              </a:rPr>
              <a:t>. </a:t>
            </a:r>
            <a:r>
              <a:rPr lang="ru-RU" sz="2800" dirty="0" err="1">
                <a:solidFill>
                  <a:srgbClr val="002060"/>
                </a:solidFill>
              </a:rPr>
              <a:t>Самообследование</a:t>
            </a:r>
            <a:r>
              <a:rPr lang="ru-RU" sz="2800" dirty="0">
                <a:solidFill>
                  <a:srgbClr val="002060"/>
                </a:solidFill>
              </a:rPr>
              <a:t> и </a:t>
            </a:r>
            <a:r>
              <a:rPr lang="ru-RU" sz="2800" dirty="0" smtClean="0">
                <a:solidFill>
                  <a:srgbClr val="002060"/>
                </a:solidFill>
              </a:rPr>
              <a:t>самооценка </a:t>
            </a:r>
            <a:r>
              <a:rPr lang="ru-RU" sz="2800" dirty="0">
                <a:solidFill>
                  <a:srgbClr val="002060"/>
                </a:solidFill>
              </a:rPr>
              <a:t>качества образовательной деятельности в </a:t>
            </a:r>
            <a:r>
              <a:rPr lang="ru-RU" sz="2800" dirty="0" smtClean="0">
                <a:solidFill>
                  <a:srgbClr val="002060"/>
                </a:solidFill>
              </a:rPr>
              <a:t>ДОО по </a:t>
            </a:r>
            <a:r>
              <a:rPr lang="ru-RU" sz="2800" dirty="0">
                <a:solidFill>
                  <a:srgbClr val="002060"/>
                </a:solidFill>
              </a:rPr>
              <a:t>всем показателям </a:t>
            </a:r>
            <a:r>
              <a:rPr lang="ru-RU" sz="2800" dirty="0" smtClean="0">
                <a:solidFill>
                  <a:srgbClr val="002060"/>
                </a:solidFill>
              </a:rPr>
              <a:t>МКДО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3</a:t>
            </a:r>
            <a:r>
              <a:rPr lang="ru-RU" sz="2800" dirty="0">
                <a:solidFill>
                  <a:srgbClr val="002060"/>
                </a:solidFill>
              </a:rPr>
              <a:t>. Составление Программы повышения качества образования в ДОО;</a:t>
            </a:r>
          </a:p>
          <a:p>
            <a:r>
              <a:rPr lang="ru-RU" sz="2800" dirty="0">
                <a:solidFill>
                  <a:srgbClr val="002060"/>
                </a:solidFill>
              </a:rPr>
              <a:t>4. Информирование о результатах </a:t>
            </a:r>
            <a:r>
              <a:rPr lang="ru-RU" sz="2800" dirty="0" err="1">
                <a:solidFill>
                  <a:srgbClr val="002060"/>
                </a:solidFill>
              </a:rPr>
              <a:t>самообследования</a:t>
            </a:r>
            <a:r>
              <a:rPr lang="ru-RU" sz="2800" dirty="0">
                <a:solidFill>
                  <a:srgbClr val="002060"/>
                </a:solidFill>
              </a:rPr>
              <a:t> и намеченных целях Программы повышения качества образования в ДОО заинтересованных лиц, в том числе путем размещения соответствующей информации на сайте образовательной организации.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148" y="332656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ВНУТРЕННИЙ МОНИТОРИНГ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66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6029" y="917431"/>
            <a:ext cx="8865359" cy="56079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1</a:t>
            </a:r>
            <a:r>
              <a:rPr lang="ru-RU" sz="2400" dirty="0">
                <a:solidFill>
                  <a:srgbClr val="002060"/>
                </a:solidFill>
              </a:rPr>
              <a:t>. Сбор, обработка и анализ информации, размещенной </a:t>
            </a:r>
            <a:r>
              <a:rPr lang="ru-RU" sz="2400" b="1" dirty="0">
                <a:solidFill>
                  <a:srgbClr val="002060"/>
                </a:solidFill>
              </a:rPr>
              <a:t>на официальных </a:t>
            </a:r>
            <a:r>
              <a:rPr lang="ru-RU" sz="2400" b="1" dirty="0" smtClean="0">
                <a:solidFill>
                  <a:srgbClr val="002060"/>
                </a:solidFill>
              </a:rPr>
              <a:t>сайтах </a:t>
            </a:r>
            <a:r>
              <a:rPr lang="ru-RU" sz="2400" dirty="0" smtClean="0">
                <a:solidFill>
                  <a:srgbClr val="002060"/>
                </a:solidFill>
              </a:rPr>
              <a:t>соответствующих </a:t>
            </a:r>
            <a:r>
              <a:rPr lang="ru-RU" sz="2400" dirty="0">
                <a:solidFill>
                  <a:srgbClr val="002060"/>
                </a:solidFill>
              </a:rPr>
              <a:t>органов управления;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2. Экспертный </a:t>
            </a:r>
            <a:r>
              <a:rPr lang="ru-RU" sz="2400" b="1" dirty="0">
                <a:solidFill>
                  <a:srgbClr val="002060"/>
                </a:solidFill>
              </a:rPr>
              <a:t>анализ Отчета о самооценке деятельности</a:t>
            </a:r>
            <a:r>
              <a:rPr lang="ru-RU" sz="2400" dirty="0">
                <a:solidFill>
                  <a:srgbClr val="002060"/>
                </a:solidFill>
              </a:rPr>
              <a:t> по совершенствованию качества образования в ДОО, выборочная проверка данных, </a:t>
            </a:r>
            <a:r>
              <a:rPr lang="ru-RU" sz="2400" b="1" dirty="0">
                <a:solidFill>
                  <a:srgbClr val="002060"/>
                </a:solidFill>
              </a:rPr>
              <a:t>указанных в Отчете.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3. Составление Сводного Отчета о результатах мониторинга качества </a:t>
            </a:r>
            <a:r>
              <a:rPr lang="ru-RU" sz="2400" dirty="0" smtClean="0">
                <a:solidFill>
                  <a:srgbClr val="002060"/>
                </a:solidFill>
              </a:rPr>
              <a:t>дошкольного </a:t>
            </a:r>
            <a:r>
              <a:rPr lang="ru-RU" sz="2400" dirty="0">
                <a:solidFill>
                  <a:srgbClr val="002060"/>
                </a:solidFill>
              </a:rPr>
              <a:t>образования по форме, предусмотренной Концепцией МКДО.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4. Информирование заинтересованных лиц о результатах МКДО на уровне </a:t>
            </a:r>
            <a:r>
              <a:rPr lang="ru-RU" sz="2400" dirty="0" smtClean="0">
                <a:solidFill>
                  <a:srgbClr val="002060"/>
                </a:solidFill>
              </a:rPr>
              <a:t>муниципалитета</a:t>
            </a:r>
            <a:r>
              <a:rPr lang="ru-RU" sz="2400" dirty="0">
                <a:solidFill>
                  <a:srgbClr val="002060"/>
                </a:solidFill>
              </a:rPr>
              <a:t>, Субъекта Российской Федерации, и Российской Федерации в </a:t>
            </a:r>
            <a:r>
              <a:rPr lang="ru-RU" sz="2400" dirty="0" smtClean="0">
                <a:solidFill>
                  <a:srgbClr val="002060"/>
                </a:solidFill>
              </a:rPr>
              <a:t>целом.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5</a:t>
            </a:r>
            <a:r>
              <a:rPr lang="ru-RU" sz="2400" dirty="0">
                <a:solidFill>
                  <a:srgbClr val="002060"/>
                </a:solidFill>
              </a:rPr>
              <a:t>. Формирование и ежегодное обновление информационно-аналитической </a:t>
            </a:r>
            <a:r>
              <a:rPr lang="ru-RU" sz="2400" dirty="0" smtClean="0">
                <a:solidFill>
                  <a:srgbClr val="002060"/>
                </a:solidFill>
              </a:rPr>
              <a:t>базы мониторинга </a:t>
            </a:r>
            <a:r>
              <a:rPr lang="ru-RU" sz="2400" dirty="0">
                <a:solidFill>
                  <a:srgbClr val="002060"/>
                </a:solidFill>
              </a:rPr>
              <a:t>качества образования в субъектах Российской Федерации.</a:t>
            </a: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148" y="332656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ВНЕШНИЙ МОНИТОРИНГ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84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6029" y="917431"/>
            <a:ext cx="8865359" cy="56079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ПРАКТИКУМ</a:t>
            </a:r>
          </a:p>
          <a:p>
            <a:pPr marL="0" indent="0" algn="ctr">
              <a:buNone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Самооценка профессиональной деятельности</a:t>
            </a:r>
            <a:endParaRPr lang="ru-RU" sz="48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7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59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</TotalTime>
  <Words>465</Words>
  <Application>Microsoft Office PowerPoint</Application>
  <PresentationFormat>Экран (4:3)</PresentationFormat>
  <Paragraphs>44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Wingdings</vt:lpstr>
      <vt:lpstr>Тема Office</vt:lpstr>
      <vt:lpstr>«Постоянное улучшение деятельности организации в целом  следует рассматривать как ее неизменную цель» ( ISO 9000)                                                                                                                                                                 </vt:lpstr>
      <vt:lpstr>Актуальность (проблематика):</vt:lpstr>
      <vt:lpstr>Нормативные документы</vt:lpstr>
      <vt:lpstr>ПРИНЦИПЫ ФГОС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Викторовна</dc:creator>
  <cp:lastModifiedBy>RePack by Diakov</cp:lastModifiedBy>
  <cp:revision>196</cp:revision>
  <cp:lastPrinted>2016-06-16T10:27:09Z</cp:lastPrinted>
  <dcterms:created xsi:type="dcterms:W3CDTF">2015-05-19T11:11:45Z</dcterms:created>
  <dcterms:modified xsi:type="dcterms:W3CDTF">2019-12-05T06:05:29Z</dcterms:modified>
</cp:coreProperties>
</file>