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7"/>
  </p:notesMasterIdLst>
  <p:sldIdLst>
    <p:sldId id="258" r:id="rId3"/>
    <p:sldId id="322" r:id="rId4"/>
    <p:sldId id="282" r:id="rId5"/>
    <p:sldId id="284" r:id="rId6"/>
    <p:sldId id="285" r:id="rId7"/>
    <p:sldId id="293" r:id="rId8"/>
    <p:sldId id="288" r:id="rId9"/>
    <p:sldId id="287" r:id="rId10"/>
    <p:sldId id="290" r:id="rId11"/>
    <p:sldId id="305" r:id="rId12"/>
    <p:sldId id="304" r:id="rId13"/>
    <p:sldId id="291" r:id="rId14"/>
    <p:sldId id="349" r:id="rId15"/>
    <p:sldId id="350" r:id="rId16"/>
    <p:sldId id="300" r:id="rId17"/>
    <p:sldId id="298" r:id="rId18"/>
    <p:sldId id="299" r:id="rId19"/>
    <p:sldId id="306" r:id="rId20"/>
    <p:sldId id="347" r:id="rId21"/>
    <p:sldId id="314" r:id="rId22"/>
    <p:sldId id="316" r:id="rId23"/>
    <p:sldId id="315" r:id="rId24"/>
    <p:sldId id="317" r:id="rId25"/>
    <p:sldId id="346" r:id="rId26"/>
  </p:sldIdLst>
  <p:sldSz cx="9906000" cy="6858000" type="A4"/>
  <p:notesSz cx="6858000" cy="9945688"/>
  <p:defaultTextStyle>
    <a:defPPr>
      <a:defRPr lang="ru-RU"/>
    </a:defPPr>
    <a:lvl1pPr marL="0" algn="l" defTabSz="957816" rtl="0" eaLnBrk="1" latinLnBrk="0" hangingPunct="1">
      <a:defRPr sz="1900" kern="1200">
        <a:solidFill>
          <a:schemeClr val="tx1"/>
        </a:solidFill>
        <a:latin typeface="+mn-lt"/>
        <a:ea typeface="+mn-ea"/>
        <a:cs typeface="+mn-cs"/>
      </a:defRPr>
    </a:lvl1pPr>
    <a:lvl2pPr marL="478908" algn="l" defTabSz="957816" rtl="0" eaLnBrk="1" latinLnBrk="0" hangingPunct="1">
      <a:defRPr sz="1900" kern="1200">
        <a:solidFill>
          <a:schemeClr val="tx1"/>
        </a:solidFill>
        <a:latin typeface="+mn-lt"/>
        <a:ea typeface="+mn-ea"/>
        <a:cs typeface="+mn-cs"/>
      </a:defRPr>
    </a:lvl2pPr>
    <a:lvl3pPr marL="957816" algn="l" defTabSz="957816" rtl="0" eaLnBrk="1" latinLnBrk="0" hangingPunct="1">
      <a:defRPr sz="1900" kern="1200">
        <a:solidFill>
          <a:schemeClr val="tx1"/>
        </a:solidFill>
        <a:latin typeface="+mn-lt"/>
        <a:ea typeface="+mn-ea"/>
        <a:cs typeface="+mn-cs"/>
      </a:defRPr>
    </a:lvl3pPr>
    <a:lvl4pPr marL="1436724" algn="l" defTabSz="957816" rtl="0" eaLnBrk="1" latinLnBrk="0" hangingPunct="1">
      <a:defRPr sz="1900" kern="1200">
        <a:solidFill>
          <a:schemeClr val="tx1"/>
        </a:solidFill>
        <a:latin typeface="+mn-lt"/>
        <a:ea typeface="+mn-ea"/>
        <a:cs typeface="+mn-cs"/>
      </a:defRPr>
    </a:lvl4pPr>
    <a:lvl5pPr marL="1915631" algn="l" defTabSz="957816" rtl="0" eaLnBrk="1" latinLnBrk="0" hangingPunct="1">
      <a:defRPr sz="1900" kern="1200">
        <a:solidFill>
          <a:schemeClr val="tx1"/>
        </a:solidFill>
        <a:latin typeface="+mn-lt"/>
        <a:ea typeface="+mn-ea"/>
        <a:cs typeface="+mn-cs"/>
      </a:defRPr>
    </a:lvl5pPr>
    <a:lvl6pPr marL="2394539" algn="l" defTabSz="957816" rtl="0" eaLnBrk="1" latinLnBrk="0" hangingPunct="1">
      <a:defRPr sz="1900" kern="1200">
        <a:solidFill>
          <a:schemeClr val="tx1"/>
        </a:solidFill>
        <a:latin typeface="+mn-lt"/>
        <a:ea typeface="+mn-ea"/>
        <a:cs typeface="+mn-cs"/>
      </a:defRPr>
    </a:lvl6pPr>
    <a:lvl7pPr marL="2873447" algn="l" defTabSz="957816" rtl="0" eaLnBrk="1" latinLnBrk="0" hangingPunct="1">
      <a:defRPr sz="1900" kern="1200">
        <a:solidFill>
          <a:schemeClr val="tx1"/>
        </a:solidFill>
        <a:latin typeface="+mn-lt"/>
        <a:ea typeface="+mn-ea"/>
        <a:cs typeface="+mn-cs"/>
      </a:defRPr>
    </a:lvl7pPr>
    <a:lvl8pPr marL="3352355" algn="l" defTabSz="957816" rtl="0" eaLnBrk="1" latinLnBrk="0" hangingPunct="1">
      <a:defRPr sz="1900" kern="1200">
        <a:solidFill>
          <a:schemeClr val="tx1"/>
        </a:solidFill>
        <a:latin typeface="+mn-lt"/>
        <a:ea typeface="+mn-ea"/>
        <a:cs typeface="+mn-cs"/>
      </a:defRPr>
    </a:lvl8pPr>
    <a:lvl9pPr marL="3831263" algn="l" defTabSz="957816" rtl="0" eaLnBrk="1" latinLnBrk="0" hangingPunct="1">
      <a:defRPr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FF00"/>
    <a:srgbClr val="FF99CC"/>
    <a:srgbClr val="00FFFF"/>
    <a:srgbClr val="FF9933"/>
    <a:srgbClr val="FF66FF"/>
    <a:srgbClr val="00CC00"/>
    <a:srgbClr val="0099FF"/>
    <a:srgbClr val="009900"/>
    <a:srgbClr val="FFFF66"/>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3750" autoAdjust="0"/>
    <p:restoredTop sz="94660"/>
  </p:normalViewPr>
  <p:slideViewPr>
    <p:cSldViewPr>
      <p:cViewPr varScale="1">
        <p:scale>
          <a:sx n="68" d="100"/>
          <a:sy n="68" d="100"/>
        </p:scale>
        <p:origin x="-954" y="-96"/>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2126394D-812D-4E3C-9F90-48F5B280516D}" type="datetimeFigureOut">
              <a:rPr lang="ru-RU" smtClean="0"/>
              <a:pPr/>
              <a:t>20.03.2017</a:t>
            </a:fld>
            <a:endParaRPr lang="ru-RU"/>
          </a:p>
        </p:txBody>
      </p:sp>
      <p:sp>
        <p:nvSpPr>
          <p:cNvPr id="4" name="Образ слайда 3"/>
          <p:cNvSpPr>
            <a:spLocks noGrp="1" noRot="1" noChangeAspect="1"/>
          </p:cNvSpPr>
          <p:nvPr>
            <p:ph type="sldImg" idx="2"/>
          </p:nvPr>
        </p:nvSpPr>
        <p:spPr>
          <a:xfrm>
            <a:off x="736600" y="746125"/>
            <a:ext cx="5384800" cy="3729038"/>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724202"/>
            <a:ext cx="5486400" cy="447556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354EEADC-6293-42ED-8525-E7BBDD398841}"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684154" rtl="0" eaLnBrk="1" latinLnBrk="0" hangingPunct="1">
      <a:defRPr sz="900" kern="1200">
        <a:solidFill>
          <a:schemeClr val="tx1"/>
        </a:solidFill>
        <a:latin typeface="+mn-lt"/>
        <a:ea typeface="+mn-ea"/>
        <a:cs typeface="+mn-cs"/>
      </a:defRPr>
    </a:lvl1pPr>
    <a:lvl2pPr marL="342077" algn="l" defTabSz="684154" rtl="0" eaLnBrk="1" latinLnBrk="0" hangingPunct="1">
      <a:defRPr sz="900" kern="1200">
        <a:solidFill>
          <a:schemeClr val="tx1"/>
        </a:solidFill>
        <a:latin typeface="+mn-lt"/>
        <a:ea typeface="+mn-ea"/>
        <a:cs typeface="+mn-cs"/>
      </a:defRPr>
    </a:lvl2pPr>
    <a:lvl3pPr marL="684154" algn="l" defTabSz="684154" rtl="0" eaLnBrk="1" latinLnBrk="0" hangingPunct="1">
      <a:defRPr sz="900" kern="1200">
        <a:solidFill>
          <a:schemeClr val="tx1"/>
        </a:solidFill>
        <a:latin typeface="+mn-lt"/>
        <a:ea typeface="+mn-ea"/>
        <a:cs typeface="+mn-cs"/>
      </a:defRPr>
    </a:lvl3pPr>
    <a:lvl4pPr marL="1026231" algn="l" defTabSz="684154" rtl="0" eaLnBrk="1" latinLnBrk="0" hangingPunct="1">
      <a:defRPr sz="900" kern="1200">
        <a:solidFill>
          <a:schemeClr val="tx1"/>
        </a:solidFill>
        <a:latin typeface="+mn-lt"/>
        <a:ea typeface="+mn-ea"/>
        <a:cs typeface="+mn-cs"/>
      </a:defRPr>
    </a:lvl4pPr>
    <a:lvl5pPr marL="1368308" algn="l" defTabSz="684154" rtl="0" eaLnBrk="1" latinLnBrk="0" hangingPunct="1">
      <a:defRPr sz="900" kern="1200">
        <a:solidFill>
          <a:schemeClr val="tx1"/>
        </a:solidFill>
        <a:latin typeface="+mn-lt"/>
        <a:ea typeface="+mn-ea"/>
        <a:cs typeface="+mn-cs"/>
      </a:defRPr>
    </a:lvl5pPr>
    <a:lvl6pPr marL="1710385" algn="l" defTabSz="684154" rtl="0" eaLnBrk="1" latinLnBrk="0" hangingPunct="1">
      <a:defRPr sz="900" kern="1200">
        <a:solidFill>
          <a:schemeClr val="tx1"/>
        </a:solidFill>
        <a:latin typeface="+mn-lt"/>
        <a:ea typeface="+mn-ea"/>
        <a:cs typeface="+mn-cs"/>
      </a:defRPr>
    </a:lvl6pPr>
    <a:lvl7pPr marL="2052462" algn="l" defTabSz="684154" rtl="0" eaLnBrk="1" latinLnBrk="0" hangingPunct="1">
      <a:defRPr sz="900" kern="1200">
        <a:solidFill>
          <a:schemeClr val="tx1"/>
        </a:solidFill>
        <a:latin typeface="+mn-lt"/>
        <a:ea typeface="+mn-ea"/>
        <a:cs typeface="+mn-cs"/>
      </a:defRPr>
    </a:lvl7pPr>
    <a:lvl8pPr marL="2394539" algn="l" defTabSz="684154" rtl="0" eaLnBrk="1" latinLnBrk="0" hangingPunct="1">
      <a:defRPr sz="900" kern="1200">
        <a:solidFill>
          <a:schemeClr val="tx1"/>
        </a:solidFill>
        <a:latin typeface="+mn-lt"/>
        <a:ea typeface="+mn-ea"/>
        <a:cs typeface="+mn-cs"/>
      </a:defRPr>
    </a:lvl8pPr>
    <a:lvl9pPr marL="2736616" algn="l" defTabSz="684154"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43000" y="745927"/>
            <a:ext cx="4572000" cy="3729633"/>
          </a:xfrm>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FD0B6F3-8FF6-4F35-935A-BB83D2FACFB9}" type="slidenum">
              <a:rPr lang="ru-RU" smtClean="0">
                <a:solidFill>
                  <a:prstClr val="black"/>
                </a:solidFill>
              </a:rPr>
              <a:pPr/>
              <a:t>13</a:t>
            </a:fld>
            <a:endParaRPr lang="ru-RU">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42950" y="2130426"/>
            <a:ext cx="84201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ED108B5-29AD-41D5-B2D0-59054A74B449}" type="datetimeFigureOut">
              <a:rPr lang="ru-RU" smtClean="0"/>
              <a:pPr/>
              <a:t>20.03.2017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4CD02FC-363A-474C-8D60-BAA555046B4D}" type="slidenum">
              <a:rPr lang="ru-RU" smtClean="0"/>
              <a:pPr/>
              <a:t>‹#›</a:t>
            </a:fld>
            <a:endParaRPr lang="ru-RU"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D108B5-29AD-41D5-B2D0-59054A74B449}" type="datetimeFigureOut">
              <a:rPr lang="ru-RU" smtClean="0"/>
              <a:pPr/>
              <a:t>20.03.2017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4CD02FC-363A-474C-8D60-BAA555046B4D}" type="slidenum">
              <a:rPr lang="ru-RU" smtClean="0"/>
              <a:pPr/>
              <a:t>‹#›</a:t>
            </a:fld>
            <a:endParaRPr lang="ru-RU"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0" y="274639"/>
            <a:ext cx="222885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95300" y="274639"/>
            <a:ext cx="652145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D108B5-29AD-41D5-B2D0-59054A74B449}" type="datetimeFigureOut">
              <a:rPr lang="ru-RU" smtClean="0"/>
              <a:pPr/>
              <a:t>20.03.2017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4CD02FC-363A-474C-8D60-BAA555046B4D}" type="slidenum">
              <a:rPr lang="ru-RU" smtClean="0"/>
              <a:pPr/>
              <a:t>‹#›</a:t>
            </a:fld>
            <a:endParaRPr lang="ru-RU"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30200" y="329184"/>
            <a:ext cx="9243060"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defTabSz="914400"/>
            <a:endParaRPr lang="en-US" sz="1800">
              <a:solidFill>
                <a:prstClr val="white"/>
              </a:solidFill>
            </a:endParaRPr>
          </a:p>
        </p:txBody>
      </p:sp>
      <p:sp>
        <p:nvSpPr>
          <p:cNvPr id="10" name="Скругленный прямоугольник 9"/>
          <p:cNvSpPr/>
          <p:nvPr/>
        </p:nvSpPr>
        <p:spPr>
          <a:xfrm>
            <a:off x="453480" y="434162"/>
            <a:ext cx="8999043"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defTabSz="914400"/>
            <a:endParaRPr lang="en-US" sz="1800">
              <a:solidFill>
                <a:prstClr val="white"/>
              </a:solidFill>
            </a:endParaRPr>
          </a:p>
        </p:txBody>
      </p:sp>
      <p:sp>
        <p:nvSpPr>
          <p:cNvPr id="5" name="Заголовок 4"/>
          <p:cNvSpPr>
            <a:spLocks noGrp="1"/>
          </p:cNvSpPr>
          <p:nvPr>
            <p:ph type="ctrTitle"/>
          </p:nvPr>
        </p:nvSpPr>
        <p:spPr>
          <a:xfrm>
            <a:off x="782574" y="1820206"/>
            <a:ext cx="84201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82574" y="3685032"/>
            <a:ext cx="84201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A46F2C1E-652E-484E-8CEC-A545CD6C2925}" type="datetimeFigureOut">
              <a:rPr lang="ru-RU" smtClean="0">
                <a:solidFill>
                  <a:srgbClr val="E3DED1">
                    <a:shade val="50000"/>
                  </a:srgbClr>
                </a:solidFill>
              </a:rPr>
              <a:pPr/>
              <a:t>20.03.2017</a:t>
            </a:fld>
            <a:endParaRPr lang="ru-RU">
              <a:solidFill>
                <a:srgbClr val="E3DED1">
                  <a:shade val="50000"/>
                </a:srgbClr>
              </a:solidFill>
            </a:endParaRPr>
          </a:p>
        </p:txBody>
      </p:sp>
      <p:sp>
        <p:nvSpPr>
          <p:cNvPr id="8" name="Нижний колонтитул 7"/>
          <p:cNvSpPr>
            <a:spLocks noGrp="1"/>
          </p:cNvSpPr>
          <p:nvPr>
            <p:ph type="ftr" sz="quarter" idx="11"/>
          </p:nvPr>
        </p:nvSpPr>
        <p:spPr/>
        <p:txBody>
          <a:bodyPr/>
          <a:lstStyle>
            <a:extLst/>
          </a:lstStyle>
          <a:p>
            <a:endParaRPr lang="ru-RU">
              <a:solidFill>
                <a:srgbClr val="E3DED1">
                  <a:shade val="50000"/>
                </a:srgbClr>
              </a:solidFill>
            </a:endParaRPr>
          </a:p>
        </p:txBody>
      </p:sp>
      <p:sp>
        <p:nvSpPr>
          <p:cNvPr id="11" name="Номер слайда 10"/>
          <p:cNvSpPr>
            <a:spLocks noGrp="1"/>
          </p:cNvSpPr>
          <p:nvPr>
            <p:ph type="sldNum" sz="quarter" idx="12"/>
          </p:nvPr>
        </p:nvSpPr>
        <p:spPr/>
        <p:txBody>
          <a:bodyPr/>
          <a:lstStyle>
            <a:extLst/>
          </a:lstStyle>
          <a:p>
            <a:fld id="{0B59C7D4-EB43-4E81-A11D-FADE8A8F3F0F}" type="slidenum">
              <a:rPr lang="ru-RU" smtClean="0">
                <a:solidFill>
                  <a:srgbClr val="E3DED1">
                    <a:shade val="50000"/>
                  </a:srgbClr>
                </a:solidFill>
              </a:rPr>
              <a:pPr/>
              <a:t>‹#›</a:t>
            </a:fld>
            <a:endParaRPr lang="ru-RU">
              <a:solidFill>
                <a:srgbClr val="E3DED1">
                  <a:shade val="50000"/>
                </a:srgb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830" y="4983480"/>
            <a:ext cx="886587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44830" y="530352"/>
            <a:ext cx="886587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46F2C1E-652E-484E-8CEC-A545CD6C2925}" type="datetimeFigureOut">
              <a:rPr lang="ru-RU" smtClean="0">
                <a:solidFill>
                  <a:srgbClr val="E3DED1">
                    <a:shade val="50000"/>
                  </a:srgbClr>
                </a:solidFill>
              </a:rPr>
              <a:pPr/>
              <a:t>20.03.2017</a:t>
            </a:fld>
            <a:endParaRPr lang="ru-RU">
              <a:solidFill>
                <a:srgbClr val="E3DED1">
                  <a:shade val="50000"/>
                </a:srgbClr>
              </a:solidFill>
            </a:endParaRPr>
          </a:p>
        </p:txBody>
      </p:sp>
      <p:sp>
        <p:nvSpPr>
          <p:cNvPr id="5" name="Нижний колонтитул 4"/>
          <p:cNvSpPr>
            <a:spLocks noGrp="1"/>
          </p:cNvSpPr>
          <p:nvPr>
            <p:ph type="ftr" sz="quarter" idx="11"/>
          </p:nvPr>
        </p:nvSpPr>
        <p:spPr/>
        <p:txBody>
          <a:bodyPr/>
          <a:lstStyle>
            <a:extLst/>
          </a:lstStyle>
          <a:p>
            <a:endParaRPr lang="ru-RU">
              <a:solidFill>
                <a:srgbClr val="E3DED1">
                  <a:shade val="50000"/>
                </a:srgbClr>
              </a:solidFill>
            </a:endParaRPr>
          </a:p>
        </p:txBody>
      </p:sp>
      <p:sp>
        <p:nvSpPr>
          <p:cNvPr id="6" name="Номер слайда 5"/>
          <p:cNvSpPr>
            <a:spLocks noGrp="1"/>
          </p:cNvSpPr>
          <p:nvPr>
            <p:ph type="sldNum" sz="quarter" idx="12"/>
          </p:nvPr>
        </p:nvSpPr>
        <p:spPr/>
        <p:txBody>
          <a:bodyPr/>
          <a:lstStyle>
            <a:extLst/>
          </a:lstStyle>
          <a:p>
            <a:fld id="{0B59C7D4-EB43-4E81-A11D-FADE8A8F3F0F}" type="slidenum">
              <a:rPr lang="ru-RU" smtClean="0">
                <a:solidFill>
                  <a:srgbClr val="E3DED1">
                    <a:shade val="50000"/>
                  </a:srgbClr>
                </a:solidFill>
              </a:rPr>
              <a:pPr/>
              <a:t>‹#›</a:t>
            </a:fld>
            <a:endParaRPr lang="ru-RU">
              <a:solidFill>
                <a:srgbClr val="E3DED1">
                  <a:shade val="50000"/>
                </a:srgb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30200" y="329184"/>
            <a:ext cx="9243060"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defTabSz="914400"/>
            <a:endParaRPr lang="en-US" sz="1800">
              <a:solidFill>
                <a:prstClr val="white"/>
              </a:solidFill>
            </a:endParaRPr>
          </a:p>
        </p:txBody>
      </p:sp>
      <p:sp>
        <p:nvSpPr>
          <p:cNvPr id="11" name="Скругленный прямоугольник 10"/>
          <p:cNvSpPr/>
          <p:nvPr/>
        </p:nvSpPr>
        <p:spPr>
          <a:xfrm>
            <a:off x="453480" y="434162"/>
            <a:ext cx="8999043"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defTabSz="914400"/>
            <a:endParaRPr lang="en-US" sz="1800">
              <a:solidFill>
                <a:prstClr val="white"/>
              </a:solidFill>
            </a:endParaRPr>
          </a:p>
        </p:txBody>
      </p:sp>
      <p:sp>
        <p:nvSpPr>
          <p:cNvPr id="2" name="Заголовок 1"/>
          <p:cNvSpPr>
            <a:spLocks noGrp="1"/>
          </p:cNvSpPr>
          <p:nvPr>
            <p:ph type="title"/>
          </p:nvPr>
        </p:nvSpPr>
        <p:spPr>
          <a:xfrm>
            <a:off x="507373" y="4928616"/>
            <a:ext cx="886587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507373" y="5624484"/>
            <a:ext cx="886587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A46F2C1E-652E-484E-8CEC-A545CD6C2925}" type="datetimeFigureOut">
              <a:rPr lang="ru-RU" smtClean="0">
                <a:solidFill>
                  <a:srgbClr val="E3DED1">
                    <a:shade val="50000"/>
                  </a:srgbClr>
                </a:solidFill>
              </a:rPr>
              <a:pPr/>
              <a:t>20.03.2017</a:t>
            </a:fld>
            <a:endParaRPr lang="ru-RU">
              <a:solidFill>
                <a:srgbClr val="E3DED1">
                  <a:shade val="50000"/>
                </a:srgbClr>
              </a:solidFill>
            </a:endParaRPr>
          </a:p>
        </p:txBody>
      </p:sp>
      <p:sp>
        <p:nvSpPr>
          <p:cNvPr id="5" name="Нижний колонтитул 4"/>
          <p:cNvSpPr>
            <a:spLocks noGrp="1"/>
          </p:cNvSpPr>
          <p:nvPr>
            <p:ph type="ftr" sz="quarter" idx="11"/>
          </p:nvPr>
        </p:nvSpPr>
        <p:spPr/>
        <p:txBody>
          <a:bodyPr/>
          <a:lstStyle>
            <a:extLst/>
          </a:lstStyle>
          <a:p>
            <a:endParaRPr lang="ru-RU">
              <a:solidFill>
                <a:srgbClr val="E3DED1">
                  <a:shade val="50000"/>
                </a:srgbClr>
              </a:solidFill>
            </a:endParaRPr>
          </a:p>
        </p:txBody>
      </p:sp>
      <p:sp>
        <p:nvSpPr>
          <p:cNvPr id="6" name="Номер слайда 5"/>
          <p:cNvSpPr>
            <a:spLocks noGrp="1"/>
          </p:cNvSpPr>
          <p:nvPr>
            <p:ph type="sldNum" sz="quarter" idx="12"/>
          </p:nvPr>
        </p:nvSpPr>
        <p:spPr/>
        <p:txBody>
          <a:bodyPr/>
          <a:lstStyle>
            <a:extLst/>
          </a:lstStyle>
          <a:p>
            <a:fld id="{0B59C7D4-EB43-4E81-A11D-FADE8A8F3F0F}" type="slidenum">
              <a:rPr lang="ru-RU" smtClean="0">
                <a:solidFill>
                  <a:srgbClr val="E3DED1">
                    <a:shade val="50000"/>
                  </a:srgbClr>
                </a:solidFill>
              </a:rPr>
              <a:pPr/>
              <a:t>‹#›</a:t>
            </a:fld>
            <a:endParaRPr lang="ru-RU">
              <a:solidFill>
                <a:srgbClr val="E3DED1">
                  <a:shade val="50000"/>
                </a:srgb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57215" y="530352"/>
            <a:ext cx="425958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151640" y="530352"/>
            <a:ext cx="425958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A46F2C1E-652E-484E-8CEC-A545CD6C2925}" type="datetimeFigureOut">
              <a:rPr lang="ru-RU" smtClean="0">
                <a:solidFill>
                  <a:srgbClr val="E3DED1">
                    <a:shade val="50000"/>
                  </a:srgbClr>
                </a:solidFill>
              </a:rPr>
              <a:pPr/>
              <a:t>20.03.2017</a:t>
            </a:fld>
            <a:endParaRPr lang="ru-RU">
              <a:solidFill>
                <a:srgbClr val="E3DED1">
                  <a:shade val="50000"/>
                </a:srgbClr>
              </a:solidFill>
            </a:endParaRPr>
          </a:p>
        </p:txBody>
      </p:sp>
      <p:sp>
        <p:nvSpPr>
          <p:cNvPr id="6" name="Нижний колонтитул 5"/>
          <p:cNvSpPr>
            <a:spLocks noGrp="1"/>
          </p:cNvSpPr>
          <p:nvPr>
            <p:ph type="ftr" sz="quarter" idx="11"/>
          </p:nvPr>
        </p:nvSpPr>
        <p:spPr/>
        <p:txBody>
          <a:bodyPr/>
          <a:lstStyle>
            <a:extLst/>
          </a:lstStyle>
          <a:p>
            <a:endParaRPr lang="ru-RU">
              <a:solidFill>
                <a:srgbClr val="E3DED1">
                  <a:shade val="50000"/>
                </a:srgbClr>
              </a:solidFill>
            </a:endParaRPr>
          </a:p>
        </p:txBody>
      </p:sp>
      <p:sp>
        <p:nvSpPr>
          <p:cNvPr id="7" name="Номер слайда 6"/>
          <p:cNvSpPr>
            <a:spLocks noGrp="1"/>
          </p:cNvSpPr>
          <p:nvPr>
            <p:ph type="sldNum" sz="quarter" idx="12"/>
          </p:nvPr>
        </p:nvSpPr>
        <p:spPr/>
        <p:txBody>
          <a:bodyPr/>
          <a:lstStyle>
            <a:extLst/>
          </a:lstStyle>
          <a:p>
            <a:fld id="{0B59C7D4-EB43-4E81-A11D-FADE8A8F3F0F}" type="slidenum">
              <a:rPr lang="ru-RU" smtClean="0">
                <a:solidFill>
                  <a:srgbClr val="E3DED1">
                    <a:shade val="50000"/>
                  </a:srgbClr>
                </a:solidFill>
              </a:rPr>
              <a:pPr/>
              <a:t>‹#›</a:t>
            </a:fld>
            <a:endParaRPr lang="ru-RU">
              <a:solidFill>
                <a:srgbClr val="E3DED1">
                  <a:shade val="50000"/>
                </a:srgb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830" y="4983480"/>
            <a:ext cx="886587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57826" y="579438"/>
            <a:ext cx="425958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5039850" y="579438"/>
            <a:ext cx="425958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57826" y="1447800"/>
            <a:ext cx="425958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5039850" y="1447800"/>
            <a:ext cx="425958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A46F2C1E-652E-484E-8CEC-A545CD6C2925}" type="datetimeFigureOut">
              <a:rPr lang="ru-RU" smtClean="0">
                <a:solidFill>
                  <a:srgbClr val="E3DED1">
                    <a:shade val="50000"/>
                  </a:srgbClr>
                </a:solidFill>
              </a:rPr>
              <a:pPr/>
              <a:t>20.03.2017</a:t>
            </a:fld>
            <a:endParaRPr lang="ru-RU">
              <a:solidFill>
                <a:srgbClr val="E3DED1">
                  <a:shade val="50000"/>
                </a:srgbClr>
              </a:solidFill>
            </a:endParaRPr>
          </a:p>
        </p:txBody>
      </p:sp>
      <p:sp>
        <p:nvSpPr>
          <p:cNvPr id="8" name="Нижний колонтитул 7"/>
          <p:cNvSpPr>
            <a:spLocks noGrp="1"/>
          </p:cNvSpPr>
          <p:nvPr>
            <p:ph type="ftr" sz="quarter" idx="11"/>
          </p:nvPr>
        </p:nvSpPr>
        <p:spPr/>
        <p:txBody>
          <a:bodyPr/>
          <a:lstStyle>
            <a:extLst/>
          </a:lstStyle>
          <a:p>
            <a:endParaRPr lang="ru-RU">
              <a:solidFill>
                <a:srgbClr val="E3DED1">
                  <a:shade val="50000"/>
                </a:srgbClr>
              </a:solidFill>
            </a:endParaRPr>
          </a:p>
        </p:txBody>
      </p:sp>
      <p:sp>
        <p:nvSpPr>
          <p:cNvPr id="9" name="Номер слайда 8"/>
          <p:cNvSpPr>
            <a:spLocks noGrp="1"/>
          </p:cNvSpPr>
          <p:nvPr>
            <p:ph type="sldNum" sz="quarter" idx="12"/>
          </p:nvPr>
        </p:nvSpPr>
        <p:spPr/>
        <p:txBody>
          <a:bodyPr/>
          <a:lstStyle>
            <a:extLst/>
          </a:lstStyle>
          <a:p>
            <a:fld id="{0B59C7D4-EB43-4E81-A11D-FADE8A8F3F0F}" type="slidenum">
              <a:rPr lang="ru-RU" smtClean="0">
                <a:solidFill>
                  <a:srgbClr val="E3DED1">
                    <a:shade val="50000"/>
                  </a:srgbClr>
                </a:solidFill>
              </a:rPr>
              <a:pPr/>
              <a:t>‹#›</a:t>
            </a:fld>
            <a:endParaRPr lang="ru-RU">
              <a:solidFill>
                <a:srgbClr val="E3DED1">
                  <a:shade val="50000"/>
                </a:srgb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A46F2C1E-652E-484E-8CEC-A545CD6C2925}" type="datetimeFigureOut">
              <a:rPr lang="ru-RU" smtClean="0">
                <a:solidFill>
                  <a:srgbClr val="E3DED1">
                    <a:shade val="50000"/>
                  </a:srgbClr>
                </a:solidFill>
              </a:rPr>
              <a:pPr/>
              <a:t>20.03.2017</a:t>
            </a:fld>
            <a:endParaRPr lang="ru-RU">
              <a:solidFill>
                <a:srgbClr val="E3DED1">
                  <a:shade val="50000"/>
                </a:srgbClr>
              </a:solidFill>
            </a:endParaRPr>
          </a:p>
        </p:txBody>
      </p:sp>
      <p:sp>
        <p:nvSpPr>
          <p:cNvPr id="4" name="Нижний колонтитул 3"/>
          <p:cNvSpPr>
            <a:spLocks noGrp="1"/>
          </p:cNvSpPr>
          <p:nvPr>
            <p:ph type="ftr" sz="quarter" idx="11"/>
          </p:nvPr>
        </p:nvSpPr>
        <p:spPr/>
        <p:txBody>
          <a:bodyPr/>
          <a:lstStyle>
            <a:extLst/>
          </a:lstStyle>
          <a:p>
            <a:endParaRPr lang="ru-RU">
              <a:solidFill>
                <a:srgbClr val="E3DED1">
                  <a:shade val="50000"/>
                </a:srgbClr>
              </a:solidFill>
            </a:endParaRPr>
          </a:p>
        </p:txBody>
      </p:sp>
      <p:sp>
        <p:nvSpPr>
          <p:cNvPr id="5" name="Номер слайда 4"/>
          <p:cNvSpPr>
            <a:spLocks noGrp="1"/>
          </p:cNvSpPr>
          <p:nvPr>
            <p:ph type="sldNum" sz="quarter" idx="12"/>
          </p:nvPr>
        </p:nvSpPr>
        <p:spPr/>
        <p:txBody>
          <a:bodyPr/>
          <a:lstStyle>
            <a:extLst/>
          </a:lstStyle>
          <a:p>
            <a:fld id="{0B59C7D4-EB43-4E81-A11D-FADE8A8F3F0F}" type="slidenum">
              <a:rPr lang="ru-RU" smtClean="0">
                <a:solidFill>
                  <a:srgbClr val="E3DED1">
                    <a:shade val="50000"/>
                  </a:srgbClr>
                </a:solidFill>
              </a:rPr>
              <a:pPr/>
              <a:t>‹#›</a:t>
            </a:fld>
            <a:endParaRPr lang="ru-RU">
              <a:solidFill>
                <a:srgbClr val="E3DED1">
                  <a:shade val="50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30200" y="329184"/>
            <a:ext cx="9243060"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defTabSz="914400"/>
            <a:endParaRPr lang="en-US" sz="1800">
              <a:solidFill>
                <a:prstClr val="white"/>
              </a:solidFill>
            </a:endParaRPr>
          </a:p>
        </p:txBody>
      </p:sp>
      <p:sp>
        <p:nvSpPr>
          <p:cNvPr id="2" name="Дата 1"/>
          <p:cNvSpPr>
            <a:spLocks noGrp="1"/>
          </p:cNvSpPr>
          <p:nvPr>
            <p:ph type="dt" sz="half" idx="10"/>
          </p:nvPr>
        </p:nvSpPr>
        <p:spPr/>
        <p:txBody>
          <a:bodyPr/>
          <a:lstStyle>
            <a:extLst/>
          </a:lstStyle>
          <a:p>
            <a:fld id="{A46F2C1E-652E-484E-8CEC-A545CD6C2925}" type="datetimeFigureOut">
              <a:rPr lang="ru-RU" smtClean="0">
                <a:solidFill>
                  <a:srgbClr val="E3DED1">
                    <a:shade val="50000"/>
                  </a:srgbClr>
                </a:solidFill>
              </a:rPr>
              <a:pPr/>
              <a:t>20.03.2017</a:t>
            </a:fld>
            <a:endParaRPr lang="ru-RU">
              <a:solidFill>
                <a:srgbClr val="E3DED1">
                  <a:shade val="50000"/>
                </a:srgbClr>
              </a:solidFill>
            </a:endParaRPr>
          </a:p>
        </p:txBody>
      </p:sp>
      <p:sp>
        <p:nvSpPr>
          <p:cNvPr id="3" name="Нижний колонтитул 2"/>
          <p:cNvSpPr>
            <a:spLocks noGrp="1"/>
          </p:cNvSpPr>
          <p:nvPr>
            <p:ph type="ftr" sz="quarter" idx="11"/>
          </p:nvPr>
        </p:nvSpPr>
        <p:spPr/>
        <p:txBody>
          <a:bodyPr/>
          <a:lstStyle>
            <a:extLst/>
          </a:lstStyle>
          <a:p>
            <a:endParaRPr lang="ru-RU">
              <a:solidFill>
                <a:srgbClr val="E3DED1">
                  <a:shade val="50000"/>
                </a:srgbClr>
              </a:solidFill>
            </a:endParaRPr>
          </a:p>
        </p:txBody>
      </p:sp>
      <p:sp>
        <p:nvSpPr>
          <p:cNvPr id="4" name="Номер слайда 3"/>
          <p:cNvSpPr>
            <a:spLocks noGrp="1"/>
          </p:cNvSpPr>
          <p:nvPr>
            <p:ph type="sldNum" sz="quarter" idx="12"/>
          </p:nvPr>
        </p:nvSpPr>
        <p:spPr/>
        <p:txBody>
          <a:bodyPr/>
          <a:lstStyle>
            <a:extLst/>
          </a:lstStyle>
          <a:p>
            <a:fld id="{0B59C7D4-EB43-4E81-A11D-FADE8A8F3F0F}" type="slidenum">
              <a:rPr lang="ru-RU" smtClean="0">
                <a:solidFill>
                  <a:srgbClr val="E3DED1">
                    <a:shade val="50000"/>
                  </a:srgbClr>
                </a:solidFill>
              </a:rPr>
              <a:pPr/>
              <a:t>‹#›</a:t>
            </a:fld>
            <a:endParaRPr lang="ru-RU">
              <a:solidFill>
                <a:srgbClr val="E3DED1">
                  <a:shade val="50000"/>
                </a:srgb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00349" y="533400"/>
            <a:ext cx="321945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6000418" y="1447802"/>
            <a:ext cx="321945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824820" y="930144"/>
            <a:ext cx="5011672"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A46F2C1E-652E-484E-8CEC-A545CD6C2925}" type="datetimeFigureOut">
              <a:rPr lang="ru-RU" smtClean="0">
                <a:solidFill>
                  <a:srgbClr val="E3DED1">
                    <a:shade val="50000"/>
                  </a:srgbClr>
                </a:solidFill>
              </a:rPr>
              <a:pPr/>
              <a:t>20.03.2017</a:t>
            </a:fld>
            <a:endParaRPr lang="ru-RU">
              <a:solidFill>
                <a:srgbClr val="E3DED1">
                  <a:shade val="50000"/>
                </a:srgbClr>
              </a:solidFill>
            </a:endParaRPr>
          </a:p>
        </p:txBody>
      </p:sp>
      <p:sp>
        <p:nvSpPr>
          <p:cNvPr id="6" name="Нижний колонтитул 5"/>
          <p:cNvSpPr>
            <a:spLocks noGrp="1"/>
          </p:cNvSpPr>
          <p:nvPr>
            <p:ph type="ftr" sz="quarter" idx="11"/>
          </p:nvPr>
        </p:nvSpPr>
        <p:spPr/>
        <p:txBody>
          <a:bodyPr/>
          <a:lstStyle>
            <a:extLst/>
          </a:lstStyle>
          <a:p>
            <a:endParaRPr lang="ru-RU">
              <a:solidFill>
                <a:srgbClr val="E3DED1">
                  <a:shade val="50000"/>
                </a:srgbClr>
              </a:solidFill>
            </a:endParaRPr>
          </a:p>
        </p:txBody>
      </p:sp>
      <p:sp>
        <p:nvSpPr>
          <p:cNvPr id="7" name="Номер слайда 6"/>
          <p:cNvSpPr>
            <a:spLocks noGrp="1"/>
          </p:cNvSpPr>
          <p:nvPr>
            <p:ph type="sldNum" sz="quarter" idx="12"/>
          </p:nvPr>
        </p:nvSpPr>
        <p:spPr/>
        <p:txBody>
          <a:bodyPr/>
          <a:lstStyle>
            <a:extLst/>
          </a:lstStyle>
          <a:p>
            <a:fld id="{0B59C7D4-EB43-4E81-A11D-FADE8A8F3F0F}" type="slidenum">
              <a:rPr lang="ru-RU" smtClean="0">
                <a:solidFill>
                  <a:srgbClr val="E3DED1">
                    <a:shade val="50000"/>
                  </a:srgbClr>
                </a:solidFill>
              </a:rPr>
              <a:pPr/>
              <a:t>‹#›</a:t>
            </a:fld>
            <a:endParaRPr lang="ru-RU">
              <a:solidFill>
                <a:srgbClr val="E3DED1">
                  <a:shade val="5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ED108B5-29AD-41D5-B2D0-59054A74B449}" type="datetimeFigureOut">
              <a:rPr lang="ru-RU" smtClean="0"/>
              <a:pPr/>
              <a:t>20.03.2017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4CD02FC-363A-474C-8D60-BAA555046B4D}" type="slidenum">
              <a:rPr lang="ru-RU" smtClean="0"/>
              <a:pPr/>
              <a:t>‹#›</a:t>
            </a:fld>
            <a:endParaRPr lang="ru-RU"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30200" y="329184"/>
            <a:ext cx="9243060"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defTabSz="914400"/>
            <a:endParaRPr lang="en-US" sz="1800">
              <a:solidFill>
                <a:prstClr val="white"/>
              </a:solidFill>
            </a:endParaRPr>
          </a:p>
        </p:txBody>
      </p:sp>
      <p:sp>
        <p:nvSpPr>
          <p:cNvPr id="11" name="Прямоугольник с одним скругленным углом 10"/>
          <p:cNvSpPr/>
          <p:nvPr/>
        </p:nvSpPr>
        <p:spPr>
          <a:xfrm>
            <a:off x="6934201" y="434162"/>
            <a:ext cx="2518322"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defTabSz="914400"/>
            <a:endParaRPr lang="en-US" sz="1800">
              <a:solidFill>
                <a:prstClr val="white"/>
              </a:solidFill>
            </a:endParaRPr>
          </a:p>
        </p:txBody>
      </p:sp>
      <p:sp>
        <p:nvSpPr>
          <p:cNvPr id="2" name="Заголовок 1"/>
          <p:cNvSpPr>
            <a:spLocks noGrp="1"/>
          </p:cNvSpPr>
          <p:nvPr>
            <p:ph type="title"/>
          </p:nvPr>
        </p:nvSpPr>
        <p:spPr>
          <a:xfrm>
            <a:off x="495300" y="5012056"/>
            <a:ext cx="89154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7001271" y="533400"/>
            <a:ext cx="242697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A46F2C1E-652E-484E-8CEC-A545CD6C2925}" type="datetimeFigureOut">
              <a:rPr lang="ru-RU" smtClean="0">
                <a:solidFill>
                  <a:srgbClr val="E3DED1">
                    <a:shade val="50000"/>
                  </a:srgbClr>
                </a:solidFill>
              </a:rPr>
              <a:pPr/>
              <a:t>20.03.2017</a:t>
            </a:fld>
            <a:endParaRPr lang="ru-RU">
              <a:solidFill>
                <a:srgbClr val="E3DED1">
                  <a:shade val="50000"/>
                </a:srgbClr>
              </a:solidFill>
            </a:endParaRPr>
          </a:p>
        </p:txBody>
      </p:sp>
      <p:sp>
        <p:nvSpPr>
          <p:cNvPr id="6" name="Нижний колонтитул 5"/>
          <p:cNvSpPr>
            <a:spLocks noGrp="1"/>
          </p:cNvSpPr>
          <p:nvPr>
            <p:ph type="ftr" sz="quarter" idx="11"/>
          </p:nvPr>
        </p:nvSpPr>
        <p:spPr/>
        <p:txBody>
          <a:bodyPr/>
          <a:lstStyle>
            <a:extLst/>
          </a:lstStyle>
          <a:p>
            <a:endParaRPr lang="ru-RU">
              <a:solidFill>
                <a:srgbClr val="E3DED1">
                  <a:shade val="50000"/>
                </a:srgbClr>
              </a:solidFill>
            </a:endParaRPr>
          </a:p>
        </p:txBody>
      </p:sp>
      <p:sp>
        <p:nvSpPr>
          <p:cNvPr id="7" name="Номер слайда 6"/>
          <p:cNvSpPr>
            <a:spLocks noGrp="1"/>
          </p:cNvSpPr>
          <p:nvPr>
            <p:ph type="sldNum" sz="quarter" idx="12"/>
          </p:nvPr>
        </p:nvSpPr>
        <p:spPr/>
        <p:txBody>
          <a:bodyPr/>
          <a:lstStyle>
            <a:extLst/>
          </a:lstStyle>
          <a:p>
            <a:fld id="{0B59C7D4-EB43-4E81-A11D-FADE8A8F3F0F}" type="slidenum">
              <a:rPr lang="ru-RU" smtClean="0">
                <a:solidFill>
                  <a:srgbClr val="E3DED1">
                    <a:shade val="50000"/>
                  </a:srgbClr>
                </a:solidFill>
              </a:rPr>
              <a:pPr/>
              <a:t>‹#›</a:t>
            </a:fld>
            <a:endParaRPr lang="ru-RU">
              <a:solidFill>
                <a:srgbClr val="E3DED1">
                  <a:shade val="50000"/>
                </a:srgbClr>
              </a:solidFill>
            </a:endParaRPr>
          </a:p>
        </p:txBody>
      </p:sp>
      <p:sp>
        <p:nvSpPr>
          <p:cNvPr id="3" name="Рисунок 2"/>
          <p:cNvSpPr>
            <a:spLocks noGrp="1"/>
          </p:cNvSpPr>
          <p:nvPr>
            <p:ph type="pic" idx="1"/>
          </p:nvPr>
        </p:nvSpPr>
        <p:spPr>
          <a:xfrm>
            <a:off x="456603" y="435768"/>
            <a:ext cx="6419088"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830" y="4983480"/>
            <a:ext cx="886587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44830" y="530352"/>
            <a:ext cx="886587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46F2C1E-652E-484E-8CEC-A545CD6C2925}" type="datetimeFigureOut">
              <a:rPr lang="ru-RU" smtClean="0">
                <a:solidFill>
                  <a:srgbClr val="E3DED1">
                    <a:shade val="50000"/>
                  </a:srgbClr>
                </a:solidFill>
              </a:rPr>
              <a:pPr/>
              <a:t>20.03.2017</a:t>
            </a:fld>
            <a:endParaRPr lang="ru-RU">
              <a:solidFill>
                <a:srgbClr val="E3DED1">
                  <a:shade val="50000"/>
                </a:srgbClr>
              </a:solidFill>
            </a:endParaRPr>
          </a:p>
        </p:txBody>
      </p:sp>
      <p:sp>
        <p:nvSpPr>
          <p:cNvPr id="5" name="Нижний колонтитул 4"/>
          <p:cNvSpPr>
            <a:spLocks noGrp="1"/>
          </p:cNvSpPr>
          <p:nvPr>
            <p:ph type="ftr" sz="quarter" idx="11"/>
          </p:nvPr>
        </p:nvSpPr>
        <p:spPr/>
        <p:txBody>
          <a:bodyPr/>
          <a:lstStyle>
            <a:extLst/>
          </a:lstStyle>
          <a:p>
            <a:endParaRPr lang="ru-RU">
              <a:solidFill>
                <a:srgbClr val="E3DED1">
                  <a:shade val="50000"/>
                </a:srgbClr>
              </a:solidFill>
            </a:endParaRPr>
          </a:p>
        </p:txBody>
      </p:sp>
      <p:sp>
        <p:nvSpPr>
          <p:cNvPr id="6" name="Номер слайда 5"/>
          <p:cNvSpPr>
            <a:spLocks noGrp="1"/>
          </p:cNvSpPr>
          <p:nvPr>
            <p:ph type="sldNum" sz="quarter" idx="12"/>
          </p:nvPr>
        </p:nvSpPr>
        <p:spPr/>
        <p:txBody>
          <a:bodyPr/>
          <a:lstStyle>
            <a:extLst/>
          </a:lstStyle>
          <a:p>
            <a:fld id="{0B59C7D4-EB43-4E81-A11D-FADE8A8F3F0F}" type="slidenum">
              <a:rPr lang="ru-RU" smtClean="0">
                <a:solidFill>
                  <a:srgbClr val="E3DED1">
                    <a:shade val="50000"/>
                  </a:srgbClr>
                </a:solidFill>
              </a:rPr>
              <a:pPr/>
              <a:t>‹#›</a:t>
            </a:fld>
            <a:endParaRPr lang="ru-RU">
              <a:solidFill>
                <a:srgbClr val="E3DED1">
                  <a:shade val="50000"/>
                </a:srgb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0" y="533404"/>
            <a:ext cx="21463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77850" y="533403"/>
            <a:ext cx="64389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A46F2C1E-652E-484E-8CEC-A545CD6C2925}" type="datetimeFigureOut">
              <a:rPr lang="ru-RU" smtClean="0">
                <a:solidFill>
                  <a:srgbClr val="E3DED1">
                    <a:shade val="50000"/>
                  </a:srgbClr>
                </a:solidFill>
              </a:rPr>
              <a:pPr/>
              <a:t>20.03.2017</a:t>
            </a:fld>
            <a:endParaRPr lang="ru-RU">
              <a:solidFill>
                <a:srgbClr val="E3DED1">
                  <a:shade val="50000"/>
                </a:srgbClr>
              </a:solidFill>
            </a:endParaRPr>
          </a:p>
        </p:txBody>
      </p:sp>
      <p:sp>
        <p:nvSpPr>
          <p:cNvPr id="5" name="Нижний колонтитул 4"/>
          <p:cNvSpPr>
            <a:spLocks noGrp="1"/>
          </p:cNvSpPr>
          <p:nvPr>
            <p:ph type="ftr" sz="quarter" idx="11"/>
          </p:nvPr>
        </p:nvSpPr>
        <p:spPr/>
        <p:txBody>
          <a:bodyPr/>
          <a:lstStyle>
            <a:extLst/>
          </a:lstStyle>
          <a:p>
            <a:endParaRPr lang="ru-RU">
              <a:solidFill>
                <a:srgbClr val="E3DED1">
                  <a:shade val="50000"/>
                </a:srgbClr>
              </a:solidFill>
            </a:endParaRPr>
          </a:p>
        </p:txBody>
      </p:sp>
      <p:sp>
        <p:nvSpPr>
          <p:cNvPr id="6" name="Номер слайда 5"/>
          <p:cNvSpPr>
            <a:spLocks noGrp="1"/>
          </p:cNvSpPr>
          <p:nvPr>
            <p:ph type="sldNum" sz="quarter" idx="12"/>
          </p:nvPr>
        </p:nvSpPr>
        <p:spPr/>
        <p:txBody>
          <a:bodyPr/>
          <a:lstStyle>
            <a:extLst/>
          </a:lstStyle>
          <a:p>
            <a:fld id="{0B59C7D4-EB43-4E81-A11D-FADE8A8F3F0F}" type="slidenum">
              <a:rPr lang="ru-RU" smtClean="0">
                <a:solidFill>
                  <a:srgbClr val="E3DED1">
                    <a:shade val="50000"/>
                  </a:srgbClr>
                </a:solidFill>
              </a:rPr>
              <a:pPr/>
              <a:t>‹#›</a:t>
            </a:fld>
            <a:endParaRPr lang="ru-RU">
              <a:solidFill>
                <a:srgbClr val="E3DED1">
                  <a:shade val="5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506" y="4406901"/>
            <a:ext cx="8420100" cy="1362075"/>
          </a:xfrm>
        </p:spPr>
        <p:txBody>
          <a:bodyPr anchor="t"/>
          <a:lstStyle>
            <a:lvl1pPr algn="l">
              <a:defRPr sz="4200" b="1" cap="all"/>
            </a:lvl1pPr>
          </a:lstStyle>
          <a:p>
            <a:r>
              <a:rPr lang="ru-RU" smtClean="0"/>
              <a:t>Образец заголовка</a:t>
            </a:r>
            <a:endParaRPr lang="ru-RU"/>
          </a:p>
        </p:txBody>
      </p:sp>
      <p:sp>
        <p:nvSpPr>
          <p:cNvPr id="3" name="Текст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6" indent="0">
              <a:buNone/>
              <a:defRPr sz="1600">
                <a:solidFill>
                  <a:schemeClr val="tx1">
                    <a:tint val="75000"/>
                  </a:schemeClr>
                </a:solidFill>
              </a:defRPr>
            </a:lvl3pPr>
            <a:lvl4pPr marL="1436724" indent="0">
              <a:buNone/>
              <a:defRPr sz="1500">
                <a:solidFill>
                  <a:schemeClr val="tx1">
                    <a:tint val="75000"/>
                  </a:schemeClr>
                </a:solidFill>
              </a:defRPr>
            </a:lvl4pPr>
            <a:lvl5pPr marL="1915631" indent="0">
              <a:buNone/>
              <a:defRPr sz="1500">
                <a:solidFill>
                  <a:schemeClr val="tx1">
                    <a:tint val="75000"/>
                  </a:schemeClr>
                </a:solidFill>
              </a:defRPr>
            </a:lvl5pPr>
            <a:lvl6pPr marL="2394539" indent="0">
              <a:buNone/>
              <a:defRPr sz="1500">
                <a:solidFill>
                  <a:schemeClr val="tx1">
                    <a:tint val="75000"/>
                  </a:schemeClr>
                </a:solidFill>
              </a:defRPr>
            </a:lvl6pPr>
            <a:lvl7pPr marL="2873447" indent="0">
              <a:buNone/>
              <a:defRPr sz="1500">
                <a:solidFill>
                  <a:schemeClr val="tx1">
                    <a:tint val="75000"/>
                  </a:schemeClr>
                </a:solidFill>
              </a:defRPr>
            </a:lvl7pPr>
            <a:lvl8pPr marL="3352355" indent="0">
              <a:buNone/>
              <a:defRPr sz="1500">
                <a:solidFill>
                  <a:schemeClr val="tx1">
                    <a:tint val="75000"/>
                  </a:schemeClr>
                </a:solidFill>
              </a:defRPr>
            </a:lvl8pPr>
            <a:lvl9pPr marL="3831263"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ED108B5-29AD-41D5-B2D0-59054A74B449}" type="datetimeFigureOut">
              <a:rPr lang="ru-RU" smtClean="0"/>
              <a:pPr/>
              <a:t>20.03.2017</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04CD02FC-363A-474C-8D60-BAA555046B4D}" type="slidenum">
              <a:rPr lang="ru-RU" smtClean="0"/>
              <a:pPr/>
              <a:t>‹#›</a:t>
            </a:fld>
            <a:endParaRPr lang="ru-RU"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9530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03555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ED108B5-29AD-41D5-B2D0-59054A74B449}" type="datetimeFigureOut">
              <a:rPr lang="ru-RU" smtClean="0"/>
              <a:pPr/>
              <a:t>20.03.2017</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04CD02FC-363A-474C-8D60-BAA555046B4D}" type="slidenum">
              <a:rPr lang="ru-RU" smtClean="0"/>
              <a:pPr/>
              <a:t>‹#›</a:t>
            </a:fld>
            <a:endParaRPr lang="ru-RU"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95300" y="1535113"/>
            <a:ext cx="437687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032111" y="1535113"/>
            <a:ext cx="437859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ED108B5-29AD-41D5-B2D0-59054A74B449}" type="datetimeFigureOut">
              <a:rPr lang="ru-RU" smtClean="0"/>
              <a:pPr/>
              <a:t>20.03.2017</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04CD02FC-363A-474C-8D60-BAA555046B4D}" type="slidenum">
              <a:rPr lang="ru-RU" smtClean="0"/>
              <a:pPr/>
              <a:t>‹#›</a:t>
            </a:fld>
            <a:endParaRPr lang="ru-RU"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ED108B5-29AD-41D5-B2D0-59054A74B449}" type="datetimeFigureOut">
              <a:rPr lang="ru-RU" smtClean="0"/>
              <a:pPr/>
              <a:t>20.03.2017</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04CD02FC-363A-474C-8D60-BAA555046B4D}" type="slidenum">
              <a:rPr lang="ru-RU" smtClean="0"/>
              <a:pPr/>
              <a:t>‹#›</a:t>
            </a:fld>
            <a:endParaRPr lang="ru-RU"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D108B5-29AD-41D5-B2D0-59054A74B449}" type="datetimeFigureOut">
              <a:rPr lang="ru-RU" smtClean="0"/>
              <a:pPr/>
              <a:t>20.03.2017</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04CD02FC-363A-474C-8D60-BAA555046B4D}" type="slidenum">
              <a:rPr lang="ru-RU" smtClean="0"/>
              <a:pPr/>
              <a:t>‹#›</a:t>
            </a:fld>
            <a:endParaRPr lang="ru-RU"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1" y="273050"/>
            <a:ext cx="3259006" cy="1162050"/>
          </a:xfrm>
        </p:spPr>
        <p:txBody>
          <a:bodyPr anchor="b"/>
          <a:lstStyle>
            <a:lvl1pPr algn="l">
              <a:defRPr sz="2100" b="1"/>
            </a:lvl1pPr>
          </a:lstStyle>
          <a:p>
            <a:r>
              <a:rPr lang="ru-RU" smtClean="0"/>
              <a:t>Образец заголовка</a:t>
            </a:r>
            <a:endParaRPr lang="ru-RU"/>
          </a:p>
        </p:txBody>
      </p:sp>
      <p:sp>
        <p:nvSpPr>
          <p:cNvPr id="3" name="Содержимое 2"/>
          <p:cNvSpPr>
            <a:spLocks noGrp="1"/>
          </p:cNvSpPr>
          <p:nvPr>
            <p:ph idx="1"/>
          </p:nvPr>
        </p:nvSpPr>
        <p:spPr>
          <a:xfrm>
            <a:off x="3872971"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95301" y="1435101"/>
            <a:ext cx="3259006" cy="4691063"/>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ED108B5-29AD-41D5-B2D0-59054A74B449}" type="datetimeFigureOut">
              <a:rPr lang="ru-RU" smtClean="0"/>
              <a:pPr/>
              <a:t>20.03.2017</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04CD02FC-363A-474C-8D60-BAA555046B4D}" type="slidenum">
              <a:rPr lang="ru-RU" smtClean="0"/>
              <a:pPr/>
              <a:t>‹#›</a:t>
            </a:fld>
            <a:endParaRPr lang="ru-RU"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645" y="4800600"/>
            <a:ext cx="5943600" cy="566738"/>
          </a:xfrm>
        </p:spPr>
        <p:txBody>
          <a:bodyPr anchor="b"/>
          <a:lstStyle>
            <a:lvl1pPr algn="l">
              <a:defRPr sz="2100" b="1"/>
            </a:lvl1pPr>
          </a:lstStyle>
          <a:p>
            <a:r>
              <a:rPr lang="ru-RU" smtClean="0"/>
              <a:t>Образец заголовка</a:t>
            </a:r>
            <a:endParaRPr lang="ru-RU"/>
          </a:p>
        </p:txBody>
      </p:sp>
      <p:sp>
        <p:nvSpPr>
          <p:cNvPr id="3" name="Рисунок 2"/>
          <p:cNvSpPr>
            <a:spLocks noGrp="1"/>
          </p:cNvSpPr>
          <p:nvPr>
            <p:ph type="pic" idx="1"/>
          </p:nvPr>
        </p:nvSpPr>
        <p:spPr>
          <a:xfrm>
            <a:off x="1941645" y="612775"/>
            <a:ext cx="5943600" cy="4114800"/>
          </a:xfrm>
        </p:spPr>
        <p:txBody>
          <a:bodyPr/>
          <a:lstStyle>
            <a:lvl1pPr marL="0" indent="0">
              <a:buNone/>
              <a:defRPr sz="3400"/>
            </a:lvl1pPr>
            <a:lvl2pPr marL="478908" indent="0">
              <a:buNone/>
              <a:defRPr sz="2900"/>
            </a:lvl2pPr>
            <a:lvl3pPr marL="957816" indent="0">
              <a:buNone/>
              <a:defRPr sz="2500"/>
            </a:lvl3pPr>
            <a:lvl4pPr marL="1436724" indent="0">
              <a:buNone/>
              <a:defRPr sz="2100"/>
            </a:lvl4pPr>
            <a:lvl5pPr marL="1915631" indent="0">
              <a:buNone/>
              <a:defRPr sz="2100"/>
            </a:lvl5pPr>
            <a:lvl6pPr marL="2394539" indent="0">
              <a:buNone/>
              <a:defRPr sz="2100"/>
            </a:lvl6pPr>
            <a:lvl7pPr marL="2873447" indent="0">
              <a:buNone/>
              <a:defRPr sz="2100"/>
            </a:lvl7pPr>
            <a:lvl8pPr marL="3352355" indent="0">
              <a:buNone/>
              <a:defRPr sz="2100"/>
            </a:lvl8pPr>
            <a:lvl9pPr marL="3831263" indent="0">
              <a:buNone/>
              <a:defRPr sz="2100"/>
            </a:lvl9pPr>
          </a:lstStyle>
          <a:p>
            <a:endParaRPr lang="ru-RU" dirty="0"/>
          </a:p>
        </p:txBody>
      </p:sp>
      <p:sp>
        <p:nvSpPr>
          <p:cNvPr id="4" name="Текст 3"/>
          <p:cNvSpPr>
            <a:spLocks noGrp="1"/>
          </p:cNvSpPr>
          <p:nvPr>
            <p:ph type="body" sz="half" idx="2"/>
          </p:nvPr>
        </p:nvSpPr>
        <p:spPr>
          <a:xfrm>
            <a:off x="1941645" y="5367338"/>
            <a:ext cx="5943600" cy="804862"/>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ED108B5-29AD-41D5-B2D0-59054A74B449}" type="datetimeFigureOut">
              <a:rPr lang="ru-RU" smtClean="0"/>
              <a:pPr/>
              <a:t>20.03.2017</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04CD02FC-363A-474C-8D60-BAA555046B4D}" type="slidenum">
              <a:rPr lang="ru-RU" smtClean="0"/>
              <a:pPr/>
              <a:t>‹#›</a:t>
            </a:fld>
            <a:endParaRPr lang="ru-RU"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1143000"/>
          </a:xfrm>
          <a:prstGeom prst="rect">
            <a:avLst/>
          </a:prstGeom>
        </p:spPr>
        <p:txBody>
          <a:bodyPr vert="horz" lIns="95782" tIns="47891" rIns="95782" bIns="47891"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95300" y="1600201"/>
            <a:ext cx="8915400" cy="4525963"/>
          </a:xfrm>
          <a:prstGeom prst="rect">
            <a:avLst/>
          </a:prstGeom>
        </p:spPr>
        <p:txBody>
          <a:bodyPr vert="horz" lIns="95782" tIns="47891" rIns="95782" bIns="47891"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95300" y="6356351"/>
            <a:ext cx="2311400" cy="365125"/>
          </a:xfrm>
          <a:prstGeom prst="rect">
            <a:avLst/>
          </a:prstGeom>
        </p:spPr>
        <p:txBody>
          <a:bodyPr vert="horz" lIns="95782" tIns="47891" rIns="95782" bIns="47891" rtlCol="0" anchor="ctr"/>
          <a:lstStyle>
            <a:lvl1pPr algn="l">
              <a:defRPr sz="1300">
                <a:solidFill>
                  <a:schemeClr val="tx1">
                    <a:tint val="75000"/>
                  </a:schemeClr>
                </a:solidFill>
              </a:defRPr>
            </a:lvl1pPr>
          </a:lstStyle>
          <a:p>
            <a:fld id="{7ED108B5-29AD-41D5-B2D0-59054A74B449}" type="datetimeFigureOut">
              <a:rPr lang="ru-RU" smtClean="0"/>
              <a:pPr/>
              <a:t>20.03.2017</a:t>
            </a:fld>
            <a:endParaRPr lang="ru-RU" dirty="0"/>
          </a:p>
        </p:txBody>
      </p:sp>
      <p:sp>
        <p:nvSpPr>
          <p:cNvPr id="5" name="Нижний колонтитул 4"/>
          <p:cNvSpPr>
            <a:spLocks noGrp="1"/>
          </p:cNvSpPr>
          <p:nvPr>
            <p:ph type="ftr" sz="quarter" idx="3"/>
          </p:nvPr>
        </p:nvSpPr>
        <p:spPr>
          <a:xfrm>
            <a:off x="3384550" y="6356351"/>
            <a:ext cx="3136900" cy="365125"/>
          </a:xfrm>
          <a:prstGeom prst="rect">
            <a:avLst/>
          </a:prstGeom>
        </p:spPr>
        <p:txBody>
          <a:bodyPr vert="horz" lIns="95782" tIns="47891" rIns="95782" bIns="47891" rtlCol="0" anchor="ctr"/>
          <a:lstStyle>
            <a:lvl1pPr algn="ctr">
              <a:defRPr sz="13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7099300" y="6356351"/>
            <a:ext cx="2311400" cy="365125"/>
          </a:xfrm>
          <a:prstGeom prst="rect">
            <a:avLst/>
          </a:prstGeom>
        </p:spPr>
        <p:txBody>
          <a:bodyPr vert="horz" lIns="95782" tIns="47891" rIns="95782" bIns="47891" rtlCol="0" anchor="ctr"/>
          <a:lstStyle>
            <a:lvl1pPr algn="r">
              <a:defRPr sz="1300">
                <a:solidFill>
                  <a:schemeClr val="tx1">
                    <a:tint val="75000"/>
                  </a:schemeClr>
                </a:solidFill>
              </a:defRPr>
            </a:lvl1pPr>
          </a:lstStyle>
          <a:p>
            <a:fld id="{04CD02FC-363A-474C-8D60-BAA555046B4D}"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ctr" defTabSz="957816" rtl="0" eaLnBrk="1" latinLnBrk="0" hangingPunct="1">
        <a:spcBef>
          <a:spcPct val="0"/>
        </a:spcBef>
        <a:buNone/>
        <a:defRPr sz="4600" kern="1200">
          <a:solidFill>
            <a:schemeClr val="tx1"/>
          </a:solidFill>
          <a:latin typeface="+mj-lt"/>
          <a:ea typeface="+mj-ea"/>
          <a:cs typeface="+mj-cs"/>
        </a:defRPr>
      </a:lvl1pPr>
    </p:titleStyle>
    <p:bodyStyle>
      <a:lvl1pPr marL="359181" indent="-359181" algn="l" defTabSz="957816"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778225" indent="-299317" algn="l" defTabSz="957816"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197270" indent="-239454" algn="l" defTabSz="957816"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76177" indent="-239454" algn="l" defTabSz="957816" rtl="0" eaLnBrk="1" latinLnBrk="0" hangingPunct="1">
        <a:spcBef>
          <a:spcPct val="20000"/>
        </a:spcBef>
        <a:buFont typeface="Arial" pitchFamily="34" charset="0"/>
        <a:buChar char="–"/>
        <a:defRPr sz="2100" kern="1200">
          <a:solidFill>
            <a:schemeClr val="tx1"/>
          </a:solidFill>
          <a:latin typeface="+mn-lt"/>
          <a:ea typeface="+mn-ea"/>
          <a:cs typeface="+mn-cs"/>
        </a:defRPr>
      </a:lvl4pPr>
      <a:lvl5pPr marL="2155085" indent="-239454" algn="l" defTabSz="957816" rtl="0" eaLnBrk="1" latinLnBrk="0" hangingPunct="1">
        <a:spcBef>
          <a:spcPct val="20000"/>
        </a:spcBef>
        <a:buFont typeface="Arial" pitchFamily="34" charset="0"/>
        <a:buChar char="»"/>
        <a:defRPr sz="2100" kern="1200">
          <a:solidFill>
            <a:schemeClr val="tx1"/>
          </a:solidFill>
          <a:latin typeface="+mn-lt"/>
          <a:ea typeface="+mn-ea"/>
          <a:cs typeface="+mn-cs"/>
        </a:defRPr>
      </a:lvl5pPr>
      <a:lvl6pPr marL="2633993" indent="-239454" algn="l" defTabSz="957816"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12901" indent="-239454" algn="l" defTabSz="957816"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591809" indent="-239454" algn="l" defTabSz="957816"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70717" indent="-239454" algn="l" defTabSz="957816"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ru-RU"/>
      </a:defPPr>
      <a:lvl1pPr marL="0" algn="l" defTabSz="957816" rtl="0" eaLnBrk="1" latinLnBrk="0" hangingPunct="1">
        <a:defRPr sz="1900" kern="1200">
          <a:solidFill>
            <a:schemeClr val="tx1"/>
          </a:solidFill>
          <a:latin typeface="+mn-lt"/>
          <a:ea typeface="+mn-ea"/>
          <a:cs typeface="+mn-cs"/>
        </a:defRPr>
      </a:lvl1pPr>
      <a:lvl2pPr marL="478908" algn="l" defTabSz="957816" rtl="0" eaLnBrk="1" latinLnBrk="0" hangingPunct="1">
        <a:defRPr sz="1900" kern="1200">
          <a:solidFill>
            <a:schemeClr val="tx1"/>
          </a:solidFill>
          <a:latin typeface="+mn-lt"/>
          <a:ea typeface="+mn-ea"/>
          <a:cs typeface="+mn-cs"/>
        </a:defRPr>
      </a:lvl2pPr>
      <a:lvl3pPr marL="957816" algn="l" defTabSz="957816" rtl="0" eaLnBrk="1" latinLnBrk="0" hangingPunct="1">
        <a:defRPr sz="1900" kern="1200">
          <a:solidFill>
            <a:schemeClr val="tx1"/>
          </a:solidFill>
          <a:latin typeface="+mn-lt"/>
          <a:ea typeface="+mn-ea"/>
          <a:cs typeface="+mn-cs"/>
        </a:defRPr>
      </a:lvl3pPr>
      <a:lvl4pPr marL="1436724" algn="l" defTabSz="957816" rtl="0" eaLnBrk="1" latinLnBrk="0" hangingPunct="1">
        <a:defRPr sz="1900" kern="1200">
          <a:solidFill>
            <a:schemeClr val="tx1"/>
          </a:solidFill>
          <a:latin typeface="+mn-lt"/>
          <a:ea typeface="+mn-ea"/>
          <a:cs typeface="+mn-cs"/>
        </a:defRPr>
      </a:lvl4pPr>
      <a:lvl5pPr marL="1915631" algn="l" defTabSz="957816" rtl="0" eaLnBrk="1" latinLnBrk="0" hangingPunct="1">
        <a:defRPr sz="1900" kern="1200">
          <a:solidFill>
            <a:schemeClr val="tx1"/>
          </a:solidFill>
          <a:latin typeface="+mn-lt"/>
          <a:ea typeface="+mn-ea"/>
          <a:cs typeface="+mn-cs"/>
        </a:defRPr>
      </a:lvl5pPr>
      <a:lvl6pPr marL="2394539" algn="l" defTabSz="957816" rtl="0" eaLnBrk="1" latinLnBrk="0" hangingPunct="1">
        <a:defRPr sz="1900" kern="1200">
          <a:solidFill>
            <a:schemeClr val="tx1"/>
          </a:solidFill>
          <a:latin typeface="+mn-lt"/>
          <a:ea typeface="+mn-ea"/>
          <a:cs typeface="+mn-cs"/>
        </a:defRPr>
      </a:lvl6pPr>
      <a:lvl7pPr marL="2873447" algn="l" defTabSz="957816" rtl="0" eaLnBrk="1" latinLnBrk="0" hangingPunct="1">
        <a:defRPr sz="1900" kern="1200">
          <a:solidFill>
            <a:schemeClr val="tx1"/>
          </a:solidFill>
          <a:latin typeface="+mn-lt"/>
          <a:ea typeface="+mn-ea"/>
          <a:cs typeface="+mn-cs"/>
        </a:defRPr>
      </a:lvl7pPr>
      <a:lvl8pPr marL="3352355" algn="l" defTabSz="957816" rtl="0" eaLnBrk="1" latinLnBrk="0" hangingPunct="1">
        <a:defRPr sz="1900" kern="1200">
          <a:solidFill>
            <a:schemeClr val="tx1"/>
          </a:solidFill>
          <a:latin typeface="+mn-lt"/>
          <a:ea typeface="+mn-ea"/>
          <a:cs typeface="+mn-cs"/>
        </a:defRPr>
      </a:lvl8pPr>
      <a:lvl9pPr marL="3831263" algn="l" defTabSz="957816"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30200" y="329184"/>
            <a:ext cx="9243060"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defTabSz="914400"/>
            <a:endParaRPr lang="en-US" sz="1800">
              <a:solidFill>
                <a:prstClr val="white"/>
              </a:solidFill>
            </a:endParaRPr>
          </a:p>
        </p:txBody>
      </p:sp>
      <p:sp>
        <p:nvSpPr>
          <p:cNvPr id="9" name="Скругленный прямоугольник 8"/>
          <p:cNvSpPr/>
          <p:nvPr/>
        </p:nvSpPr>
        <p:spPr>
          <a:xfrm>
            <a:off x="453480" y="434162"/>
            <a:ext cx="8999043"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defTabSz="914400"/>
            <a:endParaRPr lang="en-US" sz="1800">
              <a:solidFill>
                <a:prstClr val="white"/>
              </a:solidFill>
            </a:endParaRPr>
          </a:p>
        </p:txBody>
      </p:sp>
      <p:sp>
        <p:nvSpPr>
          <p:cNvPr id="13" name="Заголовок 12"/>
          <p:cNvSpPr>
            <a:spLocks noGrp="1"/>
          </p:cNvSpPr>
          <p:nvPr>
            <p:ph type="title"/>
          </p:nvPr>
        </p:nvSpPr>
        <p:spPr>
          <a:xfrm>
            <a:off x="544830" y="4985590"/>
            <a:ext cx="886587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44830" y="530352"/>
            <a:ext cx="886587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4091022" y="6111876"/>
            <a:ext cx="24765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defTabSz="914400"/>
            <a:fld id="{A46F2C1E-652E-484E-8CEC-A545CD6C2925}" type="datetimeFigureOut">
              <a:rPr lang="ru-RU" smtClean="0">
                <a:solidFill>
                  <a:srgbClr val="E3DED1">
                    <a:shade val="50000"/>
                  </a:srgbClr>
                </a:solidFill>
              </a:rPr>
              <a:pPr defTabSz="914400"/>
              <a:t>20.03.2017</a:t>
            </a:fld>
            <a:endParaRPr lang="ru-RU">
              <a:solidFill>
                <a:srgbClr val="E3DED1">
                  <a:shade val="50000"/>
                </a:srgbClr>
              </a:solidFill>
            </a:endParaRPr>
          </a:p>
        </p:txBody>
      </p:sp>
      <p:sp>
        <p:nvSpPr>
          <p:cNvPr id="18" name="Нижний колонтитул 17"/>
          <p:cNvSpPr>
            <a:spLocks noGrp="1"/>
          </p:cNvSpPr>
          <p:nvPr>
            <p:ph type="ftr" sz="quarter" idx="3"/>
          </p:nvPr>
        </p:nvSpPr>
        <p:spPr>
          <a:xfrm>
            <a:off x="6567522" y="6111876"/>
            <a:ext cx="24765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defTabSz="914400"/>
            <a:endParaRPr lang="ru-RU">
              <a:solidFill>
                <a:srgbClr val="E3DED1">
                  <a:shade val="50000"/>
                </a:srgbClr>
              </a:solidFill>
            </a:endParaRPr>
          </a:p>
        </p:txBody>
      </p:sp>
      <p:sp>
        <p:nvSpPr>
          <p:cNvPr id="5" name="Номер слайда 4"/>
          <p:cNvSpPr>
            <a:spLocks noGrp="1"/>
          </p:cNvSpPr>
          <p:nvPr>
            <p:ph type="sldNum" sz="quarter" idx="4"/>
          </p:nvPr>
        </p:nvSpPr>
        <p:spPr>
          <a:xfrm>
            <a:off x="9044022" y="6111876"/>
            <a:ext cx="4953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defTabSz="914400"/>
            <a:fld id="{0B59C7D4-EB43-4E81-A11D-FADE8A8F3F0F}" type="slidenum">
              <a:rPr lang="ru-RU" smtClean="0">
                <a:solidFill>
                  <a:srgbClr val="E3DED1">
                    <a:shade val="50000"/>
                  </a:srgbClr>
                </a:solidFill>
              </a:rPr>
              <a:pPr defTabSz="914400"/>
              <a:t>‹#›</a:t>
            </a:fld>
            <a:endParaRPr lang="ru-RU">
              <a:solidFill>
                <a:srgbClr val="E3DED1">
                  <a:shade val="50000"/>
                </a:srgb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b="6250"/>
          <a:stretch>
            <a:fillRect/>
          </a:stretch>
        </p:blipFill>
        <p:spPr bwMode="auto">
          <a:xfrm>
            <a:off x="0" y="0"/>
            <a:ext cx="9906000" cy="6858000"/>
          </a:xfrm>
          <a:prstGeom prst="rect">
            <a:avLst/>
          </a:prstGeom>
          <a:noFill/>
          <a:ln w="9525">
            <a:noFill/>
            <a:miter lim="800000"/>
            <a:headEnd/>
            <a:tailEnd/>
          </a:ln>
          <a:effectLst/>
        </p:spPr>
      </p:pic>
      <p:sp>
        <p:nvSpPr>
          <p:cNvPr id="3" name="TextBox 2"/>
          <p:cNvSpPr txBox="1"/>
          <p:nvPr/>
        </p:nvSpPr>
        <p:spPr>
          <a:xfrm>
            <a:off x="2940830" y="928670"/>
            <a:ext cx="4488688" cy="2774373"/>
          </a:xfrm>
          <a:prstGeom prst="rect">
            <a:avLst/>
          </a:prstGeom>
          <a:noFill/>
        </p:spPr>
        <p:txBody>
          <a:bodyPr wrap="square" lIns="95782" tIns="47891" rIns="95782" bIns="47891" rtlCol="0">
            <a:spAutoFit/>
          </a:bodyPr>
          <a:lstStyle/>
          <a:p>
            <a:pPr algn="ctr"/>
            <a:r>
              <a:rPr lang="ru-RU" sz="2900" b="1" dirty="0" smtClean="0">
                <a:latin typeface="Tahoma" pitchFamily="34" charset="0"/>
              </a:rPr>
              <a:t>Десять страниц понятной математики</a:t>
            </a:r>
          </a:p>
          <a:p>
            <a:pPr algn="ctr"/>
            <a:r>
              <a:rPr lang="ru-RU" sz="2900" b="1" dirty="0" smtClean="0">
                <a:latin typeface="Tahoma" pitchFamily="34" charset="0"/>
              </a:rPr>
              <a:t> лучше ста страниц, заученных на память, </a:t>
            </a:r>
          </a:p>
          <a:p>
            <a:pPr algn="ctr"/>
            <a:r>
              <a:rPr lang="ru-RU" sz="2900" b="1" dirty="0" smtClean="0">
                <a:latin typeface="Tahoma" pitchFamily="34" charset="0"/>
              </a:rPr>
              <a:t>но не понятных.</a:t>
            </a:r>
            <a:r>
              <a:rPr lang="ru-RU" sz="2900" dirty="0" smtClean="0"/>
              <a:t>                     В.А.Сухомлинский</a:t>
            </a:r>
            <a:endParaRPr lang="ru-RU" sz="29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2166918" y="-142900"/>
            <a:ext cx="5513625" cy="1569660"/>
          </a:xfrm>
          <a:prstGeom prst="rect">
            <a:avLst/>
          </a:prstGeom>
          <a:noFill/>
        </p:spPr>
        <p:txBody>
          <a:bodyPr wrap="none" lIns="91440" tIns="45720" rIns="91440" bIns="45720">
            <a:spAutoFit/>
          </a:bodyPr>
          <a:lstStyle/>
          <a:p>
            <a:pPr algn="ctr"/>
            <a:r>
              <a:rPr lang="ru-RU" sz="4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Станция: </a:t>
            </a:r>
          </a:p>
          <a:p>
            <a:pPr algn="ctr"/>
            <a:r>
              <a:rPr lang="ru-RU"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«Аналитическая»</a:t>
            </a:r>
            <a:endParaRPr lang="ru-RU" sz="4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3" name="Рисунок 2" descr="J:\Педсовет по математике\Паровозик из ромашково\imgpreview15.jpeg"/>
          <p:cNvPicPr/>
          <p:nvPr/>
        </p:nvPicPr>
        <p:blipFill>
          <a:blip r:embed="rId2" cstate="print"/>
          <a:srcRect l="6759" t="9470" r="6648" b="12121"/>
          <a:stretch>
            <a:fillRect/>
          </a:stretch>
        </p:blipFill>
        <p:spPr bwMode="auto">
          <a:xfrm>
            <a:off x="0" y="0"/>
            <a:ext cx="1738290" cy="1785926"/>
          </a:xfrm>
          <a:prstGeom prst="ellipse">
            <a:avLst/>
          </a:prstGeom>
          <a:ln w="76200"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TextBox 4"/>
          <p:cNvSpPr txBox="1"/>
          <p:nvPr/>
        </p:nvSpPr>
        <p:spPr>
          <a:xfrm>
            <a:off x="952472" y="1500174"/>
            <a:ext cx="8215370" cy="3046988"/>
          </a:xfrm>
          <a:prstGeom prst="rect">
            <a:avLst/>
          </a:prstGeom>
          <a:noFill/>
        </p:spPr>
        <p:txBody>
          <a:bodyPr wrap="square" rtlCol="0">
            <a:spAutoFit/>
          </a:bodyPr>
          <a:lstStyle/>
          <a:p>
            <a:pPr algn="ctr"/>
            <a:r>
              <a:rPr lang="ru-RU" sz="2800" b="1" dirty="0" smtClean="0">
                <a:latin typeface="Times New Roman" pitchFamily="18" charset="0"/>
                <a:cs typeface="Times New Roman" pitchFamily="18" charset="0"/>
              </a:rPr>
              <a:t>В ДОУ прошли открытые </a:t>
            </a:r>
            <a:r>
              <a:rPr lang="ru-RU" sz="2800" b="1" dirty="0" smtClean="0">
                <a:latin typeface="Times New Roman" pitchFamily="18" charset="0"/>
                <a:cs typeface="Times New Roman" pitchFamily="18" charset="0"/>
              </a:rPr>
              <a:t>НОД</a:t>
            </a:r>
            <a:endParaRPr lang="ru-RU" sz="2800" b="1" dirty="0" smtClean="0">
              <a:latin typeface="Times New Roman" pitchFamily="18" charset="0"/>
              <a:cs typeface="Times New Roman" pitchFamily="18" charset="0"/>
            </a:endParaRPr>
          </a:p>
          <a:p>
            <a:pPr algn="ctr"/>
            <a:r>
              <a:rPr lang="ru-RU" sz="2800" b="1" dirty="0" smtClean="0">
                <a:latin typeface="Times New Roman" pitchFamily="18" charset="0"/>
                <a:cs typeface="Times New Roman" pitchFamily="18" charset="0"/>
              </a:rPr>
              <a:t> </a:t>
            </a:r>
          </a:p>
          <a:p>
            <a:pPr algn="ctr"/>
            <a:endParaRPr lang="ru-RU" sz="2800" b="1" dirty="0" smtClean="0">
              <a:latin typeface="Times New Roman" pitchFamily="18" charset="0"/>
              <a:cs typeface="Times New Roman" pitchFamily="18" charset="0"/>
            </a:endParaRPr>
          </a:p>
          <a:p>
            <a:pPr algn="ctr"/>
            <a:r>
              <a:rPr lang="ru-RU" sz="2800" b="1" dirty="0" smtClean="0">
                <a:solidFill>
                  <a:srgbClr val="FF0000"/>
                </a:solidFill>
                <a:latin typeface="Times New Roman" pitchFamily="18" charset="0"/>
                <a:cs typeface="Times New Roman" pitchFamily="18" charset="0"/>
              </a:rPr>
              <a:t>Самоанализ НОД</a:t>
            </a:r>
          </a:p>
          <a:p>
            <a:pPr algn="ctr"/>
            <a:endParaRPr lang="ru-RU" sz="2800" b="1" dirty="0" smtClean="0">
              <a:solidFill>
                <a:srgbClr val="FF0000"/>
              </a:solidFill>
              <a:latin typeface="Times New Roman" pitchFamily="18" charset="0"/>
              <a:cs typeface="Times New Roman" pitchFamily="18" charset="0"/>
            </a:endParaRPr>
          </a:p>
          <a:p>
            <a:pPr algn="ctr"/>
            <a:r>
              <a:rPr lang="ru-RU" sz="2800" b="1" dirty="0" smtClean="0">
                <a:solidFill>
                  <a:srgbClr val="FF0000"/>
                </a:solidFill>
                <a:latin typeface="Times New Roman" pitchFamily="18" charset="0"/>
                <a:cs typeface="Times New Roman" pitchFamily="18" charset="0"/>
              </a:rPr>
              <a:t>«Математические изюминки»</a:t>
            </a:r>
          </a:p>
          <a:p>
            <a:pPr algn="ctr"/>
            <a:endParaRPr lang="ru-RU" sz="2400" b="1"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2166918" y="-142900"/>
            <a:ext cx="5513625" cy="1569660"/>
          </a:xfrm>
          <a:prstGeom prst="rect">
            <a:avLst/>
          </a:prstGeom>
          <a:noFill/>
        </p:spPr>
        <p:txBody>
          <a:bodyPr wrap="none" lIns="91440" tIns="45720" rIns="91440" bIns="45720">
            <a:spAutoFit/>
          </a:bodyPr>
          <a:lstStyle/>
          <a:p>
            <a:pPr algn="ctr"/>
            <a:r>
              <a:rPr lang="ru-RU" sz="4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Станция: </a:t>
            </a:r>
          </a:p>
          <a:p>
            <a:pPr algn="ctr"/>
            <a:r>
              <a:rPr lang="ru-RU"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«Аналитическая»</a:t>
            </a:r>
            <a:endParaRPr lang="ru-RU" sz="4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3" name="Рисунок 2" descr="J:\Педсовет по математике\Паровозик из ромашково\imgpreview15.jpeg"/>
          <p:cNvPicPr/>
          <p:nvPr/>
        </p:nvPicPr>
        <p:blipFill>
          <a:blip r:embed="rId2" cstate="print"/>
          <a:srcRect l="6759" t="9470" r="6648" b="12121"/>
          <a:stretch>
            <a:fillRect/>
          </a:stretch>
        </p:blipFill>
        <p:spPr bwMode="auto">
          <a:xfrm>
            <a:off x="0" y="0"/>
            <a:ext cx="1738290" cy="1785926"/>
          </a:xfrm>
          <a:prstGeom prst="ellipse">
            <a:avLst/>
          </a:prstGeom>
          <a:ln w="76200"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Скругленная прямоугольная выноска 3"/>
          <p:cNvSpPr/>
          <p:nvPr/>
        </p:nvSpPr>
        <p:spPr>
          <a:xfrm>
            <a:off x="523844" y="1428736"/>
            <a:ext cx="9215502" cy="5286412"/>
          </a:xfrm>
          <a:prstGeom prst="wedgeRoundRectCallout">
            <a:avLst>
              <a:gd name="adj1" fmla="val -56615"/>
              <a:gd name="adj2" fmla="val -52884"/>
              <a:gd name="adj3" fmla="val 16667"/>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Прямоугольник 4"/>
          <p:cNvSpPr/>
          <p:nvPr/>
        </p:nvSpPr>
        <p:spPr>
          <a:xfrm>
            <a:off x="1064568" y="2060848"/>
            <a:ext cx="7845033" cy="2554545"/>
          </a:xfrm>
          <a:prstGeom prst="rect">
            <a:avLst/>
          </a:prstGeom>
          <a:noFill/>
        </p:spPr>
        <p:txBody>
          <a:bodyPr wrap="none" lIns="91440" tIns="45720" rIns="91440" bIns="45720">
            <a:spAutoFit/>
          </a:bodyPr>
          <a:lstStyle/>
          <a:p>
            <a:pPr algn="ctr"/>
            <a:r>
              <a:rPr lang="ru-RU" sz="8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Рекомендации</a:t>
            </a:r>
          </a:p>
          <a:p>
            <a:pPr algn="ctr"/>
            <a:r>
              <a:rPr lang="ru-RU" sz="8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педагогам</a:t>
            </a:r>
            <a:endParaRPr lang="ru-RU" sz="8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2288704" y="2276872"/>
            <a:ext cx="4929222" cy="2123658"/>
          </a:xfrm>
          <a:prstGeom prst="rect">
            <a:avLst/>
          </a:prstGeom>
          <a:noFill/>
        </p:spPr>
        <p:txBody>
          <a:bodyPr wrap="square" lIns="91440" tIns="45720" rIns="91440" bIns="45720">
            <a:spAutoFit/>
          </a:bodyPr>
          <a:lstStyle/>
          <a:p>
            <a:pPr algn="ctr"/>
            <a:r>
              <a:rPr lang="ru-RU" sz="6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Станция:</a:t>
            </a:r>
          </a:p>
          <a:p>
            <a:pPr algn="ctr"/>
            <a:r>
              <a:rPr lang="ru-RU" sz="6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«Опытная»</a:t>
            </a:r>
            <a:endParaRPr lang="ru-RU" sz="6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3" name="Рисунок 2" descr="J:\Педсовет по математике\Паровозик из ромашково\imgpreview15.jpeg"/>
          <p:cNvPicPr/>
          <p:nvPr/>
        </p:nvPicPr>
        <p:blipFill>
          <a:blip r:embed="rId2" cstate="print"/>
          <a:srcRect l="6759" t="9470" r="6648" b="12121"/>
          <a:stretch>
            <a:fillRect/>
          </a:stretch>
        </p:blipFill>
        <p:spPr bwMode="auto">
          <a:xfrm>
            <a:off x="0" y="0"/>
            <a:ext cx="2024042" cy="1928802"/>
          </a:xfrm>
          <a:prstGeom prst="ellipse">
            <a:avLst/>
          </a:prstGeom>
          <a:ln w="76200"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Равнобедренный треугольник 3"/>
          <p:cNvSpPr/>
          <p:nvPr/>
        </p:nvSpPr>
        <p:spPr>
          <a:xfrm>
            <a:off x="2553875" y="1214422"/>
            <a:ext cx="4720861" cy="328614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ru-RU" sz="1800">
              <a:solidFill>
                <a:prstClr val="white"/>
              </a:solidFill>
            </a:endParaRPr>
          </a:p>
        </p:txBody>
      </p:sp>
      <p:sp>
        <p:nvSpPr>
          <p:cNvPr id="2" name="Заголовок 1"/>
          <p:cNvSpPr>
            <a:spLocks noGrp="1"/>
          </p:cNvSpPr>
          <p:nvPr>
            <p:ph type="title"/>
          </p:nvPr>
        </p:nvSpPr>
        <p:spPr>
          <a:xfrm>
            <a:off x="773877" y="3143248"/>
            <a:ext cx="8865870" cy="1051560"/>
          </a:xfrm>
        </p:spPr>
        <p:txBody>
          <a:bodyPr>
            <a:noAutofit/>
          </a:bodyPr>
          <a:lstStyle/>
          <a:p>
            <a:r>
              <a:rPr lang="ru-RU" sz="7200" b="1" dirty="0" smtClean="0">
                <a:solidFill>
                  <a:srgbClr val="FF0000"/>
                </a:solidFill>
                <a:latin typeface="Monotype Corsiva" pitchFamily="66" charset="0"/>
              </a:rPr>
              <a:t/>
            </a:r>
            <a:br>
              <a:rPr lang="ru-RU" sz="7200" b="1" dirty="0" smtClean="0">
                <a:solidFill>
                  <a:srgbClr val="FF0000"/>
                </a:solidFill>
                <a:latin typeface="Monotype Corsiva" pitchFamily="66" charset="0"/>
              </a:rPr>
            </a:br>
            <a:r>
              <a:rPr lang="ru-RU" sz="7200" dirty="0" smtClean="0">
                <a:solidFill>
                  <a:srgbClr val="FF0000"/>
                </a:solidFill>
                <a:latin typeface="Monotype Corsiva" pitchFamily="66" charset="0"/>
              </a:rPr>
              <a:t/>
            </a:r>
            <a:br>
              <a:rPr lang="ru-RU" sz="7200" dirty="0" smtClean="0">
                <a:solidFill>
                  <a:srgbClr val="FF0000"/>
                </a:solidFill>
                <a:latin typeface="Monotype Corsiva" pitchFamily="66" charset="0"/>
              </a:rPr>
            </a:br>
            <a:r>
              <a:rPr lang="ru-RU" sz="7200" dirty="0" smtClean="0">
                <a:solidFill>
                  <a:srgbClr val="FF0000"/>
                </a:solidFill>
                <a:latin typeface="Monotype Corsiva" pitchFamily="66" charset="0"/>
              </a:rPr>
              <a:t/>
            </a:r>
            <a:br>
              <a:rPr lang="ru-RU" sz="7200" dirty="0" smtClean="0">
                <a:solidFill>
                  <a:srgbClr val="FF0000"/>
                </a:solidFill>
                <a:latin typeface="Monotype Corsiva" pitchFamily="66" charset="0"/>
              </a:rPr>
            </a:br>
            <a:r>
              <a:rPr lang="ru-RU" sz="7200" b="1" dirty="0" smtClean="0">
                <a:solidFill>
                  <a:srgbClr val="FF0000"/>
                </a:solidFill>
                <a:latin typeface="Monotype Corsiva" pitchFamily="66" charset="0"/>
              </a:rPr>
              <a:t>МАТЕМАТИКА В ЖИЗНИ РЕБЕНКА</a:t>
            </a:r>
            <a:endParaRPr lang="ru-RU" sz="7200" b="1" dirty="0">
              <a:solidFill>
                <a:srgbClr val="FF0000"/>
              </a:solidFill>
              <a:latin typeface="Monotype Corsiva" pitchFamily="66" charset="0"/>
            </a:endParaRPr>
          </a:p>
        </p:txBody>
      </p:sp>
      <p:sp>
        <p:nvSpPr>
          <p:cNvPr id="9" name="Содержимое 8"/>
          <p:cNvSpPr>
            <a:spLocks noGrp="1"/>
          </p:cNvSpPr>
          <p:nvPr>
            <p:ph idx="1"/>
          </p:nvPr>
        </p:nvSpPr>
        <p:spPr/>
        <p:txBody>
          <a:bodyPr/>
          <a:lstStyle/>
          <a:p>
            <a:endParaRPr lang="ru-RU" dirty="0"/>
          </a:p>
        </p:txBody>
      </p:sp>
      <p:sp>
        <p:nvSpPr>
          <p:cNvPr id="5" name="Овал 4"/>
          <p:cNvSpPr/>
          <p:nvPr/>
        </p:nvSpPr>
        <p:spPr>
          <a:xfrm>
            <a:off x="8915400" y="0"/>
            <a:ext cx="9906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ru-RU" sz="1800">
              <a:solidFill>
                <a:prstClr val="white"/>
              </a:solidFill>
            </a:endParaRPr>
          </a:p>
        </p:txBody>
      </p:sp>
      <p:sp>
        <p:nvSpPr>
          <p:cNvPr id="6" name="Правильный пятиугольник 5"/>
          <p:cNvSpPr/>
          <p:nvPr/>
        </p:nvSpPr>
        <p:spPr>
          <a:xfrm>
            <a:off x="386921" y="5429264"/>
            <a:ext cx="1315650" cy="1071570"/>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ru-RU" sz="1800">
              <a:solidFill>
                <a:prstClr val="white"/>
              </a:solidFill>
            </a:endParaRPr>
          </a:p>
        </p:txBody>
      </p:sp>
      <p:sp>
        <p:nvSpPr>
          <p:cNvPr id="7" name="Блок-схема: процесс 6"/>
          <p:cNvSpPr/>
          <p:nvPr/>
        </p:nvSpPr>
        <p:spPr>
          <a:xfrm>
            <a:off x="8435603" y="5500702"/>
            <a:ext cx="1083476" cy="8984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ru-RU" sz="1800">
              <a:solidFill>
                <a:prstClr val="white"/>
              </a:solidFill>
            </a:endParaRPr>
          </a:p>
        </p:txBody>
      </p:sp>
      <p:sp>
        <p:nvSpPr>
          <p:cNvPr id="8" name="Трапеция 7"/>
          <p:cNvSpPr/>
          <p:nvPr/>
        </p:nvSpPr>
        <p:spPr>
          <a:xfrm>
            <a:off x="77356" y="0"/>
            <a:ext cx="1315650" cy="1000132"/>
          </a:xfrm>
          <a:prstGeom prst="trapezoi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ru-RU" sz="1800">
              <a:solidFill>
                <a:prstClr val="white"/>
              </a:solidFill>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noAutofit/>
          </a:bodyPr>
          <a:lstStyle/>
          <a:p>
            <a:r>
              <a:rPr lang="ru-RU" sz="4000" dirty="0" smtClean="0">
                <a:solidFill>
                  <a:srgbClr val="FF0000"/>
                </a:solidFill>
                <a:latin typeface="Comic Sans MS" pitchFamily="66" charset="0"/>
              </a:rPr>
              <a:t>Кто с детских лет занимается математикой, тот развивает внимание, тренирует свой мозг, свою волю, воспитывает настойчивость и упорство в достижении цели</a:t>
            </a:r>
          </a:p>
          <a:p>
            <a:pPr algn="r"/>
            <a:r>
              <a:rPr lang="ru-RU" sz="4000" dirty="0" smtClean="0">
                <a:solidFill>
                  <a:srgbClr val="FF0000"/>
                </a:solidFill>
                <a:latin typeface="Comic Sans MS" pitchFamily="66" charset="0"/>
              </a:rPr>
              <a:t>«</a:t>
            </a:r>
            <a:r>
              <a:rPr lang="ru-RU" sz="4000" dirty="0" err="1" smtClean="0">
                <a:solidFill>
                  <a:srgbClr val="FF0000"/>
                </a:solidFill>
                <a:latin typeface="Comic Sans MS" pitchFamily="66" charset="0"/>
              </a:rPr>
              <a:t>А.Маркушевич</a:t>
            </a:r>
            <a:r>
              <a:rPr lang="ru-RU" sz="4000" dirty="0" smtClean="0">
                <a:solidFill>
                  <a:srgbClr val="FF0000"/>
                </a:solidFill>
                <a:latin typeface="Comic Sans MS" pitchFamily="66" charset="0"/>
              </a:rPr>
              <a:t>»</a:t>
            </a:r>
            <a:endParaRPr lang="ru-RU" sz="4000" dirty="0">
              <a:solidFill>
                <a:srgbClr val="FF0000"/>
              </a:solidFill>
              <a:latin typeface="Comic Sans MS" pitchFamily="66" charset="0"/>
            </a:endParaRPr>
          </a:p>
        </p:txBody>
      </p:sp>
    </p:spTree>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2" name="Рисунок 1" descr="J:\Педсовет по математике\Паровозик из ромашково\imgpreview15.jpeg"/>
          <p:cNvPicPr/>
          <p:nvPr/>
        </p:nvPicPr>
        <p:blipFill>
          <a:blip r:embed="rId2" cstate="print"/>
          <a:srcRect l="6759" t="9470" r="6648" b="12121"/>
          <a:stretch>
            <a:fillRect/>
          </a:stretch>
        </p:blipFill>
        <p:spPr bwMode="auto">
          <a:xfrm>
            <a:off x="0" y="142852"/>
            <a:ext cx="1523976" cy="1428736"/>
          </a:xfrm>
          <a:prstGeom prst="ellipse">
            <a:avLst/>
          </a:prstGeom>
          <a:ln w="76200"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Прямоугольник 2"/>
          <p:cNvSpPr/>
          <p:nvPr/>
        </p:nvSpPr>
        <p:spPr>
          <a:xfrm>
            <a:off x="1640632" y="1268760"/>
            <a:ext cx="7805214" cy="830997"/>
          </a:xfrm>
          <a:prstGeom prst="rect">
            <a:avLst/>
          </a:prstGeom>
        </p:spPr>
        <p:txBody>
          <a:bodyPr wrap="none">
            <a:spAutoFit/>
          </a:bodyPr>
          <a:lstStyle/>
          <a:p>
            <a:pPr algn="ctr"/>
            <a:r>
              <a:rPr lang="ru-RU"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Станция: «Практическая»</a:t>
            </a:r>
            <a:endParaRPr lang="ru-RU"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4" name="Прямоугольник 3"/>
          <p:cNvSpPr/>
          <p:nvPr/>
        </p:nvSpPr>
        <p:spPr>
          <a:xfrm>
            <a:off x="2432720" y="2420888"/>
            <a:ext cx="4706738" cy="2123658"/>
          </a:xfrm>
          <a:prstGeom prst="rect">
            <a:avLst/>
          </a:prstGeom>
          <a:noFill/>
        </p:spPr>
        <p:txBody>
          <a:bodyPr wrap="none" lIns="91440" tIns="45720" rIns="91440" bIns="45720">
            <a:spAutoFit/>
          </a:bodyPr>
          <a:lstStyle/>
          <a:p>
            <a:pPr algn="ctr"/>
            <a:r>
              <a:rPr lang="ru-RU"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Калейдоскоп </a:t>
            </a:r>
          </a:p>
          <a:p>
            <a:pPr algn="ctr"/>
            <a:r>
              <a:rPr lang="ru-RU"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Изобразительного</a:t>
            </a:r>
          </a:p>
          <a:p>
            <a:pPr algn="ctr"/>
            <a:r>
              <a:rPr lang="ru-RU"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искусства</a:t>
            </a:r>
            <a:endParaRPr lang="ru-RU"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55" presetClass="entr" presetSubtype="0"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6" name="Горизонтальный свиток 5"/>
          <p:cNvSpPr/>
          <p:nvPr/>
        </p:nvSpPr>
        <p:spPr>
          <a:xfrm>
            <a:off x="0" y="1285860"/>
            <a:ext cx="9739346" cy="3429024"/>
          </a:xfrm>
          <a:prstGeom prst="horizontalScroll">
            <a:avLst/>
          </a:prstGeom>
          <a:solidFill>
            <a:schemeClr val="accent4">
              <a:lumMod val="40000"/>
              <a:lumOff val="60000"/>
            </a:schemeClr>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1452538" y="0"/>
            <a:ext cx="8158965" cy="923330"/>
          </a:xfrm>
          <a:prstGeom prst="rect">
            <a:avLst/>
          </a:prstGeom>
          <a:noFill/>
        </p:spPr>
        <p:txBody>
          <a:bodyPr wrap="none" lIns="91440" tIns="45720" rIns="91440" bIns="45720">
            <a:spAutoFit/>
          </a:bodyPr>
          <a:lstStyle/>
          <a:p>
            <a:pPr algn="ctr"/>
            <a:r>
              <a:rPr lang="ru-RU"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Станция: «Мудрил – </a:t>
            </a:r>
            <a:r>
              <a:rPr lang="ru-RU" sz="5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ка</a:t>
            </a:r>
            <a:r>
              <a:rPr lang="ru-RU"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ru-RU"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3" name="Рисунок 2" descr="J:\Педсовет по математике\Паровозик из ромашково\imgpreview15.jpeg"/>
          <p:cNvPicPr/>
          <p:nvPr/>
        </p:nvPicPr>
        <p:blipFill>
          <a:blip r:embed="rId2" cstate="print"/>
          <a:srcRect l="6759" t="9470" r="6648" b="12121"/>
          <a:stretch>
            <a:fillRect/>
          </a:stretch>
        </p:blipFill>
        <p:spPr bwMode="auto">
          <a:xfrm>
            <a:off x="0" y="0"/>
            <a:ext cx="1452538" cy="1285860"/>
          </a:xfrm>
          <a:prstGeom prst="ellipse">
            <a:avLst/>
          </a:prstGeom>
          <a:ln w="76200"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Прямоугольник 4"/>
          <p:cNvSpPr/>
          <p:nvPr/>
        </p:nvSpPr>
        <p:spPr>
          <a:xfrm>
            <a:off x="1309662" y="2071678"/>
            <a:ext cx="7872155"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Решение </a:t>
            </a:r>
          </a:p>
          <a:p>
            <a:pPr algn="ctr"/>
            <a:r>
              <a:rPr lang="ru-RU"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педагогической ситуации</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18" presetClass="entr" presetSubtype="12"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strips(downLeft)">
                                      <p:cBhvr>
                                        <p:cTn id="14" dur="2000"/>
                                        <p:tgtEl>
                                          <p:spTgt spid="6"/>
                                        </p:tgtEl>
                                      </p:cBhvr>
                                    </p:animEffect>
                                  </p:childTnLst>
                                </p:cTn>
                              </p:par>
                            </p:childTnLst>
                          </p:cTn>
                        </p:par>
                        <p:par>
                          <p:cTn id="15" fill="hold">
                            <p:stCondLst>
                              <p:cond delay="4000"/>
                            </p:stCondLst>
                            <p:childTnLst>
                              <p:par>
                                <p:cTn id="16" presetID="21" presetClass="entr" presetSubtype="4"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heel(4)">
                                      <p:cBhvr>
                                        <p:cTn id="1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Блок-схема: несколько документов 1"/>
          <p:cNvSpPr/>
          <p:nvPr/>
        </p:nvSpPr>
        <p:spPr>
          <a:xfrm>
            <a:off x="166654" y="785794"/>
            <a:ext cx="9286940" cy="5929354"/>
          </a:xfrm>
          <a:prstGeom prst="flowChartMultidocument">
            <a:avLst/>
          </a:prstGeom>
          <a:solidFill>
            <a:schemeClr val="accent4">
              <a:lumMod val="40000"/>
              <a:lumOff val="60000"/>
            </a:schemeClr>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TextBox 2"/>
          <p:cNvSpPr txBox="1"/>
          <p:nvPr/>
        </p:nvSpPr>
        <p:spPr>
          <a:xfrm>
            <a:off x="309530" y="1928802"/>
            <a:ext cx="7715304" cy="4647426"/>
          </a:xfrm>
          <a:prstGeom prst="rect">
            <a:avLst/>
          </a:prstGeom>
          <a:noFill/>
        </p:spPr>
        <p:txBody>
          <a:bodyPr wrap="square" rtlCol="0">
            <a:spAutoFit/>
          </a:bodyPr>
          <a:lstStyle/>
          <a:p>
            <a:r>
              <a:rPr lang="ru-RU" sz="2200" b="1" dirty="0" smtClean="0">
                <a:latin typeface="Times New Roman" pitchFamily="18" charset="0"/>
                <a:cs typeface="Times New Roman" pitchFamily="18" charset="0"/>
              </a:rPr>
              <a:t>В конце учебного года воспитатель средней группы поставила перед детьми игрушки: елочку, матрешку, грибок, кубик. </a:t>
            </a: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1. Вызванный ребенок так считал: «Елочка одна, грибок один и еще кубик один».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На вопрос «сколько всего игрушек», ребенок не смог ответить. </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Вопросы: </a:t>
            </a: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1. Правильно ли считал ребенок? Усвоил ли он счет до пяти?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2. Правильно ли подобрал воспитатель для закрепления навыков счёта игрушки? В какой возрастной группе был бы удачен подбор таких игрушек? </a:t>
            </a:r>
          </a:p>
          <a:p>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pic>
        <p:nvPicPr>
          <p:cNvPr id="4" name="Рисунок 3" descr="J:\Педсовет по математике\Паровозик из ромашково\imgpreview15.jpeg"/>
          <p:cNvPicPr/>
          <p:nvPr/>
        </p:nvPicPr>
        <p:blipFill>
          <a:blip r:embed="rId2" cstate="print"/>
          <a:srcRect l="6759" t="9470" r="6648" b="12121"/>
          <a:stretch>
            <a:fillRect/>
          </a:stretch>
        </p:blipFill>
        <p:spPr bwMode="auto">
          <a:xfrm>
            <a:off x="0" y="0"/>
            <a:ext cx="1738290" cy="1571612"/>
          </a:xfrm>
          <a:prstGeom prst="ellipse">
            <a:avLst/>
          </a:prstGeom>
          <a:ln w="76200"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heel(4)">
                                      <p:cBhvr>
                                        <p:cTn id="14"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Блок-схема: несколько документов 1"/>
          <p:cNvSpPr/>
          <p:nvPr/>
        </p:nvSpPr>
        <p:spPr>
          <a:xfrm>
            <a:off x="166654" y="0"/>
            <a:ext cx="9739346" cy="6643710"/>
          </a:xfrm>
          <a:prstGeom prst="flowChartMultidocument">
            <a:avLst/>
          </a:prstGeom>
          <a:solidFill>
            <a:schemeClr val="accent1">
              <a:lumMod val="40000"/>
              <a:lumOff val="60000"/>
            </a:schemeClr>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 name="TextBox 2"/>
          <p:cNvSpPr txBox="1"/>
          <p:nvPr/>
        </p:nvSpPr>
        <p:spPr>
          <a:xfrm>
            <a:off x="238092" y="1214422"/>
            <a:ext cx="8215370" cy="5170646"/>
          </a:xfrm>
          <a:prstGeom prst="rect">
            <a:avLst/>
          </a:prstGeom>
          <a:noFill/>
        </p:spPr>
        <p:txBody>
          <a:bodyPr wrap="square" rtlCol="0">
            <a:spAutoFit/>
          </a:bodyPr>
          <a:lstStyle/>
          <a:p>
            <a:pPr algn="just"/>
            <a:r>
              <a:rPr lang="ru-RU" sz="2200" dirty="0" smtClean="0">
                <a:latin typeface="Times New Roman" pitchFamily="18" charset="0"/>
                <a:cs typeface="Times New Roman" pitchFamily="18" charset="0"/>
              </a:rPr>
              <a:t>Воспитатель приносит на подносе много новых красивых машинок спрашивая детей: «Сколько у меня машин?».  Дети отвечают: «Много».</a:t>
            </a:r>
          </a:p>
          <a:p>
            <a:pPr algn="just"/>
            <a:r>
              <a:rPr lang="ru-RU" sz="2200" dirty="0" smtClean="0">
                <a:latin typeface="Times New Roman" pitchFamily="18" charset="0"/>
                <a:cs typeface="Times New Roman" pitchFamily="18" charset="0"/>
              </a:rPr>
              <a:t> Воспитатель подходит к детям и дает каждому в руки одну машину, затем спрашивает Сашу: «Сколько я тебе дала машин?». Мальчик внимательно рассматривает машину, проводит пальцем по колесам, кабине, катает ее, на вопрос не отвечает. Другие дети также не ответили на вопрос воспитателя, их внимание было сосредоточено на действиях с машинами. </a:t>
            </a:r>
            <a:br>
              <a:rPr lang="ru-RU" sz="2200"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Вопросы: </a:t>
            </a: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Почему дети не отвечали на вопросы воспитателя?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Какие ошибки были допущены воспитателем? </a:t>
            </a:r>
            <a:br>
              <a:rPr lang="ru-RU" sz="2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Как нужно правильно организовать </a:t>
            </a:r>
          </a:p>
          <a:p>
            <a:r>
              <a:rPr lang="ru-RU" sz="2200" dirty="0" smtClean="0">
                <a:latin typeface="Times New Roman" pitchFamily="18" charset="0"/>
                <a:cs typeface="Times New Roman" pitchFamily="18" charset="0"/>
              </a:rPr>
              <a:t>это занятие? </a:t>
            </a:r>
            <a:br>
              <a:rPr lang="ru-RU" sz="2200" dirty="0" smtClean="0">
                <a:latin typeface="Times New Roman" pitchFamily="18" charset="0"/>
                <a:cs typeface="Times New Roman" pitchFamily="18" charset="0"/>
              </a:rPr>
            </a:br>
            <a:endParaRPr lang="ru-RU" sz="2200" dirty="0">
              <a:latin typeface="Times New Roman" pitchFamily="18" charset="0"/>
              <a:cs typeface="Times New Roman" pitchFamily="18" charset="0"/>
            </a:endParaRPr>
          </a:p>
        </p:txBody>
      </p:sp>
      <p:sp>
        <p:nvSpPr>
          <p:cNvPr id="4" name="Управляющая кнопка: домой 3">
            <a:hlinkClick r:id="" action="ppaction://noaction" highlightClick="1"/>
          </p:cNvPr>
          <p:cNvSpPr/>
          <p:nvPr/>
        </p:nvSpPr>
        <p:spPr>
          <a:xfrm>
            <a:off x="8953528" y="5929330"/>
            <a:ext cx="952472" cy="92867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 name="Рисунок 4" descr="J:\Педсовет по математике\Паровозик из ромашково\imgpreview15.jpeg"/>
          <p:cNvPicPr/>
          <p:nvPr/>
        </p:nvPicPr>
        <p:blipFill>
          <a:blip r:embed="rId2" cstate="print"/>
          <a:srcRect l="6759" t="9470" r="6648" b="12121"/>
          <a:stretch>
            <a:fillRect/>
          </a:stretch>
        </p:blipFill>
        <p:spPr bwMode="auto">
          <a:xfrm>
            <a:off x="0" y="0"/>
            <a:ext cx="1452538" cy="1285860"/>
          </a:xfrm>
          <a:prstGeom prst="ellipse">
            <a:avLst/>
          </a:prstGeom>
          <a:ln w="76200"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2" name="Рисунок 1" descr="J:\Педсовет по математике\Паровозик из ромашково\imgpreview15.jpeg"/>
          <p:cNvPicPr/>
          <p:nvPr/>
        </p:nvPicPr>
        <p:blipFill>
          <a:blip r:embed="rId2" cstate="print"/>
          <a:srcRect l="6759" t="9470" r="6648" b="12121"/>
          <a:stretch>
            <a:fillRect/>
          </a:stretch>
        </p:blipFill>
        <p:spPr bwMode="auto">
          <a:xfrm>
            <a:off x="0" y="0"/>
            <a:ext cx="2095480" cy="2071678"/>
          </a:xfrm>
          <a:prstGeom prst="ellipse">
            <a:avLst/>
          </a:prstGeom>
          <a:ln w="76200"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Прямоугольник 2"/>
          <p:cNvSpPr/>
          <p:nvPr/>
        </p:nvSpPr>
        <p:spPr>
          <a:xfrm>
            <a:off x="2381232" y="428604"/>
            <a:ext cx="6462858" cy="1754326"/>
          </a:xfrm>
          <a:prstGeom prst="rect">
            <a:avLst/>
          </a:prstGeom>
          <a:noFill/>
        </p:spPr>
        <p:txBody>
          <a:bodyPr wrap="none" lIns="91440" tIns="45720" rIns="91440" bIns="45720">
            <a:spAutoFit/>
          </a:bodyPr>
          <a:lstStyle/>
          <a:p>
            <a:pPr algn="ctr"/>
            <a:r>
              <a:rPr lang="ru-RU"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Станция:</a:t>
            </a:r>
          </a:p>
          <a:p>
            <a:pPr algn="ctr"/>
            <a:r>
              <a:rPr lang="ru-RU"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sz="5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Развлекалоч-ка</a:t>
            </a:r>
            <a:r>
              <a:rPr lang="ru-RU"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ru-RU"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4" name="Рисунок 3" descr="images.24jpeg.jpeg"/>
          <p:cNvPicPr>
            <a:picLocks noChangeAspect="1"/>
          </p:cNvPicPr>
          <p:nvPr/>
        </p:nvPicPr>
        <p:blipFill>
          <a:blip r:embed="rId3" cstate="print"/>
          <a:stretch>
            <a:fillRect/>
          </a:stretch>
        </p:blipFill>
        <p:spPr>
          <a:xfrm>
            <a:off x="4810124" y="2714620"/>
            <a:ext cx="4726470" cy="3535832"/>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style.rotation</p:attrName>
                                        </p:attrNameLst>
                                      </p:cBhvr>
                                      <p:tavLst>
                                        <p:tav tm="0">
                                          <p:val>
                                            <p:fltVal val="720"/>
                                          </p:val>
                                        </p:tav>
                                        <p:tav tm="100000">
                                          <p:val>
                                            <p:fltVal val="0"/>
                                          </p:val>
                                        </p:tav>
                                      </p:tavLst>
                                    </p:anim>
                                    <p:anim calcmode="lin" valueType="num">
                                      <p:cBhvr>
                                        <p:cTn id="9" dur="2000" fill="hold"/>
                                        <p:tgtEl>
                                          <p:spTgt spid="3"/>
                                        </p:tgtEl>
                                        <p:attrNameLst>
                                          <p:attrName>ppt_h</p:attrName>
                                        </p:attrNameLst>
                                      </p:cBhvr>
                                      <p:tavLst>
                                        <p:tav tm="0">
                                          <p:val>
                                            <p:fltVal val="0"/>
                                          </p:val>
                                        </p:tav>
                                        <p:tav tm="100000">
                                          <p:val>
                                            <p:strVal val="#ppt_h"/>
                                          </p:val>
                                        </p:tav>
                                      </p:tavLst>
                                    </p:anim>
                                    <p:anim calcmode="lin" valueType="num">
                                      <p:cBhvr>
                                        <p:cTn id="10" dur="2000" fill="hold"/>
                                        <p:tgtEl>
                                          <p:spTgt spid="3"/>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6" presetClass="entr" presetSubtype="16"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2" name="Рисунок 1" descr="J:\Педсовет по математике\Паровозик из ромашково\imgpreview15.jpeg"/>
          <p:cNvPicPr/>
          <p:nvPr/>
        </p:nvPicPr>
        <p:blipFill>
          <a:blip r:embed="rId2" cstate="print"/>
          <a:srcRect l="6759" t="9470" r="6648" b="12121"/>
          <a:stretch>
            <a:fillRect/>
          </a:stretch>
        </p:blipFill>
        <p:spPr bwMode="auto">
          <a:xfrm>
            <a:off x="0" y="0"/>
            <a:ext cx="1738290" cy="1714488"/>
          </a:xfrm>
          <a:prstGeom prst="ellipse">
            <a:avLst/>
          </a:prstGeom>
          <a:ln w="76200"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Горизонтальный свиток 3"/>
          <p:cNvSpPr/>
          <p:nvPr/>
        </p:nvSpPr>
        <p:spPr>
          <a:xfrm>
            <a:off x="1904944" y="0"/>
            <a:ext cx="8001056" cy="2000264"/>
          </a:xfrm>
          <a:prstGeom prst="horizontalScroll">
            <a:avLst/>
          </a:prstGeom>
          <a:solidFill>
            <a:schemeClr val="accent4">
              <a:lumMod val="40000"/>
              <a:lumOff val="60000"/>
            </a:schemeClr>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рямоугольник 2"/>
          <p:cNvSpPr/>
          <p:nvPr/>
        </p:nvSpPr>
        <p:spPr>
          <a:xfrm>
            <a:off x="2381232" y="500042"/>
            <a:ext cx="7280198" cy="830997"/>
          </a:xfrm>
          <a:prstGeom prst="rect">
            <a:avLst/>
          </a:prstGeom>
          <a:noFill/>
        </p:spPr>
        <p:txBody>
          <a:bodyPr wrap="none" lIns="91440" tIns="45720" rIns="91440" bIns="45720">
            <a:spAutoFit/>
          </a:bodyPr>
          <a:lstStyle/>
          <a:p>
            <a:pPr algn="ctr"/>
            <a:r>
              <a:rPr lang="ru-RU" sz="4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Представление команд</a:t>
            </a:r>
            <a:endParaRPr lang="ru-RU" sz="4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Горизонтальный свиток 4"/>
          <p:cNvSpPr/>
          <p:nvPr/>
        </p:nvSpPr>
        <p:spPr>
          <a:xfrm>
            <a:off x="380968" y="2143116"/>
            <a:ext cx="9144064" cy="2786082"/>
          </a:xfrm>
          <a:prstGeom prst="horizontalScroll">
            <a:avLst/>
          </a:prstGeom>
          <a:solidFill>
            <a:schemeClr val="accent6">
              <a:lumMod val="75000"/>
            </a:schemeClr>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1976745" y="2714620"/>
            <a:ext cx="6455485" cy="923330"/>
          </a:xfrm>
          <a:prstGeom prst="rect">
            <a:avLst/>
          </a:prstGeom>
          <a:noFill/>
        </p:spPr>
        <p:txBody>
          <a:bodyPr wrap="none" lIns="91440" tIns="45720" rIns="91440" bIns="45720">
            <a:spAutoFit/>
          </a:bodyPr>
          <a:lstStyle/>
          <a:p>
            <a:pPr algn="ctr"/>
            <a:r>
              <a:rPr lang="ru-RU"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«Проблема ФЭМП»</a:t>
            </a:r>
            <a:endParaRPr lang="ru-RU"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55" presetClass="entr" presetSubtype="0"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strVal val="#ppt_w*0.70"/>
                                          </p:val>
                                        </p:tav>
                                        <p:tav tm="100000">
                                          <p:val>
                                            <p:strVal val="#ppt_w"/>
                                          </p:val>
                                        </p:tav>
                                      </p:tavLst>
                                    </p:anim>
                                    <p:anim calcmode="lin" valueType="num">
                                      <p:cBhvr>
                                        <p:cTn id="15" dur="1000" fill="hold"/>
                                        <p:tgtEl>
                                          <p:spTgt spid="3"/>
                                        </p:tgtEl>
                                        <p:attrNameLst>
                                          <p:attrName>ppt_h</p:attrName>
                                        </p:attrNameLst>
                                      </p:cBhvr>
                                      <p:tavLst>
                                        <p:tav tm="0">
                                          <p:val>
                                            <p:strVal val="#ppt_h"/>
                                          </p:val>
                                        </p:tav>
                                        <p:tav tm="100000">
                                          <p:val>
                                            <p:strVal val="#ppt_h"/>
                                          </p:val>
                                        </p:tav>
                                      </p:tavLst>
                                    </p:anim>
                                    <p:animEffect transition="in" filter="fade">
                                      <p:cBhvr>
                                        <p:cTn id="16" dur="1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25"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22"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23"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24" dur="1000" fill="hold"/>
                                        <p:tgtEl>
                                          <p:spTgt spid="5"/>
                                        </p:tgtEl>
                                        <p:attrNameLst>
                                          <p:attrName>ppt_h</p:attrName>
                                        </p:attrNameLst>
                                      </p:cBhvr>
                                      <p:tavLst>
                                        <p:tav tm="0">
                                          <p:val>
                                            <p:strVal val="#ppt_h"/>
                                          </p:val>
                                        </p:tav>
                                        <p:tav tm="100000">
                                          <p:val>
                                            <p:strVal val="#ppt_h"/>
                                          </p:val>
                                        </p:tav>
                                      </p:tavLst>
                                    </p:anim>
                                    <p:anim calcmode="lin" valueType="num">
                                      <p:cBhvr>
                                        <p:cTn id="25"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26"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7"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8" dur="1000" decel="50000">
                                          <p:stCondLst>
                                            <p:cond delay="0"/>
                                          </p:stCondLst>
                                        </p:cTn>
                                        <p:tgtEl>
                                          <p:spTgt spid="5"/>
                                        </p:tgtEl>
                                      </p:cBhvr>
                                    </p:animEffect>
                                  </p:childTnLst>
                                </p:cTn>
                              </p:par>
                            </p:childTnLst>
                          </p:cTn>
                        </p:par>
                        <p:par>
                          <p:cTn id="29" fill="hold">
                            <p:stCondLst>
                              <p:cond delay="1000"/>
                            </p:stCondLst>
                            <p:childTnLst>
                              <p:par>
                                <p:cTn id="30" presetID="6" presetClass="entr" presetSubtype="16" fill="hold" grpId="0" nodeType="after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circle(in)">
                                      <p:cBhvr>
                                        <p:cTn id="3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P spid="5" grpId="0" animBg="1"/>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Овал 3"/>
          <p:cNvSpPr/>
          <p:nvPr/>
        </p:nvSpPr>
        <p:spPr>
          <a:xfrm rot="4292280">
            <a:off x="2806668" y="472626"/>
            <a:ext cx="3582090" cy="2162747"/>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Овал 6"/>
          <p:cNvSpPr/>
          <p:nvPr/>
        </p:nvSpPr>
        <p:spPr>
          <a:xfrm rot="2441979">
            <a:off x="534334" y="676345"/>
            <a:ext cx="3972133" cy="2162747"/>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Овал 7"/>
          <p:cNvSpPr/>
          <p:nvPr/>
        </p:nvSpPr>
        <p:spPr>
          <a:xfrm rot="776722">
            <a:off x="191774" y="1703298"/>
            <a:ext cx="3972133" cy="2162747"/>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1" name="Овал 10"/>
          <p:cNvSpPr/>
          <p:nvPr/>
        </p:nvSpPr>
        <p:spPr>
          <a:xfrm rot="20047485">
            <a:off x="272815" y="3330078"/>
            <a:ext cx="3972133" cy="2162747"/>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2" name="Овал 11"/>
          <p:cNvSpPr/>
          <p:nvPr/>
        </p:nvSpPr>
        <p:spPr>
          <a:xfrm rot="17994066">
            <a:off x="1898210" y="4166534"/>
            <a:ext cx="3611981" cy="2162747"/>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3" name="Овал 12"/>
          <p:cNvSpPr/>
          <p:nvPr/>
        </p:nvSpPr>
        <p:spPr>
          <a:xfrm rot="4331522">
            <a:off x="3982394" y="4174453"/>
            <a:ext cx="3292872" cy="2162747"/>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4" name="Овал 13"/>
          <p:cNvSpPr/>
          <p:nvPr/>
        </p:nvSpPr>
        <p:spPr>
          <a:xfrm rot="1701975">
            <a:off x="5644847" y="3524902"/>
            <a:ext cx="3972133" cy="2220516"/>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5" name="Овал 14"/>
          <p:cNvSpPr/>
          <p:nvPr/>
        </p:nvSpPr>
        <p:spPr>
          <a:xfrm rot="21339298">
            <a:off x="6237238" y="2419832"/>
            <a:ext cx="3603603" cy="1856810"/>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6" name="Овал 15"/>
          <p:cNvSpPr/>
          <p:nvPr/>
        </p:nvSpPr>
        <p:spPr>
          <a:xfrm rot="19837811">
            <a:off x="5732984" y="1354558"/>
            <a:ext cx="3972133" cy="1860139"/>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7" name="Овал 16"/>
          <p:cNvSpPr/>
          <p:nvPr/>
        </p:nvSpPr>
        <p:spPr>
          <a:xfrm rot="18977351">
            <a:off x="5019496" y="336618"/>
            <a:ext cx="3123036" cy="1858604"/>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 name="Овал 2"/>
          <p:cNvSpPr/>
          <p:nvPr/>
        </p:nvSpPr>
        <p:spPr>
          <a:xfrm>
            <a:off x="3095612" y="1857364"/>
            <a:ext cx="3357586" cy="3214710"/>
          </a:xfrm>
          <a:prstGeom prst="ellipse">
            <a:avLst/>
          </a:prstGeom>
          <a:solidFill>
            <a:schemeClr val="accent1">
              <a:lumMod val="20000"/>
              <a:lumOff val="8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8" name="TextBox 17"/>
          <p:cNvSpPr txBox="1"/>
          <p:nvPr/>
        </p:nvSpPr>
        <p:spPr>
          <a:xfrm>
            <a:off x="3452802" y="2285992"/>
            <a:ext cx="2571768" cy="2246769"/>
          </a:xfrm>
          <a:prstGeom prst="rect">
            <a:avLst/>
          </a:prstGeom>
          <a:noFill/>
        </p:spPr>
        <p:txBody>
          <a:bodyPr wrap="square" rtlCol="0">
            <a:spAutoFit/>
          </a:bodyPr>
          <a:lstStyle/>
          <a:p>
            <a:pPr algn="ctr"/>
            <a:r>
              <a:rPr lang="ru-RU" sz="2800" b="1" dirty="0" smtClean="0">
                <a:latin typeface="Times New Roman" pitchFamily="18" charset="0"/>
                <a:cs typeface="Times New Roman" pitchFamily="18" charset="0"/>
              </a:rPr>
              <a:t>Назовите формы </a:t>
            </a:r>
            <a:r>
              <a:rPr lang="ru-RU" sz="2800" b="1" dirty="0" err="1" smtClean="0">
                <a:latin typeface="Times New Roman" pitchFamily="18" charset="0"/>
                <a:cs typeface="Times New Roman" pitchFamily="18" charset="0"/>
              </a:rPr>
              <a:t>досуговой</a:t>
            </a:r>
            <a:r>
              <a:rPr lang="ru-RU" sz="2800" b="1" dirty="0" smtClean="0">
                <a:latin typeface="Times New Roman" pitchFamily="18" charset="0"/>
                <a:cs typeface="Times New Roman" pitchFamily="18" charset="0"/>
              </a:rPr>
              <a:t> деятельности в ДОУ</a:t>
            </a:r>
            <a:endParaRPr lang="ru-RU" sz="2800" b="1" dirty="0">
              <a:latin typeface="Times New Roman" pitchFamily="18" charset="0"/>
              <a:cs typeface="Times New Roman" pitchFamily="18" charset="0"/>
            </a:endParaRPr>
          </a:p>
        </p:txBody>
      </p:sp>
      <p:sp>
        <p:nvSpPr>
          <p:cNvPr id="19" name="Прямоугольник 18"/>
          <p:cNvSpPr/>
          <p:nvPr/>
        </p:nvSpPr>
        <p:spPr>
          <a:xfrm rot="367394">
            <a:off x="423726" y="2078043"/>
            <a:ext cx="2849306" cy="954107"/>
          </a:xfrm>
          <a:prstGeom prst="rect">
            <a:avLst/>
          </a:prstGeom>
          <a:noFill/>
        </p:spPr>
        <p:txBody>
          <a:bodyPr wrap="none" lIns="91440" tIns="45720" rIns="91440" bIns="45720">
            <a:spAutoFit/>
          </a:bodyPr>
          <a:lstStyle/>
          <a:p>
            <a:pPr algn="ctr"/>
            <a:r>
              <a:rPr lang="ru-RU"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Досуги и </a:t>
            </a:r>
          </a:p>
          <a:p>
            <a:pPr algn="ctr"/>
            <a:r>
              <a:rPr lang="ru-RU"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развлечения</a:t>
            </a:r>
            <a:endParaRPr lang="ru-RU" sz="2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sp>
        <p:nvSpPr>
          <p:cNvPr id="20" name="Прямоугольник 19"/>
          <p:cNvSpPr/>
          <p:nvPr/>
        </p:nvSpPr>
        <p:spPr>
          <a:xfrm rot="20226156">
            <a:off x="543762" y="4023537"/>
            <a:ext cx="2479077"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Экскурсии</a:t>
            </a:r>
            <a:endParaRPr lang="ru-RU"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1" name="Прямоугольник 20"/>
          <p:cNvSpPr/>
          <p:nvPr/>
        </p:nvSpPr>
        <p:spPr>
          <a:xfrm rot="18360101">
            <a:off x="2158579" y="5047961"/>
            <a:ext cx="2412135" cy="1384995"/>
          </a:xfrm>
          <a:prstGeom prst="rect">
            <a:avLst/>
          </a:prstGeom>
          <a:noFill/>
        </p:spPr>
        <p:txBody>
          <a:bodyPr wrap="none" lIns="91440" tIns="45720" rIns="91440" bIns="45720">
            <a:spAutoFit/>
          </a:bodyPr>
          <a:lstStyle/>
          <a:p>
            <a:pPr algn="ctr"/>
            <a:r>
              <a:rPr lang="ru-RU"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Встречи с </a:t>
            </a:r>
          </a:p>
          <a:p>
            <a:pPr algn="ctr"/>
            <a:r>
              <a:rPr lang="ru-RU"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интересными </a:t>
            </a:r>
          </a:p>
          <a:p>
            <a:pPr algn="ctr"/>
            <a:r>
              <a:rPr lang="ru-RU"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людьми</a:t>
            </a:r>
            <a:endParaRPr lang="ru-RU"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22" name="Прямоугольник 21"/>
          <p:cNvSpPr/>
          <p:nvPr/>
        </p:nvSpPr>
        <p:spPr>
          <a:xfrm rot="19942498">
            <a:off x="6516102" y="1802929"/>
            <a:ext cx="2525369" cy="1200329"/>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ru-RU" sz="2400" b="1" cap="none" spc="0" dirty="0" smtClean="0">
                <a:ln/>
                <a:solidFill>
                  <a:srgbClr val="7030A0"/>
                </a:solidFill>
                <a:effectLst/>
              </a:rPr>
              <a:t>Самостоятельная </a:t>
            </a:r>
          </a:p>
          <a:p>
            <a:pPr algn="ctr"/>
            <a:r>
              <a:rPr lang="ru-RU" sz="2400" b="1" dirty="0" smtClean="0">
                <a:ln/>
                <a:solidFill>
                  <a:srgbClr val="7030A0"/>
                </a:solidFill>
              </a:rPr>
              <a:t>Художественная</a:t>
            </a:r>
          </a:p>
          <a:p>
            <a:pPr algn="ctr"/>
            <a:r>
              <a:rPr lang="ru-RU" sz="2400" b="1" cap="none" spc="0" dirty="0" smtClean="0">
                <a:ln/>
                <a:solidFill>
                  <a:srgbClr val="7030A0"/>
                </a:solidFill>
                <a:effectLst/>
              </a:rPr>
              <a:t>деятельность</a:t>
            </a:r>
            <a:endParaRPr lang="ru-RU" sz="2400" b="1" cap="none" spc="0" dirty="0">
              <a:ln/>
              <a:solidFill>
                <a:srgbClr val="7030A0"/>
              </a:solidFill>
              <a:effectLst/>
            </a:endParaRPr>
          </a:p>
        </p:txBody>
      </p:sp>
      <p:sp>
        <p:nvSpPr>
          <p:cNvPr id="24" name="Прямоугольник 23"/>
          <p:cNvSpPr/>
          <p:nvPr/>
        </p:nvSpPr>
        <p:spPr>
          <a:xfrm rot="20926816">
            <a:off x="7046482" y="3085853"/>
            <a:ext cx="2465173" cy="1200329"/>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Деятельность</a:t>
            </a:r>
          </a:p>
          <a:p>
            <a:pPr algn="ctr"/>
            <a:r>
              <a:rPr lang="ru-RU"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в библиотеке </a:t>
            </a:r>
          </a:p>
          <a:p>
            <a:pPr algn="ctr"/>
            <a:r>
              <a:rPr lang="ru-RU"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группы</a:t>
            </a:r>
            <a:endParaRPr lang="ru-RU" sz="2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25" name="Прямоугольник 24"/>
          <p:cNvSpPr/>
          <p:nvPr/>
        </p:nvSpPr>
        <p:spPr>
          <a:xfrm rot="3986700">
            <a:off x="4795929" y="5282779"/>
            <a:ext cx="1980029" cy="95410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Просмотры</a:t>
            </a:r>
          </a:p>
          <a:p>
            <a:pPr algn="ctr"/>
            <a:r>
              <a:rPr lang="ru-RU"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видео</a:t>
            </a:r>
            <a:endParaRPr lang="ru-RU"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6" name="Прямоугольник 25"/>
          <p:cNvSpPr/>
          <p:nvPr/>
        </p:nvSpPr>
        <p:spPr>
          <a:xfrm rot="1544476">
            <a:off x="6355724" y="4621767"/>
            <a:ext cx="2721835" cy="830997"/>
          </a:xfrm>
          <a:prstGeom prst="rect">
            <a:avLst/>
          </a:prstGeom>
          <a:noFill/>
        </p:spPr>
        <p:txBody>
          <a:bodyPr wrap="none" lIns="91440" tIns="45720" rIns="91440" bIns="45720">
            <a:spAutoFit/>
          </a:bodyPr>
          <a:lstStyle/>
          <a:p>
            <a:pPr algn="ctr"/>
            <a:r>
              <a:rPr lang="ru-RU" sz="2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Прослушивание </a:t>
            </a:r>
          </a:p>
          <a:p>
            <a:pPr algn="ctr"/>
            <a:r>
              <a:rPr lang="ru-RU" sz="2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Ауди</a:t>
            </a:r>
            <a:r>
              <a:rPr lang="ru-RU" sz="2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записей</a:t>
            </a:r>
            <a:endParaRPr lang="ru-RU" sz="2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7" name="Прямоугольник 26"/>
          <p:cNvSpPr/>
          <p:nvPr/>
        </p:nvSpPr>
        <p:spPr>
          <a:xfrm rot="19060238">
            <a:off x="5147976" y="631984"/>
            <a:ext cx="2930674" cy="1077218"/>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2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Игры детей</a:t>
            </a:r>
          </a:p>
          <a:p>
            <a:pPr algn="ctr"/>
            <a:r>
              <a:rPr lang="ru-RU"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(театрализованные,</a:t>
            </a:r>
          </a:p>
          <a:p>
            <a:pPr algn="ctr"/>
            <a:r>
              <a:rPr lang="ru-RU"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сюжетно – рол</a:t>
            </a:r>
            <a:r>
              <a:rPr lang="ru-RU"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евые)</a:t>
            </a:r>
            <a:endParaRPr lang="ru-RU" sz="2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28" name="Прямоугольник 27"/>
          <p:cNvSpPr/>
          <p:nvPr/>
        </p:nvSpPr>
        <p:spPr>
          <a:xfrm rot="1458058">
            <a:off x="1274900" y="724587"/>
            <a:ext cx="1991058" cy="95410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Кружковая </a:t>
            </a:r>
          </a:p>
          <a:p>
            <a:pPr algn="ctr"/>
            <a:r>
              <a:rPr lang="ru-RU"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работа</a:t>
            </a:r>
            <a:endParaRPr lang="ru-RU"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9" name="Прямоугольник 28"/>
          <p:cNvSpPr/>
          <p:nvPr/>
        </p:nvSpPr>
        <p:spPr>
          <a:xfrm rot="3685055">
            <a:off x="3384066" y="413973"/>
            <a:ext cx="2146742" cy="1200329"/>
          </a:xfrm>
          <a:prstGeom prst="rect">
            <a:avLst/>
          </a:prstGeom>
          <a:noFill/>
        </p:spPr>
        <p:txBody>
          <a:bodyPr wrap="none" lIns="91440" tIns="45720" rIns="91440" bIns="45720">
            <a:spAutoFit/>
          </a:bodyPr>
          <a:lstStyle/>
          <a:p>
            <a:pPr algn="ctr"/>
            <a:r>
              <a:rPr lang="ru-RU" sz="2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Оформление</a:t>
            </a:r>
          </a:p>
          <a:p>
            <a:pPr algn="ctr"/>
            <a:r>
              <a:rPr lang="ru-RU" sz="2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выставок</a:t>
            </a:r>
          </a:p>
          <a:p>
            <a:pPr algn="ctr"/>
            <a:r>
              <a:rPr lang="ru-RU" sz="2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творчества</a:t>
            </a:r>
            <a:endParaRPr lang="ru-RU" sz="2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par>
                          <p:cTn id="8" fill="hold">
                            <p:stCondLst>
                              <p:cond delay="2000"/>
                            </p:stCondLst>
                            <p:childTnLst>
                              <p:par>
                                <p:cTn id="9" presetID="55"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1000" fill="hold"/>
                                        <p:tgtEl>
                                          <p:spTgt spid="18"/>
                                        </p:tgtEl>
                                        <p:attrNameLst>
                                          <p:attrName>ppt_w</p:attrName>
                                        </p:attrNameLst>
                                      </p:cBhvr>
                                      <p:tavLst>
                                        <p:tav tm="0">
                                          <p:val>
                                            <p:strVal val="#ppt_w*0.70"/>
                                          </p:val>
                                        </p:tav>
                                        <p:tav tm="100000">
                                          <p:val>
                                            <p:strVal val="#ppt_w"/>
                                          </p:val>
                                        </p:tav>
                                      </p:tavLst>
                                    </p:anim>
                                    <p:anim calcmode="lin" valueType="num">
                                      <p:cBhvr>
                                        <p:cTn id="12" dur="1000" fill="hold"/>
                                        <p:tgtEl>
                                          <p:spTgt spid="18"/>
                                        </p:tgtEl>
                                        <p:attrNameLst>
                                          <p:attrName>ppt_h</p:attrName>
                                        </p:attrNameLst>
                                      </p:cBhvr>
                                      <p:tavLst>
                                        <p:tav tm="0">
                                          <p:val>
                                            <p:strVal val="#ppt_h"/>
                                          </p:val>
                                        </p:tav>
                                        <p:tav tm="100000">
                                          <p:val>
                                            <p:strVal val="#ppt_h"/>
                                          </p:val>
                                        </p:tav>
                                      </p:tavLst>
                                    </p:anim>
                                    <p:animEffect transition="in" filter="fade">
                                      <p:cBhvr>
                                        <p:cTn id="13" dur="1000"/>
                                        <p:tgtEl>
                                          <p:spTgt spid="18"/>
                                        </p:tgtEl>
                                      </p:cBhvr>
                                    </p:animEffect>
                                  </p:childTnLst>
                                </p:cTn>
                              </p:par>
                              <p:par>
                                <p:cTn id="14" presetID="21" presetClass="entr" presetSubtype="4"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heel(4)">
                                      <p:cBhvr>
                                        <p:cTn id="16" dur="2000"/>
                                        <p:tgtEl>
                                          <p:spTgt spid="4"/>
                                        </p:tgtEl>
                                      </p:cBhvr>
                                    </p:animEffect>
                                  </p:childTnLst>
                                </p:cTn>
                              </p:par>
                              <p:par>
                                <p:cTn id="17" presetID="21" presetClass="entr" presetSubtype="4"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4)">
                                      <p:cBhvr>
                                        <p:cTn id="19" dur="2000"/>
                                        <p:tgtEl>
                                          <p:spTgt spid="7"/>
                                        </p:tgtEl>
                                      </p:cBhvr>
                                    </p:animEffect>
                                  </p:childTnLst>
                                </p:cTn>
                              </p:par>
                              <p:par>
                                <p:cTn id="20" presetID="21" presetClass="entr" presetSubtype="4"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heel(4)">
                                      <p:cBhvr>
                                        <p:cTn id="22" dur="2000"/>
                                        <p:tgtEl>
                                          <p:spTgt spid="8"/>
                                        </p:tgtEl>
                                      </p:cBhvr>
                                    </p:animEffect>
                                  </p:childTnLst>
                                </p:cTn>
                              </p:par>
                              <p:par>
                                <p:cTn id="23" presetID="21" presetClass="entr" presetSubtype="4"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heel(4)">
                                      <p:cBhvr>
                                        <p:cTn id="25" dur="2000"/>
                                        <p:tgtEl>
                                          <p:spTgt spid="11"/>
                                        </p:tgtEl>
                                      </p:cBhvr>
                                    </p:animEffect>
                                  </p:childTnLst>
                                </p:cTn>
                              </p:par>
                              <p:par>
                                <p:cTn id="26" presetID="21" presetClass="entr" presetSubtype="4"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wheel(4)">
                                      <p:cBhvr>
                                        <p:cTn id="28" dur="2000"/>
                                        <p:tgtEl>
                                          <p:spTgt spid="12"/>
                                        </p:tgtEl>
                                      </p:cBhvr>
                                    </p:animEffect>
                                  </p:childTnLst>
                                </p:cTn>
                              </p:par>
                              <p:par>
                                <p:cTn id="29" presetID="21" presetClass="entr" presetSubtype="4"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heel(4)">
                                      <p:cBhvr>
                                        <p:cTn id="31" dur="2000"/>
                                        <p:tgtEl>
                                          <p:spTgt spid="13"/>
                                        </p:tgtEl>
                                      </p:cBhvr>
                                    </p:animEffect>
                                  </p:childTnLst>
                                </p:cTn>
                              </p:par>
                              <p:par>
                                <p:cTn id="32" presetID="21" presetClass="entr" presetSubtype="4"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heel(4)">
                                      <p:cBhvr>
                                        <p:cTn id="34" dur="2000"/>
                                        <p:tgtEl>
                                          <p:spTgt spid="14"/>
                                        </p:tgtEl>
                                      </p:cBhvr>
                                    </p:animEffect>
                                  </p:childTnLst>
                                </p:cTn>
                              </p:par>
                              <p:par>
                                <p:cTn id="35" presetID="21" presetClass="entr" presetSubtype="4" fill="hold" grpId="0" nodeType="with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heel(4)">
                                      <p:cBhvr>
                                        <p:cTn id="37" dur="2000"/>
                                        <p:tgtEl>
                                          <p:spTgt spid="15"/>
                                        </p:tgtEl>
                                      </p:cBhvr>
                                    </p:animEffect>
                                  </p:childTnLst>
                                </p:cTn>
                              </p:par>
                              <p:par>
                                <p:cTn id="38" presetID="21" presetClass="entr" presetSubtype="4"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wheel(4)">
                                      <p:cBhvr>
                                        <p:cTn id="40" dur="2000"/>
                                        <p:tgtEl>
                                          <p:spTgt spid="16"/>
                                        </p:tgtEl>
                                      </p:cBhvr>
                                    </p:animEffect>
                                  </p:childTnLst>
                                </p:cTn>
                              </p:par>
                              <p:par>
                                <p:cTn id="41" presetID="21" presetClass="entr" presetSubtype="4"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wheel(4)">
                                      <p:cBhvr>
                                        <p:cTn id="43" dur="2000"/>
                                        <p:tgtEl>
                                          <p:spTgt spid="17"/>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grpId="0" nodeType="click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circle(in)">
                                      <p:cBhvr>
                                        <p:cTn id="48" dur="2000"/>
                                        <p:tgtEl>
                                          <p:spTgt spid="28"/>
                                        </p:tgtEl>
                                      </p:cBhvr>
                                    </p:animEffect>
                                  </p:childTnLst>
                                </p:cTn>
                              </p:par>
                            </p:childTnLst>
                          </p:cTn>
                        </p:par>
                      </p:childTnLst>
                    </p:cTn>
                  </p:par>
                  <p:par>
                    <p:cTn id="49" fill="hold">
                      <p:stCondLst>
                        <p:cond delay="indefinite"/>
                      </p:stCondLst>
                      <p:childTnLst>
                        <p:par>
                          <p:cTn id="50" fill="hold">
                            <p:stCondLst>
                              <p:cond delay="0"/>
                            </p:stCondLst>
                            <p:childTnLst>
                              <p:par>
                                <p:cTn id="51" presetID="4" presetClass="entr" presetSubtype="16"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Effect transition="in" filter="box(in)">
                                      <p:cBhvr>
                                        <p:cTn id="53" dur="500"/>
                                        <p:tgtEl>
                                          <p:spTgt spid="19"/>
                                        </p:tgtEl>
                                      </p:cBhvr>
                                    </p:animEffect>
                                  </p:childTnLst>
                                </p:cTn>
                              </p:par>
                            </p:childTnLst>
                          </p:cTn>
                        </p:par>
                      </p:childTnLst>
                    </p:cTn>
                  </p:par>
                  <p:par>
                    <p:cTn id="54" fill="hold">
                      <p:stCondLst>
                        <p:cond delay="indefinite"/>
                      </p:stCondLst>
                      <p:childTnLst>
                        <p:par>
                          <p:cTn id="55" fill="hold">
                            <p:stCondLst>
                              <p:cond delay="0"/>
                            </p:stCondLst>
                            <p:childTnLst>
                              <p:par>
                                <p:cTn id="56" presetID="8" presetClass="entr" presetSubtype="16" fill="hold" grpId="0" nodeType="click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diamond(in)">
                                      <p:cBhvr>
                                        <p:cTn id="58" dur="2000"/>
                                        <p:tgtEl>
                                          <p:spTgt spid="20"/>
                                        </p:tgtEl>
                                      </p:cBhvr>
                                    </p:animEffect>
                                  </p:childTnLst>
                                </p:cTn>
                              </p:par>
                            </p:childTnLst>
                          </p:cTn>
                        </p:par>
                      </p:childTnLst>
                    </p:cTn>
                  </p:par>
                  <p:par>
                    <p:cTn id="59" fill="hold">
                      <p:stCondLst>
                        <p:cond delay="indefinite"/>
                      </p:stCondLst>
                      <p:childTnLst>
                        <p:par>
                          <p:cTn id="60" fill="hold">
                            <p:stCondLst>
                              <p:cond delay="0"/>
                            </p:stCondLst>
                            <p:childTnLst>
                              <p:par>
                                <p:cTn id="61" presetID="18" presetClass="entr" presetSubtype="12"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strips(downLeft)">
                                      <p:cBhvr>
                                        <p:cTn id="63" dur="500"/>
                                        <p:tgtEl>
                                          <p:spTgt spid="21"/>
                                        </p:tgtEl>
                                      </p:cBhvr>
                                    </p:animEffect>
                                  </p:childTnLst>
                                </p:cTn>
                              </p:par>
                            </p:childTnLst>
                          </p:cTn>
                        </p:par>
                      </p:childTnLst>
                    </p:cTn>
                  </p:par>
                  <p:par>
                    <p:cTn id="64" fill="hold">
                      <p:stCondLst>
                        <p:cond delay="indefinite"/>
                      </p:stCondLst>
                      <p:childTnLst>
                        <p:par>
                          <p:cTn id="65" fill="hold">
                            <p:stCondLst>
                              <p:cond delay="0"/>
                            </p:stCondLst>
                            <p:childTnLst>
                              <p:par>
                                <p:cTn id="66" presetID="18" presetClass="entr" presetSubtype="12" fill="hold" grpId="0" nodeType="click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strips(downLeft)">
                                      <p:cBhvr>
                                        <p:cTn id="68" dur="500"/>
                                        <p:tgtEl>
                                          <p:spTgt spid="25"/>
                                        </p:tgtEl>
                                      </p:cBhvr>
                                    </p:animEffect>
                                  </p:childTnLst>
                                </p:cTn>
                              </p:par>
                            </p:childTnLst>
                          </p:cTn>
                        </p:par>
                      </p:childTnLst>
                    </p:cTn>
                  </p:par>
                  <p:par>
                    <p:cTn id="69" fill="hold">
                      <p:stCondLst>
                        <p:cond delay="indefinite"/>
                      </p:stCondLst>
                      <p:childTnLst>
                        <p:par>
                          <p:cTn id="70" fill="hold">
                            <p:stCondLst>
                              <p:cond delay="0"/>
                            </p:stCondLst>
                            <p:childTnLst>
                              <p:par>
                                <p:cTn id="71" presetID="8" presetClass="entr" presetSubtype="16" fill="hold" grpId="0" nodeType="click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diamond(in)">
                                      <p:cBhvr>
                                        <p:cTn id="73" dur="2000"/>
                                        <p:tgtEl>
                                          <p:spTgt spid="26"/>
                                        </p:tgtEl>
                                      </p:cBhvr>
                                    </p:animEffect>
                                  </p:childTnLst>
                                </p:cTn>
                              </p:par>
                            </p:childTnLst>
                          </p:cTn>
                        </p:par>
                      </p:childTnLst>
                    </p:cTn>
                  </p:par>
                  <p:par>
                    <p:cTn id="74" fill="hold">
                      <p:stCondLst>
                        <p:cond delay="indefinite"/>
                      </p:stCondLst>
                      <p:childTnLst>
                        <p:par>
                          <p:cTn id="75" fill="hold">
                            <p:stCondLst>
                              <p:cond delay="0"/>
                            </p:stCondLst>
                            <p:childTnLst>
                              <p:par>
                                <p:cTn id="76" presetID="6" presetClass="entr" presetSubtype="16" fill="hold" grpId="0" nodeType="clickEffect">
                                  <p:stCondLst>
                                    <p:cond delay="0"/>
                                  </p:stCondLst>
                                  <p:childTnLst>
                                    <p:set>
                                      <p:cBhvr>
                                        <p:cTn id="77" dur="1" fill="hold">
                                          <p:stCondLst>
                                            <p:cond delay="0"/>
                                          </p:stCondLst>
                                        </p:cTn>
                                        <p:tgtEl>
                                          <p:spTgt spid="24"/>
                                        </p:tgtEl>
                                        <p:attrNameLst>
                                          <p:attrName>style.visibility</p:attrName>
                                        </p:attrNameLst>
                                      </p:cBhvr>
                                      <p:to>
                                        <p:strVal val="visible"/>
                                      </p:to>
                                    </p:set>
                                    <p:animEffect transition="in" filter="circle(in)">
                                      <p:cBhvr>
                                        <p:cTn id="78" dur="2000"/>
                                        <p:tgtEl>
                                          <p:spTgt spid="24"/>
                                        </p:tgtEl>
                                      </p:cBhvr>
                                    </p:animEffect>
                                  </p:childTnLst>
                                </p:cTn>
                              </p:par>
                            </p:childTnLst>
                          </p:cTn>
                        </p:par>
                      </p:childTnLst>
                    </p:cTn>
                  </p:par>
                  <p:par>
                    <p:cTn id="79" fill="hold">
                      <p:stCondLst>
                        <p:cond delay="indefinite"/>
                      </p:stCondLst>
                      <p:childTnLst>
                        <p:par>
                          <p:cTn id="80" fill="hold">
                            <p:stCondLst>
                              <p:cond delay="0"/>
                            </p:stCondLst>
                            <p:childTnLst>
                              <p:par>
                                <p:cTn id="81" presetID="4" presetClass="entr" presetSubtype="16" fill="hold" grpId="0" nodeType="clickEffect">
                                  <p:stCondLst>
                                    <p:cond delay="0"/>
                                  </p:stCondLst>
                                  <p:childTnLst>
                                    <p:set>
                                      <p:cBhvr>
                                        <p:cTn id="82" dur="1" fill="hold">
                                          <p:stCondLst>
                                            <p:cond delay="0"/>
                                          </p:stCondLst>
                                        </p:cTn>
                                        <p:tgtEl>
                                          <p:spTgt spid="22"/>
                                        </p:tgtEl>
                                        <p:attrNameLst>
                                          <p:attrName>style.visibility</p:attrName>
                                        </p:attrNameLst>
                                      </p:cBhvr>
                                      <p:to>
                                        <p:strVal val="visible"/>
                                      </p:to>
                                    </p:set>
                                    <p:animEffect transition="in" filter="box(in)">
                                      <p:cBhvr>
                                        <p:cTn id="83" dur="500"/>
                                        <p:tgtEl>
                                          <p:spTgt spid="22"/>
                                        </p:tgtEl>
                                      </p:cBhvr>
                                    </p:animEffect>
                                  </p:childTnLst>
                                </p:cTn>
                              </p:par>
                            </p:childTnLst>
                          </p:cTn>
                        </p:par>
                      </p:childTnLst>
                    </p:cTn>
                  </p:par>
                  <p:par>
                    <p:cTn id="84" fill="hold">
                      <p:stCondLst>
                        <p:cond delay="indefinite"/>
                      </p:stCondLst>
                      <p:childTnLst>
                        <p:par>
                          <p:cTn id="85" fill="hold">
                            <p:stCondLst>
                              <p:cond delay="0"/>
                            </p:stCondLst>
                            <p:childTnLst>
                              <p:par>
                                <p:cTn id="86" presetID="8" presetClass="entr" presetSubtype="16" fill="hold" grpId="0" nodeType="clickEffect">
                                  <p:stCondLst>
                                    <p:cond delay="0"/>
                                  </p:stCondLst>
                                  <p:childTnLst>
                                    <p:set>
                                      <p:cBhvr>
                                        <p:cTn id="87" dur="1" fill="hold">
                                          <p:stCondLst>
                                            <p:cond delay="0"/>
                                          </p:stCondLst>
                                        </p:cTn>
                                        <p:tgtEl>
                                          <p:spTgt spid="27"/>
                                        </p:tgtEl>
                                        <p:attrNameLst>
                                          <p:attrName>style.visibility</p:attrName>
                                        </p:attrNameLst>
                                      </p:cBhvr>
                                      <p:to>
                                        <p:strVal val="visible"/>
                                      </p:to>
                                    </p:set>
                                    <p:animEffect transition="in" filter="diamond(in)">
                                      <p:cBhvr>
                                        <p:cTn id="88" dur="2000"/>
                                        <p:tgtEl>
                                          <p:spTgt spid="27"/>
                                        </p:tgtEl>
                                      </p:cBhvr>
                                    </p:animEffect>
                                  </p:childTnLst>
                                </p:cTn>
                              </p:par>
                            </p:childTnLst>
                          </p:cTn>
                        </p:par>
                      </p:childTnLst>
                    </p:cTn>
                  </p:par>
                  <p:par>
                    <p:cTn id="89" fill="hold">
                      <p:stCondLst>
                        <p:cond delay="indefinite"/>
                      </p:stCondLst>
                      <p:childTnLst>
                        <p:par>
                          <p:cTn id="90" fill="hold">
                            <p:stCondLst>
                              <p:cond delay="0"/>
                            </p:stCondLst>
                            <p:childTnLst>
                              <p:par>
                                <p:cTn id="91" presetID="18" presetClass="entr" presetSubtype="12" fill="hold" grpId="0" nodeType="clickEffect">
                                  <p:stCondLst>
                                    <p:cond delay="0"/>
                                  </p:stCondLst>
                                  <p:childTnLst>
                                    <p:set>
                                      <p:cBhvr>
                                        <p:cTn id="92" dur="1" fill="hold">
                                          <p:stCondLst>
                                            <p:cond delay="0"/>
                                          </p:stCondLst>
                                        </p:cTn>
                                        <p:tgtEl>
                                          <p:spTgt spid="29"/>
                                        </p:tgtEl>
                                        <p:attrNameLst>
                                          <p:attrName>style.visibility</p:attrName>
                                        </p:attrNameLst>
                                      </p:cBhvr>
                                      <p:to>
                                        <p:strVal val="visible"/>
                                      </p:to>
                                    </p:set>
                                    <p:animEffect transition="in" filter="strips(downLeft)">
                                      <p:cBhvr>
                                        <p:cTn id="93"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11" grpId="0" animBg="1"/>
      <p:bldP spid="12" grpId="0" animBg="1"/>
      <p:bldP spid="13" grpId="0" animBg="1"/>
      <p:bldP spid="14" grpId="0" animBg="1"/>
      <p:bldP spid="15" grpId="0" animBg="1"/>
      <p:bldP spid="16" grpId="0" animBg="1"/>
      <p:bldP spid="17" grpId="0" animBg="1"/>
      <p:bldP spid="3" grpId="0" animBg="1"/>
      <p:bldP spid="18" grpId="0"/>
      <p:bldP spid="19" grpId="0"/>
      <p:bldP spid="20" grpId="0"/>
      <p:bldP spid="21" grpId="0"/>
      <p:bldP spid="22" grpId="0"/>
      <p:bldP spid="24" grpId="0"/>
      <p:bldP spid="25" grpId="0"/>
      <p:bldP spid="26" grpId="0"/>
      <p:bldP spid="27" grpId="0"/>
      <p:bldP spid="28" grpId="0"/>
      <p:bldP spid="29"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6" name="Овал 15"/>
          <p:cNvSpPr/>
          <p:nvPr/>
        </p:nvSpPr>
        <p:spPr>
          <a:xfrm rot="2211913">
            <a:off x="4486556" y="3946310"/>
            <a:ext cx="4125346" cy="2201467"/>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 name="Овал 2"/>
          <p:cNvSpPr/>
          <p:nvPr/>
        </p:nvSpPr>
        <p:spPr>
          <a:xfrm rot="2346463">
            <a:off x="1243509" y="211380"/>
            <a:ext cx="3500582" cy="2257823"/>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 name="Овал 3"/>
          <p:cNvSpPr/>
          <p:nvPr/>
        </p:nvSpPr>
        <p:spPr>
          <a:xfrm rot="6585058">
            <a:off x="2384188" y="4257213"/>
            <a:ext cx="3281353" cy="2162747"/>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Овал 4"/>
          <p:cNvSpPr/>
          <p:nvPr/>
        </p:nvSpPr>
        <p:spPr>
          <a:xfrm rot="21282367">
            <a:off x="335015" y="2517493"/>
            <a:ext cx="3574439" cy="2266227"/>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 name="Овал 5"/>
          <p:cNvSpPr/>
          <p:nvPr/>
        </p:nvSpPr>
        <p:spPr>
          <a:xfrm rot="968049">
            <a:off x="5556015" y="2530077"/>
            <a:ext cx="4125346" cy="2201467"/>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Овал 6"/>
          <p:cNvSpPr/>
          <p:nvPr/>
        </p:nvSpPr>
        <p:spPr>
          <a:xfrm rot="19031845">
            <a:off x="4642156" y="160466"/>
            <a:ext cx="3495105" cy="2347322"/>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8" name="Рисунок 7" descr="J:\Педсовет по математике\Паровозик из ромашково\imgpreview15.jpeg"/>
          <p:cNvPicPr/>
          <p:nvPr/>
        </p:nvPicPr>
        <p:blipFill>
          <a:blip r:embed="rId2" cstate="print"/>
          <a:srcRect l="6759" t="9470" r="6648" b="12121"/>
          <a:stretch>
            <a:fillRect/>
          </a:stretch>
        </p:blipFill>
        <p:spPr bwMode="auto">
          <a:xfrm>
            <a:off x="0" y="0"/>
            <a:ext cx="1666852" cy="1428736"/>
          </a:xfrm>
          <a:prstGeom prst="ellipse">
            <a:avLst/>
          </a:prstGeom>
          <a:ln w="76200"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Овал 1"/>
          <p:cNvSpPr/>
          <p:nvPr/>
        </p:nvSpPr>
        <p:spPr>
          <a:xfrm>
            <a:off x="3095612" y="1500174"/>
            <a:ext cx="3357586" cy="3214710"/>
          </a:xfrm>
          <a:prstGeom prst="ellipse">
            <a:avLst/>
          </a:prstGeom>
          <a:solidFill>
            <a:schemeClr val="accent1">
              <a:lumMod val="20000"/>
              <a:lumOff val="8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9" name="TextBox 8"/>
          <p:cNvSpPr txBox="1"/>
          <p:nvPr/>
        </p:nvSpPr>
        <p:spPr>
          <a:xfrm>
            <a:off x="3309926" y="2143116"/>
            <a:ext cx="3000396" cy="1815882"/>
          </a:xfrm>
          <a:prstGeom prst="rect">
            <a:avLst/>
          </a:prstGeom>
          <a:noFill/>
        </p:spPr>
        <p:txBody>
          <a:bodyPr wrap="square" rtlCol="0">
            <a:spAutoFit/>
          </a:bodyPr>
          <a:lstStyle/>
          <a:p>
            <a:pPr algn="ctr"/>
            <a:r>
              <a:rPr lang="ru-RU" sz="2800" b="1" dirty="0" smtClean="0">
                <a:latin typeface="Times New Roman" pitchFamily="18" charset="0"/>
                <a:cs typeface="Times New Roman" pitchFamily="18" charset="0"/>
              </a:rPr>
              <a:t>Назовите формы проведения математических праздников</a:t>
            </a:r>
            <a:endParaRPr lang="ru-RU" sz="2800" b="1" dirty="0">
              <a:latin typeface="Times New Roman" pitchFamily="18" charset="0"/>
              <a:cs typeface="Times New Roman" pitchFamily="18" charset="0"/>
            </a:endParaRPr>
          </a:p>
        </p:txBody>
      </p:sp>
      <p:sp>
        <p:nvSpPr>
          <p:cNvPr id="10" name="Прямоугольник 9"/>
          <p:cNvSpPr/>
          <p:nvPr/>
        </p:nvSpPr>
        <p:spPr>
          <a:xfrm rot="175153">
            <a:off x="467165" y="3352367"/>
            <a:ext cx="2617961" cy="646331"/>
          </a:xfrm>
          <a:prstGeom prst="rect">
            <a:avLst/>
          </a:prstGeom>
          <a:noFill/>
        </p:spPr>
        <p:txBody>
          <a:bodyPr wrap="none" lIns="91440" tIns="45720" rIns="91440" bIns="45720">
            <a:spAutoFit/>
          </a:bodyPr>
          <a:lstStyle/>
          <a:p>
            <a:pPr algn="ctr"/>
            <a: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Игры - шоу</a:t>
            </a:r>
            <a:endParaRPr lang="ru-RU"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1" name="Прямоугольник 10"/>
          <p:cNvSpPr/>
          <p:nvPr/>
        </p:nvSpPr>
        <p:spPr>
          <a:xfrm rot="18578799">
            <a:off x="2676431" y="5059066"/>
            <a:ext cx="2241319" cy="892552"/>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2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Игры – </a:t>
            </a:r>
          </a:p>
          <a:p>
            <a:pPr algn="ctr"/>
            <a:r>
              <a:rPr lang="ru-RU" sz="2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соревнования</a:t>
            </a:r>
            <a:endParaRPr lang="ru-RU" sz="2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2" name="Прямоугольник 11"/>
          <p:cNvSpPr/>
          <p:nvPr/>
        </p:nvSpPr>
        <p:spPr>
          <a:xfrm rot="838719">
            <a:off x="6353259" y="3291737"/>
            <a:ext cx="3169521" cy="769441"/>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22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Математический </a:t>
            </a:r>
          </a:p>
          <a:p>
            <a:pPr algn="ctr"/>
            <a:r>
              <a:rPr lang="ru-RU" sz="22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rPr>
              <a:t>театр</a:t>
            </a:r>
            <a:endParaRPr lang="ru-RU" sz="22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itchFamily="18" charset="0"/>
              <a:cs typeface="Times New Roman" pitchFamily="18" charset="0"/>
            </a:endParaRPr>
          </a:p>
        </p:txBody>
      </p:sp>
      <p:sp>
        <p:nvSpPr>
          <p:cNvPr id="13" name="Прямоугольник 12"/>
          <p:cNvSpPr/>
          <p:nvPr/>
        </p:nvSpPr>
        <p:spPr>
          <a:xfrm rot="19364661">
            <a:off x="5170360" y="574285"/>
            <a:ext cx="2569870" cy="769441"/>
          </a:xfrm>
          <a:prstGeom prst="rect">
            <a:avLst/>
          </a:prstGeom>
          <a:noFill/>
        </p:spPr>
        <p:txBody>
          <a:bodyPr wrap="none" lIns="91440" tIns="45720" rIns="91440" bIns="45720">
            <a:spAutoFit/>
          </a:bodyPr>
          <a:lstStyle/>
          <a:p>
            <a:pPr algn="ctr"/>
            <a:r>
              <a:rPr lang="ru-RU" sz="2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Математические </a:t>
            </a:r>
          </a:p>
          <a:p>
            <a:pPr algn="ctr"/>
            <a:r>
              <a:rPr lang="ru-RU" sz="2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викторины</a:t>
            </a:r>
            <a:endParaRPr lang="ru-RU" sz="22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4" name="Прямоугольник 13"/>
          <p:cNvSpPr/>
          <p:nvPr/>
        </p:nvSpPr>
        <p:spPr>
          <a:xfrm rot="2593460">
            <a:off x="1287972" y="697696"/>
            <a:ext cx="2784032" cy="830997"/>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2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Математическое </a:t>
            </a:r>
          </a:p>
          <a:p>
            <a:pPr algn="ctr"/>
            <a:r>
              <a:rPr lang="ru-RU"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многоборье</a:t>
            </a:r>
            <a:endParaRPr lang="ru-RU" sz="2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7" name="Прямоугольник 16"/>
          <p:cNvSpPr/>
          <p:nvPr/>
        </p:nvSpPr>
        <p:spPr>
          <a:xfrm rot="2481391">
            <a:off x="5445718" y="5047316"/>
            <a:ext cx="2833532" cy="830997"/>
          </a:xfrm>
          <a:prstGeom prst="rect">
            <a:avLst/>
          </a:prstGeom>
          <a:noFill/>
        </p:spPr>
        <p:txBody>
          <a:bodyPr wrap="none" lIns="91440" tIns="45720" rIns="91440" bIns="45720">
            <a:spAutoFit/>
          </a:bodyPr>
          <a:lstStyle/>
          <a:p>
            <a:pPr algn="ctr"/>
            <a:r>
              <a:rPr lang="ru-RU" sz="2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Математический </a:t>
            </a:r>
          </a:p>
          <a:p>
            <a:pPr algn="ctr"/>
            <a:r>
              <a:rPr lang="ru-RU" sz="2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КВН</a:t>
            </a:r>
            <a:endParaRPr lang="ru-RU" sz="2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par>
                          <p:cTn id="8" fill="hold">
                            <p:stCondLst>
                              <p:cond delay="2000"/>
                            </p:stCondLst>
                            <p:childTnLst>
                              <p:par>
                                <p:cTn id="9" presetID="55"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strVal val="#ppt_w*0.70"/>
                                          </p:val>
                                        </p:tav>
                                        <p:tav tm="100000">
                                          <p:val>
                                            <p:strVal val="#ppt_w"/>
                                          </p:val>
                                        </p:tav>
                                      </p:tavLst>
                                    </p:anim>
                                    <p:anim calcmode="lin" valueType="num">
                                      <p:cBhvr>
                                        <p:cTn id="12" dur="1000" fill="hold"/>
                                        <p:tgtEl>
                                          <p:spTgt spid="9"/>
                                        </p:tgtEl>
                                        <p:attrNameLst>
                                          <p:attrName>ppt_h</p:attrName>
                                        </p:attrNameLst>
                                      </p:cBhvr>
                                      <p:tavLst>
                                        <p:tav tm="0">
                                          <p:val>
                                            <p:strVal val="#ppt_h"/>
                                          </p:val>
                                        </p:tav>
                                        <p:tav tm="100000">
                                          <p:val>
                                            <p:strVal val="#ppt_h"/>
                                          </p:val>
                                        </p:tav>
                                      </p:tavLst>
                                    </p:anim>
                                    <p:animEffect transition="in" filter="fade">
                                      <p:cBhvr>
                                        <p:cTn id="13" dur="1000"/>
                                        <p:tgtEl>
                                          <p:spTgt spid="9"/>
                                        </p:tgtEl>
                                      </p:cBhvr>
                                    </p:animEffect>
                                  </p:childTnLst>
                                </p:cTn>
                              </p:par>
                              <p:par>
                                <p:cTn id="14" presetID="21" presetClass="entr" presetSubtype="4"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heel(4)">
                                      <p:cBhvr>
                                        <p:cTn id="16" dur="2000"/>
                                        <p:tgtEl>
                                          <p:spTgt spid="3"/>
                                        </p:tgtEl>
                                      </p:cBhvr>
                                    </p:animEffect>
                                  </p:childTnLst>
                                </p:cTn>
                              </p:par>
                              <p:par>
                                <p:cTn id="17" presetID="21" presetClass="entr" presetSubtype="4"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heel(4)">
                                      <p:cBhvr>
                                        <p:cTn id="19" dur="2000"/>
                                        <p:tgtEl>
                                          <p:spTgt spid="4"/>
                                        </p:tgtEl>
                                      </p:cBhvr>
                                    </p:animEffect>
                                  </p:childTnLst>
                                </p:cTn>
                              </p:par>
                              <p:par>
                                <p:cTn id="20" presetID="21" presetClass="entr" presetSubtype="4"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4)">
                                      <p:cBhvr>
                                        <p:cTn id="22" dur="2000"/>
                                        <p:tgtEl>
                                          <p:spTgt spid="5"/>
                                        </p:tgtEl>
                                      </p:cBhvr>
                                    </p:animEffect>
                                  </p:childTnLst>
                                </p:cTn>
                              </p:par>
                              <p:par>
                                <p:cTn id="23" presetID="21" presetClass="entr" presetSubtype="4"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heel(4)">
                                      <p:cBhvr>
                                        <p:cTn id="25" dur="2000"/>
                                        <p:tgtEl>
                                          <p:spTgt spid="6"/>
                                        </p:tgtEl>
                                      </p:cBhvr>
                                    </p:animEffect>
                                  </p:childTnLst>
                                </p:cTn>
                              </p:par>
                              <p:par>
                                <p:cTn id="26" presetID="21" presetClass="entr" presetSubtype="4"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heel(4)">
                                      <p:cBhvr>
                                        <p:cTn id="28" dur="2000"/>
                                        <p:tgtEl>
                                          <p:spTgt spid="7"/>
                                        </p:tgtEl>
                                      </p:cBhvr>
                                    </p:animEffect>
                                  </p:childTnLst>
                                </p:cTn>
                              </p:par>
                              <p:par>
                                <p:cTn id="29" presetID="21" presetClass="entr" presetSubtype="4"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heel(4)">
                                      <p:cBhvr>
                                        <p:cTn id="31" dur="20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4"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wheel(4)">
                                      <p:cBhvr>
                                        <p:cTn id="36" dur="20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circle(in)">
                                      <p:cBhvr>
                                        <p:cTn id="41" dur="20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18" presetClass="entr" presetSubtype="12"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strips(downLeft)">
                                      <p:cBhvr>
                                        <p:cTn id="46" dur="500"/>
                                        <p:tgtEl>
                                          <p:spTgt spid="11"/>
                                        </p:tgtEl>
                                      </p:cBhvr>
                                    </p:animEffect>
                                  </p:childTnLst>
                                </p:cTn>
                              </p:par>
                            </p:childTnLst>
                          </p:cTn>
                        </p:par>
                      </p:childTnLst>
                    </p:cTn>
                  </p:par>
                  <p:par>
                    <p:cTn id="47" fill="hold">
                      <p:stCondLst>
                        <p:cond delay="indefinite"/>
                      </p:stCondLst>
                      <p:childTnLst>
                        <p:par>
                          <p:cTn id="48" fill="hold">
                            <p:stCondLst>
                              <p:cond delay="0"/>
                            </p:stCondLst>
                            <p:childTnLst>
                              <p:par>
                                <p:cTn id="49" presetID="21" presetClass="entr" presetSubtype="4" fill="hold" grpId="0" nodeType="click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wheel(4)">
                                      <p:cBhvr>
                                        <p:cTn id="51" dur="2000"/>
                                        <p:tgtEl>
                                          <p:spTgt spid="17"/>
                                        </p:tgtEl>
                                      </p:cBhvr>
                                    </p:animEffect>
                                  </p:childTnLst>
                                </p:cTn>
                              </p:par>
                            </p:childTnLst>
                          </p:cTn>
                        </p:par>
                      </p:childTnLst>
                    </p:cTn>
                  </p:par>
                  <p:par>
                    <p:cTn id="52" fill="hold">
                      <p:stCondLst>
                        <p:cond delay="indefinite"/>
                      </p:stCondLst>
                      <p:childTnLst>
                        <p:par>
                          <p:cTn id="53" fill="hold">
                            <p:stCondLst>
                              <p:cond delay="0"/>
                            </p:stCondLst>
                            <p:childTnLst>
                              <p:par>
                                <p:cTn id="54" presetID="18" presetClass="entr" presetSubtype="12"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strips(downLeft)">
                                      <p:cBhvr>
                                        <p:cTn id="56" dur="500"/>
                                        <p:tgtEl>
                                          <p:spTgt spid="12"/>
                                        </p:tgtEl>
                                      </p:cBhvr>
                                    </p:animEffect>
                                  </p:childTnLst>
                                </p:cTn>
                              </p:par>
                            </p:childTnLst>
                          </p:cTn>
                        </p:par>
                      </p:childTnLst>
                    </p:cTn>
                  </p:par>
                  <p:par>
                    <p:cTn id="57" fill="hold">
                      <p:stCondLst>
                        <p:cond delay="indefinite"/>
                      </p:stCondLst>
                      <p:childTnLst>
                        <p:par>
                          <p:cTn id="58" fill="hold">
                            <p:stCondLst>
                              <p:cond delay="0"/>
                            </p:stCondLst>
                            <p:childTnLst>
                              <p:par>
                                <p:cTn id="59" presetID="6" presetClass="entr" presetSubtype="16"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circle(in)">
                                      <p:cBhvr>
                                        <p:cTn id="6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3" grpId="0" animBg="1"/>
      <p:bldP spid="4" grpId="0" animBg="1"/>
      <p:bldP spid="5" grpId="0" animBg="1"/>
      <p:bldP spid="6" grpId="0" animBg="1"/>
      <p:bldP spid="7" grpId="0" animBg="1"/>
      <p:bldP spid="2" grpId="0" animBg="1"/>
      <p:bldP spid="9" grpId="0"/>
      <p:bldP spid="10" grpId="0"/>
      <p:bldP spid="11" grpId="0"/>
      <p:bldP spid="12" grpId="0"/>
      <p:bldP spid="13" grpId="0"/>
      <p:bldP spid="14" grpId="0"/>
      <p:bldP spid="17"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Овал 2"/>
          <p:cNvSpPr/>
          <p:nvPr/>
        </p:nvSpPr>
        <p:spPr>
          <a:xfrm rot="1825920">
            <a:off x="298294" y="431100"/>
            <a:ext cx="3707324" cy="2186192"/>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 name="Овал 3"/>
          <p:cNvSpPr/>
          <p:nvPr/>
        </p:nvSpPr>
        <p:spPr>
          <a:xfrm rot="5206992">
            <a:off x="3340689" y="4186735"/>
            <a:ext cx="3079947" cy="2257823"/>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Овал 4"/>
          <p:cNvSpPr/>
          <p:nvPr/>
        </p:nvSpPr>
        <p:spPr>
          <a:xfrm rot="20717424">
            <a:off x="33547" y="3090942"/>
            <a:ext cx="3818202" cy="2257823"/>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 name="Овал 5"/>
          <p:cNvSpPr/>
          <p:nvPr/>
        </p:nvSpPr>
        <p:spPr>
          <a:xfrm rot="19776049">
            <a:off x="5283624" y="301832"/>
            <a:ext cx="3500582" cy="2257823"/>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Овал 6"/>
          <p:cNvSpPr/>
          <p:nvPr/>
        </p:nvSpPr>
        <p:spPr>
          <a:xfrm rot="1393781">
            <a:off x="5547883" y="3000877"/>
            <a:ext cx="3743089" cy="2336882"/>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Овал 1"/>
          <p:cNvSpPr/>
          <p:nvPr/>
        </p:nvSpPr>
        <p:spPr>
          <a:xfrm>
            <a:off x="3024174" y="1500174"/>
            <a:ext cx="3357586" cy="3214710"/>
          </a:xfrm>
          <a:prstGeom prst="ellipse">
            <a:avLst/>
          </a:prstGeom>
          <a:solidFill>
            <a:schemeClr val="accent1">
              <a:lumMod val="20000"/>
              <a:lumOff val="8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8" name="Рисунок 7" descr="J:\Педсовет по математике\Паровозик из ромашково\imgpreview15.jpeg"/>
          <p:cNvPicPr/>
          <p:nvPr/>
        </p:nvPicPr>
        <p:blipFill>
          <a:blip r:embed="rId2" cstate="print"/>
          <a:srcRect l="6759" t="9470" r="6648" b="12121"/>
          <a:stretch>
            <a:fillRect/>
          </a:stretch>
        </p:blipFill>
        <p:spPr bwMode="auto">
          <a:xfrm>
            <a:off x="3667116" y="214290"/>
            <a:ext cx="2071702" cy="1857364"/>
          </a:xfrm>
          <a:prstGeom prst="ellipse">
            <a:avLst/>
          </a:prstGeom>
          <a:ln w="76200"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TextBox 8"/>
          <p:cNvSpPr txBox="1"/>
          <p:nvPr/>
        </p:nvSpPr>
        <p:spPr>
          <a:xfrm>
            <a:off x="2952736" y="1928802"/>
            <a:ext cx="3429024" cy="2492990"/>
          </a:xfrm>
          <a:prstGeom prst="rect">
            <a:avLst/>
          </a:prstGeom>
          <a:noFill/>
        </p:spPr>
        <p:txBody>
          <a:bodyPr wrap="square" rtlCol="0">
            <a:spAutoFit/>
          </a:bodyPr>
          <a:lstStyle/>
          <a:p>
            <a:pPr algn="ctr"/>
            <a:r>
              <a:rPr lang="ru-RU" sz="2600" b="1" dirty="0" smtClean="0">
                <a:latin typeface="Times New Roman" pitchFamily="18" charset="0"/>
                <a:cs typeface="Times New Roman" pitchFamily="18" charset="0"/>
              </a:rPr>
              <a:t>Назовите формы проведения музыкальных праздников при интеграции с </a:t>
            </a:r>
          </a:p>
          <a:p>
            <a:pPr algn="ctr"/>
            <a:r>
              <a:rPr lang="ru-RU" sz="2600" b="1" dirty="0" smtClean="0">
                <a:latin typeface="Times New Roman" pitchFamily="18" charset="0"/>
                <a:cs typeface="Times New Roman" pitchFamily="18" charset="0"/>
              </a:rPr>
              <a:t>ФЭМП</a:t>
            </a:r>
            <a:endParaRPr lang="ru-RU" sz="2600" b="1" dirty="0">
              <a:latin typeface="Times New Roman" pitchFamily="18" charset="0"/>
              <a:cs typeface="Times New Roman" pitchFamily="18" charset="0"/>
            </a:endParaRPr>
          </a:p>
        </p:txBody>
      </p:sp>
      <p:sp>
        <p:nvSpPr>
          <p:cNvPr id="10" name="Прямоугольник 9"/>
          <p:cNvSpPr/>
          <p:nvPr/>
        </p:nvSpPr>
        <p:spPr>
          <a:xfrm rot="2196065">
            <a:off x="424556" y="996711"/>
            <a:ext cx="3001143" cy="1138773"/>
          </a:xfrm>
          <a:prstGeom prst="rect">
            <a:avLst/>
          </a:prstGeom>
          <a:noFill/>
        </p:spPr>
        <p:txBody>
          <a:bodyPr wrap="none" lIns="91440" tIns="45720" rIns="91440" bIns="45720">
            <a:spAutoFit/>
          </a:bodyPr>
          <a:lstStyle/>
          <a:p>
            <a:pPr algn="ctr"/>
            <a:r>
              <a:rPr lang="ru-RU" sz="3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Музыкальная</a:t>
            </a:r>
          </a:p>
          <a:p>
            <a:pPr algn="ctr"/>
            <a:r>
              <a:rPr lang="ru-RU" sz="3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гостина</a:t>
            </a:r>
            <a: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я</a:t>
            </a:r>
            <a:endParaRPr lang="ru-RU"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1" name="Прямоугольник 10"/>
          <p:cNvSpPr/>
          <p:nvPr/>
        </p:nvSpPr>
        <p:spPr>
          <a:xfrm rot="20951209">
            <a:off x="814914" y="3372052"/>
            <a:ext cx="1843646"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Вечера</a:t>
            </a:r>
          </a:p>
          <a:p>
            <a:pPr algn="ctr"/>
            <a:r>
              <a:rPr lang="ru-RU"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Шуток и</a:t>
            </a:r>
          </a:p>
          <a:p>
            <a:pPr algn="ctr"/>
            <a:r>
              <a:rPr lang="ru-RU"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загадок</a:t>
            </a:r>
            <a:endParaRPr lang="ru-RU"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3" name="Прямоугольник 12"/>
          <p:cNvSpPr/>
          <p:nvPr/>
        </p:nvSpPr>
        <p:spPr>
          <a:xfrm rot="1181669">
            <a:off x="6247136" y="3505127"/>
            <a:ext cx="2811987" cy="1384995"/>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28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Музыкально – </a:t>
            </a:r>
          </a:p>
          <a:p>
            <a:pPr algn="ctr"/>
            <a:r>
              <a:rPr lang="ru-RU"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Литературная</a:t>
            </a:r>
          </a:p>
          <a:p>
            <a:pPr algn="ctr"/>
            <a:r>
              <a:rPr lang="ru-RU"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композиция</a:t>
            </a:r>
            <a:endParaRPr lang="ru-RU" sz="28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4" name="Прямоугольник 13"/>
          <p:cNvSpPr/>
          <p:nvPr/>
        </p:nvSpPr>
        <p:spPr>
          <a:xfrm rot="17625625">
            <a:off x="3906934" y="5257870"/>
            <a:ext cx="2152319" cy="523220"/>
          </a:xfrm>
          <a:prstGeom prst="rect">
            <a:avLst/>
          </a:prstGeom>
          <a:noFill/>
        </p:spPr>
        <p:txBody>
          <a:bodyPr wrap="none" lIns="91440" tIns="45720" rIns="91440" bIns="45720">
            <a:spAutoFit/>
          </a:bodyPr>
          <a:lstStyle/>
          <a:p>
            <a:pPr algn="ctr"/>
            <a:r>
              <a:rPr lang="ru-RU"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Посиделки</a:t>
            </a:r>
            <a:endParaRPr lang="ru-RU" sz="2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5" name="Прямоугольник 14"/>
          <p:cNvSpPr/>
          <p:nvPr/>
        </p:nvSpPr>
        <p:spPr>
          <a:xfrm rot="20452391">
            <a:off x="5698369" y="913485"/>
            <a:ext cx="3078920"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Тематические вечера</a:t>
            </a:r>
          </a:p>
          <a:p>
            <a:pPr algn="ctr"/>
            <a:r>
              <a:rPr lang="ru-RU"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Творчества композиторов</a:t>
            </a:r>
            <a:endParaRPr lang="ru-RU"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par>
                          <p:cTn id="8" fill="hold">
                            <p:stCondLst>
                              <p:cond delay="2000"/>
                            </p:stCondLst>
                            <p:childTnLst>
                              <p:par>
                                <p:cTn id="9" presetID="55"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strVal val="#ppt_w*0.70"/>
                                          </p:val>
                                        </p:tav>
                                        <p:tav tm="100000">
                                          <p:val>
                                            <p:strVal val="#ppt_w"/>
                                          </p:val>
                                        </p:tav>
                                      </p:tavLst>
                                    </p:anim>
                                    <p:anim calcmode="lin" valueType="num">
                                      <p:cBhvr>
                                        <p:cTn id="12" dur="1000" fill="hold"/>
                                        <p:tgtEl>
                                          <p:spTgt spid="9"/>
                                        </p:tgtEl>
                                        <p:attrNameLst>
                                          <p:attrName>ppt_h</p:attrName>
                                        </p:attrNameLst>
                                      </p:cBhvr>
                                      <p:tavLst>
                                        <p:tav tm="0">
                                          <p:val>
                                            <p:strVal val="#ppt_h"/>
                                          </p:val>
                                        </p:tav>
                                        <p:tav tm="100000">
                                          <p:val>
                                            <p:strVal val="#ppt_h"/>
                                          </p:val>
                                        </p:tav>
                                      </p:tavLst>
                                    </p:anim>
                                    <p:animEffect transition="in" filter="fade">
                                      <p:cBhvr>
                                        <p:cTn id="13" dur="1000"/>
                                        <p:tgtEl>
                                          <p:spTgt spid="9"/>
                                        </p:tgtEl>
                                      </p:cBhvr>
                                    </p:animEffect>
                                  </p:childTnLst>
                                </p:cTn>
                              </p:par>
                              <p:par>
                                <p:cTn id="14" presetID="21" presetClass="entr" presetSubtype="4"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wheel(4)">
                                      <p:cBhvr>
                                        <p:cTn id="16" dur="2000"/>
                                        <p:tgtEl>
                                          <p:spTgt spid="3"/>
                                        </p:tgtEl>
                                      </p:cBhvr>
                                    </p:animEffect>
                                  </p:childTnLst>
                                </p:cTn>
                              </p:par>
                              <p:par>
                                <p:cTn id="17" presetID="21" presetClass="entr" presetSubtype="4"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heel(4)">
                                      <p:cBhvr>
                                        <p:cTn id="19" dur="2000"/>
                                        <p:tgtEl>
                                          <p:spTgt spid="4"/>
                                        </p:tgtEl>
                                      </p:cBhvr>
                                    </p:animEffect>
                                  </p:childTnLst>
                                </p:cTn>
                              </p:par>
                              <p:par>
                                <p:cTn id="20" presetID="21" presetClass="entr" presetSubtype="4"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4)">
                                      <p:cBhvr>
                                        <p:cTn id="22" dur="2000"/>
                                        <p:tgtEl>
                                          <p:spTgt spid="5"/>
                                        </p:tgtEl>
                                      </p:cBhvr>
                                    </p:animEffect>
                                  </p:childTnLst>
                                </p:cTn>
                              </p:par>
                              <p:par>
                                <p:cTn id="23" presetID="21" presetClass="entr" presetSubtype="4"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heel(4)">
                                      <p:cBhvr>
                                        <p:cTn id="25" dur="2000"/>
                                        <p:tgtEl>
                                          <p:spTgt spid="6"/>
                                        </p:tgtEl>
                                      </p:cBhvr>
                                    </p:animEffect>
                                  </p:childTnLst>
                                </p:cTn>
                              </p:par>
                              <p:par>
                                <p:cTn id="26" presetID="21" presetClass="entr" presetSubtype="4"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heel(4)">
                                      <p:cBhvr>
                                        <p:cTn id="28" dur="20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4"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heel(4)">
                                      <p:cBhvr>
                                        <p:cTn id="33" dur="20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18" presetClass="entr" presetSubtype="12"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strips(downLeft)">
                                      <p:cBhvr>
                                        <p:cTn id="38" dur="20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8" presetClass="entr" presetSubtype="16"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diamond(in)">
                                      <p:cBhvr>
                                        <p:cTn id="43" dur="2000"/>
                                        <p:tgtEl>
                                          <p:spTgt spid="14"/>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circle(in)">
                                      <p:cBhvr>
                                        <p:cTn id="48" dur="20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4" fill="hold" grpId="0" nodeType="click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wheel(4)">
                                      <p:cBhvr>
                                        <p:cTn id="53"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2" grpId="0" animBg="1"/>
      <p:bldP spid="9" grpId="0"/>
      <p:bldP spid="10" grpId="0"/>
      <p:bldP spid="11" grpId="0"/>
      <p:bldP spid="13" grpId="0"/>
      <p:bldP spid="14" grpId="0"/>
      <p:bldP spid="15"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344488" y="1135196"/>
            <a:ext cx="917940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Актуальна позиция педагога при организации жизни детей в детском саду, дающая возможность самостоятельного накопления </a:t>
            </a:r>
            <a:r>
              <a:rPr kumimoji="0" lang="ru-RU"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перцептивного</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опыта и его математического осмысления. Основная роль воспитателя с такой позиции заключается в организации ситуаций для познания детьми математических отношений, когда ребенок сохраняет в процессе обучения чувство комфортности и уверенности в собственных силах. </a:t>
            </a:r>
            <a:b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Необходима психологическая перестройка позиции педагога на личностно- ориентированное взаимодействие с ребенком в процессе обучения, содержанием которого является формирование у детей средств и способов приобретения математических знаний в ходе специально организованной самостоятельной деятельности.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Прямоугольник 2"/>
          <p:cNvSpPr/>
          <p:nvPr/>
        </p:nvSpPr>
        <p:spPr>
          <a:xfrm>
            <a:off x="2504728" y="332656"/>
            <a:ext cx="4350807" cy="923330"/>
          </a:xfrm>
          <a:prstGeom prst="rect">
            <a:avLst/>
          </a:prstGeom>
          <a:noFill/>
        </p:spPr>
        <p:txBody>
          <a:bodyPr wrap="none" lIns="91440" tIns="45720" rIns="91440" bIns="45720">
            <a:spAutoFit/>
          </a:bodyPr>
          <a:lstStyle/>
          <a:p>
            <a:pPr algn="ctr"/>
            <a:r>
              <a:rPr lang="ru-RU"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Заключение</a:t>
            </a:r>
            <a:endParaRPr lang="ru-RU"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Прямоугольник 2"/>
          <p:cNvSpPr/>
          <p:nvPr/>
        </p:nvSpPr>
        <p:spPr>
          <a:xfrm>
            <a:off x="2024042" y="142852"/>
            <a:ext cx="7384008" cy="830997"/>
          </a:xfrm>
          <a:prstGeom prst="rect">
            <a:avLst/>
          </a:prstGeom>
          <a:noFill/>
        </p:spPr>
        <p:txBody>
          <a:bodyPr wrap="none" lIns="91440" tIns="45720" rIns="91440" bIns="45720">
            <a:spAutoFit/>
          </a:bodyPr>
          <a:lstStyle/>
          <a:p>
            <a:pPr algn="ctr"/>
            <a:r>
              <a:rPr lang="ru-RU" sz="4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Станция: «</a:t>
            </a:r>
            <a:r>
              <a:rPr lang="ru-RU" sz="48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Ромашково</a:t>
            </a:r>
            <a:r>
              <a:rPr lang="ru-RU" sz="4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ru-RU" sz="4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4" name="Рисунок 3" descr="J:\Педсовет по математике\Паровозик из ромашково\imgpreview15.jpeg"/>
          <p:cNvPicPr/>
          <p:nvPr/>
        </p:nvPicPr>
        <p:blipFill>
          <a:blip r:embed="rId2" cstate="print"/>
          <a:srcRect l="6759" t="9470" r="6648" b="12121"/>
          <a:stretch>
            <a:fillRect/>
          </a:stretch>
        </p:blipFill>
        <p:spPr bwMode="auto">
          <a:xfrm>
            <a:off x="0" y="0"/>
            <a:ext cx="1881166" cy="1857364"/>
          </a:xfrm>
          <a:prstGeom prst="ellipse">
            <a:avLst/>
          </a:prstGeom>
          <a:ln w="76200"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Вертикальный свиток 4"/>
          <p:cNvSpPr/>
          <p:nvPr/>
        </p:nvSpPr>
        <p:spPr>
          <a:xfrm>
            <a:off x="3024174" y="1142984"/>
            <a:ext cx="5500726" cy="4572032"/>
          </a:xfrm>
          <a:prstGeom prst="verticalScroll">
            <a:avLst/>
          </a:prstGeom>
          <a:solidFill>
            <a:schemeClr val="accent4">
              <a:lumMod val="40000"/>
              <a:lumOff val="60000"/>
            </a:schemeClr>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TextBox 5"/>
          <p:cNvSpPr txBox="1"/>
          <p:nvPr/>
        </p:nvSpPr>
        <p:spPr>
          <a:xfrm>
            <a:off x="3738554" y="1857364"/>
            <a:ext cx="4214842" cy="3108543"/>
          </a:xfrm>
          <a:prstGeom prst="rect">
            <a:avLst/>
          </a:prstGeom>
          <a:noFill/>
        </p:spPr>
        <p:txBody>
          <a:bodyPr wrap="square" rtlCol="0">
            <a:spAutoFit/>
          </a:bodyPr>
          <a:lstStyle/>
          <a:p>
            <a:pPr algn="ctr"/>
            <a:r>
              <a:rPr lang="ru-RU" sz="2800" dirty="0" smtClean="0">
                <a:latin typeface="Times New Roman" pitchFamily="18" charset="0"/>
                <a:cs typeface="Times New Roman" pitchFamily="18" charset="0"/>
              </a:rPr>
              <a:t>Участникам предлагается на листочке ромашки </a:t>
            </a:r>
            <a:r>
              <a:rPr lang="en-US" sz="28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прописать :</a:t>
            </a:r>
          </a:p>
          <a:p>
            <a:pPr algn="ctr"/>
            <a:r>
              <a:rPr lang="ru-RU" sz="2800" dirty="0" smtClean="0">
                <a:latin typeface="Times New Roman" pitchFamily="18" charset="0"/>
                <a:cs typeface="Times New Roman" pitchFamily="18" charset="0"/>
              </a:rPr>
              <a:t>«Что необходимо предпринять, чтобы проблем в ФЭМП было как можно меньше.</a:t>
            </a:r>
            <a:endParaRPr lang="ru-RU" sz="2800" dirty="0">
              <a:latin typeface="Times New Roman" pitchFamily="18" charset="0"/>
              <a:cs typeface="Times New Roman" pitchFamily="18" charset="0"/>
            </a:endParaRPr>
          </a:p>
        </p:txBody>
      </p:sp>
      <p:pic>
        <p:nvPicPr>
          <p:cNvPr id="7" name="Рисунок 6" descr="000326c.jpg"/>
          <p:cNvPicPr>
            <a:picLocks noChangeAspect="1"/>
          </p:cNvPicPr>
          <p:nvPr/>
        </p:nvPicPr>
        <p:blipFill>
          <a:blip r:embed="rId3" cstate="print"/>
          <a:stretch>
            <a:fillRect/>
          </a:stretch>
        </p:blipFill>
        <p:spPr>
          <a:xfrm>
            <a:off x="2381232" y="1000108"/>
            <a:ext cx="6852674" cy="514353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8" name="Рисунок 7" descr="images.30jpeg.jpeg"/>
          <p:cNvPicPr>
            <a:picLocks noChangeAspect="1"/>
          </p:cNvPicPr>
          <p:nvPr/>
        </p:nvPicPr>
        <p:blipFill>
          <a:blip r:embed="rId4" cstate="print"/>
          <a:stretch>
            <a:fillRect/>
          </a:stretch>
        </p:blipFill>
        <p:spPr>
          <a:xfrm>
            <a:off x="2309794" y="873693"/>
            <a:ext cx="7072362" cy="598430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9" name="Горизонтальный свиток 8"/>
          <p:cNvSpPr/>
          <p:nvPr/>
        </p:nvSpPr>
        <p:spPr>
          <a:xfrm>
            <a:off x="1881166" y="0"/>
            <a:ext cx="7715304" cy="1500174"/>
          </a:xfrm>
          <a:prstGeom prst="horizontalScroll">
            <a:avLst/>
          </a:prstGeom>
          <a:solidFill>
            <a:schemeClr val="accent4">
              <a:lumMod val="40000"/>
              <a:lumOff val="60000"/>
            </a:schemeClr>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2309794" y="285728"/>
            <a:ext cx="6833153" cy="923330"/>
          </a:xfrm>
          <a:prstGeom prst="rect">
            <a:avLst/>
          </a:prstGeom>
          <a:noFill/>
        </p:spPr>
        <p:txBody>
          <a:bodyPr wrap="none" lIns="91440" tIns="45720" rIns="91440" bIns="45720">
            <a:spAutoFit/>
          </a:bodyPr>
          <a:lstStyle/>
          <a:p>
            <a:pPr algn="ctr"/>
            <a:r>
              <a:rPr lang="ru-RU"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Подведение итогов</a:t>
            </a:r>
            <a:endParaRPr lang="ru-RU"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style.rotation</p:attrName>
                                        </p:attrNameLst>
                                      </p:cBhvr>
                                      <p:tavLst>
                                        <p:tav tm="0">
                                          <p:val>
                                            <p:fltVal val="720"/>
                                          </p:val>
                                        </p:tav>
                                        <p:tav tm="100000">
                                          <p:val>
                                            <p:fltVal val="0"/>
                                          </p:val>
                                        </p:tav>
                                      </p:tavLst>
                                    </p:anim>
                                    <p:anim calcmode="lin" valueType="num">
                                      <p:cBhvr>
                                        <p:cTn id="9" dur="2000" fill="hold"/>
                                        <p:tgtEl>
                                          <p:spTgt spid="3"/>
                                        </p:tgtEl>
                                        <p:attrNameLst>
                                          <p:attrName>ppt_h</p:attrName>
                                        </p:attrNameLst>
                                      </p:cBhvr>
                                      <p:tavLst>
                                        <p:tav tm="0">
                                          <p:val>
                                            <p:fltVal val="0"/>
                                          </p:val>
                                        </p:tav>
                                        <p:tav tm="100000">
                                          <p:val>
                                            <p:strVal val="#ppt_h"/>
                                          </p:val>
                                        </p:tav>
                                      </p:tavLst>
                                    </p:anim>
                                    <p:anim calcmode="lin" valueType="num">
                                      <p:cBhvr>
                                        <p:cTn id="10" dur="2000" fill="hold"/>
                                        <p:tgtEl>
                                          <p:spTgt spid="3"/>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6" presetClass="entr" presetSubtype="16"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par>
                          <p:cTn id="15" fill="hold">
                            <p:stCondLst>
                              <p:cond delay="4000"/>
                            </p:stCondLst>
                            <p:childTnLst>
                              <p:par>
                                <p:cTn id="16" presetID="21" presetClass="entr" presetSubtype="4"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heel(4)">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xit" presetSubtype="0" fill="hold" grpId="1" nodeType="clickEffect">
                                  <p:stCondLst>
                                    <p:cond delay="0"/>
                                  </p:stCondLst>
                                  <p:childTnLst>
                                    <p:animEffect transition="out" filter="dissolve">
                                      <p:cBhvr>
                                        <p:cTn id="22" dur="500"/>
                                        <p:tgtEl>
                                          <p:spTgt spid="6"/>
                                        </p:tgtEl>
                                      </p:cBhvr>
                                    </p:animEffect>
                                    <p:set>
                                      <p:cBhvr>
                                        <p:cTn id="23" dur="1" fill="hold">
                                          <p:stCondLst>
                                            <p:cond delay="499"/>
                                          </p:stCondLst>
                                        </p:cTn>
                                        <p:tgtEl>
                                          <p:spTgt spid="6"/>
                                        </p:tgtEl>
                                        <p:attrNameLst>
                                          <p:attrName>style.visibility</p:attrName>
                                        </p:attrNameLst>
                                      </p:cBhvr>
                                      <p:to>
                                        <p:strVal val="hidden"/>
                                      </p:to>
                                    </p:set>
                                  </p:childTnLst>
                                </p:cTn>
                              </p:par>
                            </p:childTnLst>
                          </p:cTn>
                        </p:par>
                        <p:par>
                          <p:cTn id="24" fill="hold">
                            <p:stCondLst>
                              <p:cond delay="500"/>
                            </p:stCondLst>
                            <p:childTnLst>
                              <p:par>
                                <p:cTn id="25" presetID="55" presetClass="exit" presetSubtype="0" fill="hold" grpId="1" nodeType="afterEffect">
                                  <p:stCondLst>
                                    <p:cond delay="0"/>
                                  </p:stCondLst>
                                  <p:childTnLst>
                                    <p:anim calcmode="lin" valueType="num">
                                      <p:cBhvr>
                                        <p:cTn id="26" dur="1000"/>
                                        <p:tgtEl>
                                          <p:spTgt spid="5"/>
                                        </p:tgtEl>
                                        <p:attrNameLst>
                                          <p:attrName>ppt_w</p:attrName>
                                        </p:attrNameLst>
                                      </p:cBhvr>
                                      <p:tavLst>
                                        <p:tav tm="0">
                                          <p:val>
                                            <p:strVal val="ppt_w"/>
                                          </p:val>
                                        </p:tav>
                                        <p:tav tm="100000">
                                          <p:val>
                                            <p:strVal val="ppt_w*0.70"/>
                                          </p:val>
                                        </p:tav>
                                      </p:tavLst>
                                    </p:anim>
                                    <p:anim calcmode="lin" valueType="num">
                                      <p:cBhvr>
                                        <p:cTn id="27" dur="1000"/>
                                        <p:tgtEl>
                                          <p:spTgt spid="5"/>
                                        </p:tgtEl>
                                        <p:attrNameLst>
                                          <p:attrName>ppt_h</p:attrName>
                                        </p:attrNameLst>
                                      </p:cBhvr>
                                      <p:tavLst>
                                        <p:tav tm="0">
                                          <p:val>
                                            <p:strVal val="ppt_h"/>
                                          </p:val>
                                        </p:tav>
                                        <p:tav tm="100000">
                                          <p:val>
                                            <p:strVal val="ppt_h"/>
                                          </p:val>
                                        </p:tav>
                                      </p:tavLst>
                                    </p:anim>
                                    <p:animEffect transition="out" filter="fade">
                                      <p:cBhvr>
                                        <p:cTn id="28" dur="1000"/>
                                        <p:tgtEl>
                                          <p:spTgt spid="5"/>
                                        </p:tgtEl>
                                      </p:cBhvr>
                                    </p:animEffect>
                                    <p:set>
                                      <p:cBhvr>
                                        <p:cTn id="29" dur="1" fill="hold">
                                          <p:stCondLst>
                                            <p:cond delay="999"/>
                                          </p:stCondLst>
                                        </p:cTn>
                                        <p:tgtEl>
                                          <p:spTgt spid="5"/>
                                        </p:tgtEl>
                                        <p:attrNameLst>
                                          <p:attrName>style.visibility</p:attrName>
                                        </p:attrNameLst>
                                      </p:cBhvr>
                                      <p:to>
                                        <p:strVal val="hidden"/>
                                      </p:to>
                                    </p:set>
                                  </p:childTnLst>
                                </p:cTn>
                              </p:par>
                            </p:childTnLst>
                          </p:cTn>
                        </p:par>
                        <p:par>
                          <p:cTn id="30" fill="hold">
                            <p:stCondLst>
                              <p:cond delay="1500"/>
                            </p:stCondLst>
                            <p:childTnLst>
                              <p:par>
                                <p:cTn id="31" presetID="55" presetClass="entr" presetSubtype="0" fill="hold" nodeType="after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1000" fill="hold"/>
                                        <p:tgtEl>
                                          <p:spTgt spid="7"/>
                                        </p:tgtEl>
                                        <p:attrNameLst>
                                          <p:attrName>ppt_w</p:attrName>
                                        </p:attrNameLst>
                                      </p:cBhvr>
                                      <p:tavLst>
                                        <p:tav tm="0">
                                          <p:val>
                                            <p:strVal val="#ppt_w*0.70"/>
                                          </p:val>
                                        </p:tav>
                                        <p:tav tm="100000">
                                          <p:val>
                                            <p:strVal val="#ppt_w"/>
                                          </p:val>
                                        </p:tav>
                                      </p:tavLst>
                                    </p:anim>
                                    <p:anim calcmode="lin" valueType="num">
                                      <p:cBhvr>
                                        <p:cTn id="34" dur="1000" fill="hold"/>
                                        <p:tgtEl>
                                          <p:spTgt spid="7"/>
                                        </p:tgtEl>
                                        <p:attrNameLst>
                                          <p:attrName>ppt_h</p:attrName>
                                        </p:attrNameLst>
                                      </p:cBhvr>
                                      <p:tavLst>
                                        <p:tav tm="0">
                                          <p:val>
                                            <p:strVal val="#ppt_h"/>
                                          </p:val>
                                        </p:tav>
                                        <p:tav tm="100000">
                                          <p:val>
                                            <p:strVal val="#ppt_h"/>
                                          </p:val>
                                        </p:tav>
                                      </p:tavLst>
                                    </p:anim>
                                    <p:animEffect transition="in" filter="fade">
                                      <p:cBhvr>
                                        <p:cTn id="35" dur="10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xit" presetSubtype="0" fill="hold" nodeType="clickEffect">
                                  <p:stCondLst>
                                    <p:cond delay="0"/>
                                  </p:stCondLst>
                                  <p:childTnLst>
                                    <p:animEffect transition="out" filter="dissolve">
                                      <p:cBhvr>
                                        <p:cTn id="39" dur="500"/>
                                        <p:tgtEl>
                                          <p:spTgt spid="7"/>
                                        </p:tgtEl>
                                      </p:cBhvr>
                                    </p:animEffect>
                                    <p:set>
                                      <p:cBhvr>
                                        <p:cTn id="40" dur="1" fill="hold">
                                          <p:stCondLst>
                                            <p:cond delay="499"/>
                                          </p:stCondLst>
                                        </p:cTn>
                                        <p:tgtEl>
                                          <p:spTgt spid="7"/>
                                        </p:tgtEl>
                                        <p:attrNameLst>
                                          <p:attrName>style.visibility</p:attrName>
                                        </p:attrNameLst>
                                      </p:cBhvr>
                                      <p:to>
                                        <p:strVal val="hidden"/>
                                      </p:to>
                                    </p:set>
                                  </p:childTnLst>
                                </p:cTn>
                              </p:par>
                            </p:childTnLst>
                          </p:cTn>
                        </p:par>
                        <p:par>
                          <p:cTn id="41" fill="hold">
                            <p:stCondLst>
                              <p:cond delay="500"/>
                            </p:stCondLst>
                            <p:childTnLst>
                              <p:par>
                                <p:cTn id="42" presetID="35" presetClass="entr" presetSubtype="0" fill="hold" nodeType="after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fade">
                                      <p:cBhvr>
                                        <p:cTn id="44" dur="2000"/>
                                        <p:tgtEl>
                                          <p:spTgt spid="8"/>
                                        </p:tgtEl>
                                      </p:cBhvr>
                                    </p:animEffect>
                                    <p:anim calcmode="lin" valueType="num">
                                      <p:cBhvr>
                                        <p:cTn id="45" dur="2000" fill="hold"/>
                                        <p:tgtEl>
                                          <p:spTgt spid="8"/>
                                        </p:tgtEl>
                                        <p:attrNameLst>
                                          <p:attrName>style.rotation</p:attrName>
                                        </p:attrNameLst>
                                      </p:cBhvr>
                                      <p:tavLst>
                                        <p:tav tm="0">
                                          <p:val>
                                            <p:fltVal val="720"/>
                                          </p:val>
                                        </p:tav>
                                        <p:tav tm="100000">
                                          <p:val>
                                            <p:fltVal val="0"/>
                                          </p:val>
                                        </p:tav>
                                      </p:tavLst>
                                    </p:anim>
                                    <p:anim calcmode="lin" valueType="num">
                                      <p:cBhvr>
                                        <p:cTn id="46" dur="2000" fill="hold"/>
                                        <p:tgtEl>
                                          <p:spTgt spid="8"/>
                                        </p:tgtEl>
                                        <p:attrNameLst>
                                          <p:attrName>ppt_h</p:attrName>
                                        </p:attrNameLst>
                                      </p:cBhvr>
                                      <p:tavLst>
                                        <p:tav tm="0">
                                          <p:val>
                                            <p:fltVal val="0"/>
                                          </p:val>
                                        </p:tav>
                                        <p:tav tm="100000">
                                          <p:val>
                                            <p:strVal val="#ppt_h"/>
                                          </p:val>
                                        </p:tav>
                                      </p:tavLst>
                                    </p:anim>
                                    <p:anim calcmode="lin" valueType="num">
                                      <p:cBhvr>
                                        <p:cTn id="47" dur="2000" fill="hold"/>
                                        <p:tgtEl>
                                          <p:spTgt spid="8"/>
                                        </p:tgtEl>
                                        <p:attrNameLst>
                                          <p:attrName>ppt_w</p:attrName>
                                        </p:attrNameLst>
                                      </p:cBhvr>
                                      <p:tavLst>
                                        <p:tav tm="0">
                                          <p:val>
                                            <p:fltVal val="0"/>
                                          </p:val>
                                        </p:tav>
                                        <p:tav tm="100000">
                                          <p:val>
                                            <p:strVal val="#ppt_w"/>
                                          </p:val>
                                        </p:tav>
                                      </p:tavLst>
                                    </p:anim>
                                  </p:childTnLst>
                                </p:cTn>
                              </p:par>
                            </p:childTnLst>
                          </p:cTn>
                        </p:par>
                        <p:par>
                          <p:cTn id="48" fill="hold">
                            <p:stCondLst>
                              <p:cond delay="2500"/>
                            </p:stCondLst>
                            <p:childTnLst>
                              <p:par>
                                <p:cTn id="49" presetID="55" presetClass="entr" presetSubtype="0" fill="hold" grpId="0" nodeType="after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p:cTn id="51" dur="1000" fill="hold"/>
                                        <p:tgtEl>
                                          <p:spTgt spid="9"/>
                                        </p:tgtEl>
                                        <p:attrNameLst>
                                          <p:attrName>ppt_w</p:attrName>
                                        </p:attrNameLst>
                                      </p:cBhvr>
                                      <p:tavLst>
                                        <p:tav tm="0">
                                          <p:val>
                                            <p:strVal val="#ppt_w*0.70"/>
                                          </p:val>
                                        </p:tav>
                                        <p:tav tm="100000">
                                          <p:val>
                                            <p:strVal val="#ppt_w"/>
                                          </p:val>
                                        </p:tav>
                                      </p:tavLst>
                                    </p:anim>
                                    <p:anim calcmode="lin" valueType="num">
                                      <p:cBhvr>
                                        <p:cTn id="52" dur="1000" fill="hold"/>
                                        <p:tgtEl>
                                          <p:spTgt spid="9"/>
                                        </p:tgtEl>
                                        <p:attrNameLst>
                                          <p:attrName>ppt_h</p:attrName>
                                        </p:attrNameLst>
                                      </p:cBhvr>
                                      <p:tavLst>
                                        <p:tav tm="0">
                                          <p:val>
                                            <p:strVal val="#ppt_h"/>
                                          </p:val>
                                        </p:tav>
                                        <p:tav tm="100000">
                                          <p:val>
                                            <p:strVal val="#ppt_h"/>
                                          </p:val>
                                        </p:tav>
                                      </p:tavLst>
                                    </p:anim>
                                    <p:animEffect transition="in" filter="fade">
                                      <p:cBhvr>
                                        <p:cTn id="53" dur="1000"/>
                                        <p:tgtEl>
                                          <p:spTgt spid="9"/>
                                        </p:tgtEl>
                                      </p:cBhvr>
                                    </p:animEffect>
                                  </p:childTnLst>
                                </p:cTn>
                              </p:par>
                            </p:childTnLst>
                          </p:cTn>
                        </p:par>
                        <p:par>
                          <p:cTn id="54" fill="hold">
                            <p:stCondLst>
                              <p:cond delay="3500"/>
                            </p:stCondLst>
                            <p:childTnLst>
                              <p:par>
                                <p:cTn id="55" presetID="5" presetClass="entr" presetSubtype="10" fill="hold" grpId="0" nodeType="after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checkerboard(across)">
                                      <p:cBhvr>
                                        <p:cTn id="5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5" grpId="1" animBg="1"/>
      <p:bldP spid="6" grpId="0"/>
      <p:bldP spid="6" grpId="1"/>
      <p:bldP spid="9" grpId="0" animBg="1"/>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3" name="Горизонтальный свиток 12"/>
          <p:cNvSpPr/>
          <p:nvPr/>
        </p:nvSpPr>
        <p:spPr>
          <a:xfrm>
            <a:off x="2738422" y="0"/>
            <a:ext cx="4572032" cy="1285860"/>
          </a:xfrm>
          <a:prstGeom prst="horizontalScroll">
            <a:avLst/>
          </a:prstGeom>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 name="Прямоугольник 5"/>
          <p:cNvSpPr/>
          <p:nvPr/>
        </p:nvSpPr>
        <p:spPr>
          <a:xfrm>
            <a:off x="3095612" y="214290"/>
            <a:ext cx="4073417" cy="923330"/>
          </a:xfrm>
          <a:prstGeom prst="rect">
            <a:avLst/>
          </a:prstGeom>
          <a:noFill/>
        </p:spPr>
        <p:txBody>
          <a:bodyPr wrap="square" lIns="91440" tIns="45720" rIns="91440" bIns="45720">
            <a:spAutoFit/>
          </a:bodyPr>
          <a:lstStyle/>
          <a:p>
            <a:pPr algn="ctr"/>
            <a:r>
              <a:rPr lang="ru-RU"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Разминка</a:t>
            </a:r>
            <a:endParaRPr lang="ru-RU"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8" name="Овал 7"/>
          <p:cNvSpPr/>
          <p:nvPr/>
        </p:nvSpPr>
        <p:spPr>
          <a:xfrm rot="2210851">
            <a:off x="4357" y="2154696"/>
            <a:ext cx="4968918" cy="2442083"/>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0" name="Овал 9"/>
          <p:cNvSpPr/>
          <p:nvPr/>
        </p:nvSpPr>
        <p:spPr>
          <a:xfrm rot="1881907">
            <a:off x="4573952" y="4211767"/>
            <a:ext cx="4180995" cy="2207587"/>
          </a:xfrm>
          <a:prstGeom prst="ellipse">
            <a:avLst/>
          </a:prstGeom>
          <a:solidFill>
            <a:schemeClr val="accent6">
              <a:lumMod val="60000"/>
              <a:lumOff val="4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1" name="Овал 10"/>
          <p:cNvSpPr/>
          <p:nvPr/>
        </p:nvSpPr>
        <p:spPr>
          <a:xfrm rot="19747501">
            <a:off x="4959567" y="1268802"/>
            <a:ext cx="4429266" cy="2090667"/>
          </a:xfrm>
          <a:prstGeom prst="ellipse">
            <a:avLst/>
          </a:prstGeom>
          <a:solidFill>
            <a:schemeClr val="accent2">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4" name="Прямоугольник 13"/>
          <p:cNvSpPr/>
          <p:nvPr/>
        </p:nvSpPr>
        <p:spPr>
          <a:xfrm rot="2429464">
            <a:off x="399626" y="2710625"/>
            <a:ext cx="3996637" cy="1200329"/>
          </a:xfrm>
          <a:prstGeom prst="rect">
            <a:avLst/>
          </a:prstGeom>
          <a:noFill/>
        </p:spPr>
        <p:txBody>
          <a:bodyPr wrap="square" lIns="91440" tIns="45720" rIns="91440" bIns="45720">
            <a:spAutoFit/>
          </a:bodyPr>
          <a:lstStyle/>
          <a:p>
            <a:pPr algn="ctr"/>
            <a:r>
              <a:rPr lang="ru-RU" sz="3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Математические загадки</a:t>
            </a:r>
            <a:endParaRPr lang="ru-RU"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6" name="Прямоугольник 15"/>
          <p:cNvSpPr/>
          <p:nvPr/>
        </p:nvSpPr>
        <p:spPr>
          <a:xfrm rot="1744249">
            <a:off x="5279087" y="4880749"/>
            <a:ext cx="3031536"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Вспомните…</a:t>
            </a:r>
            <a:endParaRPr lang="ru-RU"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7" name="Прямоугольник 16"/>
          <p:cNvSpPr/>
          <p:nvPr/>
        </p:nvSpPr>
        <p:spPr>
          <a:xfrm rot="19936612">
            <a:off x="5109306" y="2049657"/>
            <a:ext cx="4274888" cy="584775"/>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32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Логические задачки</a:t>
            </a:r>
            <a:endParaRPr lang="ru-RU" sz="32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18" name="Рисунок 17" descr="J:\Педсовет по математике\Паровозик из ромашково\imgpreview15.jpeg"/>
          <p:cNvPicPr/>
          <p:nvPr/>
        </p:nvPicPr>
        <p:blipFill>
          <a:blip r:embed="rId2" cstate="print"/>
          <a:srcRect l="6759" t="9470" r="6648" b="12121"/>
          <a:stretch>
            <a:fillRect/>
          </a:stretch>
        </p:blipFill>
        <p:spPr bwMode="auto">
          <a:xfrm>
            <a:off x="2024042" y="0"/>
            <a:ext cx="1381100" cy="1356938"/>
          </a:xfrm>
          <a:prstGeom prst="ellipse">
            <a:avLst/>
          </a:prstGeom>
          <a:ln w="76200"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2000"/>
                                        <p:tgtEl>
                                          <p:spTgt spid="13"/>
                                        </p:tgtEl>
                                      </p:cBhvr>
                                    </p:animEffect>
                                    <p:anim calcmode="lin" valueType="num">
                                      <p:cBhvr>
                                        <p:cTn id="8" dur="2000" fill="hold"/>
                                        <p:tgtEl>
                                          <p:spTgt spid="13"/>
                                        </p:tgtEl>
                                        <p:attrNameLst>
                                          <p:attrName>style.rotation</p:attrName>
                                        </p:attrNameLst>
                                      </p:cBhvr>
                                      <p:tavLst>
                                        <p:tav tm="0">
                                          <p:val>
                                            <p:fltVal val="720"/>
                                          </p:val>
                                        </p:tav>
                                        <p:tav tm="100000">
                                          <p:val>
                                            <p:fltVal val="0"/>
                                          </p:val>
                                        </p:tav>
                                      </p:tavLst>
                                    </p:anim>
                                    <p:anim calcmode="lin" valueType="num">
                                      <p:cBhvr>
                                        <p:cTn id="9" dur="2000" fill="hold"/>
                                        <p:tgtEl>
                                          <p:spTgt spid="13"/>
                                        </p:tgtEl>
                                        <p:attrNameLst>
                                          <p:attrName>ppt_h</p:attrName>
                                        </p:attrNameLst>
                                      </p:cBhvr>
                                      <p:tavLst>
                                        <p:tav tm="0">
                                          <p:val>
                                            <p:fltVal val="0"/>
                                          </p:val>
                                        </p:tav>
                                        <p:tav tm="100000">
                                          <p:val>
                                            <p:strVal val="#ppt_h"/>
                                          </p:val>
                                        </p:tav>
                                      </p:tavLst>
                                    </p:anim>
                                    <p:anim calcmode="lin" valueType="num">
                                      <p:cBhvr>
                                        <p:cTn id="10" dur="2000" fill="hold"/>
                                        <p:tgtEl>
                                          <p:spTgt spid="13"/>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25"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7" dur="1000" fill="hold"/>
                                        <p:tgtEl>
                                          <p:spTgt spid="6"/>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6"/>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circle(in)">
                                      <p:cBhvr>
                                        <p:cTn id="24" dur="2000"/>
                                        <p:tgtEl>
                                          <p:spTgt spid="8"/>
                                        </p:tgtEl>
                                      </p:cBhvr>
                                    </p:animEffect>
                                  </p:childTnLst>
                                </p:cTn>
                              </p:par>
                              <p:par>
                                <p:cTn id="25" presetID="6" presetClass="entr" presetSubtype="16"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circle(in)">
                                      <p:cBhvr>
                                        <p:cTn id="27" dur="2000"/>
                                        <p:tgtEl>
                                          <p:spTgt spid="11"/>
                                        </p:tgtEl>
                                      </p:cBhvr>
                                    </p:animEffect>
                                  </p:childTnLst>
                                </p:cTn>
                              </p:par>
                              <p:par>
                                <p:cTn id="28" presetID="5" presetClass="entr" presetSubtype="1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checkerboard(across)">
                                      <p:cBhvr>
                                        <p:cTn id="30" dur="20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35"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2000"/>
                                        <p:tgtEl>
                                          <p:spTgt spid="14"/>
                                        </p:tgtEl>
                                      </p:cBhvr>
                                    </p:animEffect>
                                    <p:anim calcmode="lin" valueType="num">
                                      <p:cBhvr>
                                        <p:cTn id="36" dur="2000" fill="hold"/>
                                        <p:tgtEl>
                                          <p:spTgt spid="14"/>
                                        </p:tgtEl>
                                        <p:attrNameLst>
                                          <p:attrName>style.rotation</p:attrName>
                                        </p:attrNameLst>
                                      </p:cBhvr>
                                      <p:tavLst>
                                        <p:tav tm="0">
                                          <p:val>
                                            <p:fltVal val="720"/>
                                          </p:val>
                                        </p:tav>
                                        <p:tav tm="100000">
                                          <p:val>
                                            <p:fltVal val="0"/>
                                          </p:val>
                                        </p:tav>
                                      </p:tavLst>
                                    </p:anim>
                                    <p:anim calcmode="lin" valueType="num">
                                      <p:cBhvr>
                                        <p:cTn id="37" dur="2000" fill="hold"/>
                                        <p:tgtEl>
                                          <p:spTgt spid="14"/>
                                        </p:tgtEl>
                                        <p:attrNameLst>
                                          <p:attrName>ppt_h</p:attrName>
                                        </p:attrNameLst>
                                      </p:cBhvr>
                                      <p:tavLst>
                                        <p:tav tm="0">
                                          <p:val>
                                            <p:fltVal val="0"/>
                                          </p:val>
                                        </p:tav>
                                        <p:tav tm="100000">
                                          <p:val>
                                            <p:strVal val="#ppt_h"/>
                                          </p:val>
                                        </p:tav>
                                      </p:tavLst>
                                    </p:anim>
                                    <p:anim calcmode="lin" valueType="num">
                                      <p:cBhvr>
                                        <p:cTn id="38" dur="2000" fill="hold"/>
                                        <p:tgtEl>
                                          <p:spTgt spid="14"/>
                                        </p:tgtEl>
                                        <p:attrNameLst>
                                          <p:attrName>ppt_w</p:attrName>
                                        </p:attrNameLst>
                                      </p:cBhvr>
                                      <p:tavLst>
                                        <p:tav tm="0">
                                          <p:val>
                                            <p:fltVal val="0"/>
                                          </p:val>
                                        </p:tav>
                                        <p:tav tm="100000">
                                          <p:val>
                                            <p:strVal val="#ppt_w"/>
                                          </p:val>
                                        </p:tav>
                                      </p:tavLst>
                                    </p:anim>
                                  </p:childTnLst>
                                </p:cTn>
                              </p:par>
                            </p:childTnLst>
                          </p:cTn>
                        </p:par>
                      </p:childTnLst>
                    </p:cTn>
                  </p:par>
                  <p:par>
                    <p:cTn id="39" fill="hold">
                      <p:stCondLst>
                        <p:cond delay="indefinite"/>
                      </p:stCondLst>
                      <p:childTnLst>
                        <p:par>
                          <p:cTn id="40" fill="hold">
                            <p:stCondLst>
                              <p:cond delay="0"/>
                            </p:stCondLst>
                            <p:childTnLst>
                              <p:par>
                                <p:cTn id="41" presetID="35"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2000"/>
                                        <p:tgtEl>
                                          <p:spTgt spid="17"/>
                                        </p:tgtEl>
                                      </p:cBhvr>
                                    </p:animEffect>
                                    <p:anim calcmode="lin" valueType="num">
                                      <p:cBhvr>
                                        <p:cTn id="44" dur="2000" fill="hold"/>
                                        <p:tgtEl>
                                          <p:spTgt spid="17"/>
                                        </p:tgtEl>
                                        <p:attrNameLst>
                                          <p:attrName>style.rotation</p:attrName>
                                        </p:attrNameLst>
                                      </p:cBhvr>
                                      <p:tavLst>
                                        <p:tav tm="0">
                                          <p:val>
                                            <p:fltVal val="720"/>
                                          </p:val>
                                        </p:tav>
                                        <p:tav tm="100000">
                                          <p:val>
                                            <p:fltVal val="0"/>
                                          </p:val>
                                        </p:tav>
                                      </p:tavLst>
                                    </p:anim>
                                    <p:anim calcmode="lin" valueType="num">
                                      <p:cBhvr>
                                        <p:cTn id="45" dur="2000" fill="hold"/>
                                        <p:tgtEl>
                                          <p:spTgt spid="17"/>
                                        </p:tgtEl>
                                        <p:attrNameLst>
                                          <p:attrName>ppt_h</p:attrName>
                                        </p:attrNameLst>
                                      </p:cBhvr>
                                      <p:tavLst>
                                        <p:tav tm="0">
                                          <p:val>
                                            <p:fltVal val="0"/>
                                          </p:val>
                                        </p:tav>
                                        <p:tav tm="100000">
                                          <p:val>
                                            <p:strVal val="#ppt_h"/>
                                          </p:val>
                                        </p:tav>
                                      </p:tavLst>
                                    </p:anim>
                                    <p:anim calcmode="lin" valueType="num">
                                      <p:cBhvr>
                                        <p:cTn id="46" dur="2000" fill="hold"/>
                                        <p:tgtEl>
                                          <p:spTgt spid="17"/>
                                        </p:tgtEl>
                                        <p:attrNameLst>
                                          <p:attrName>ppt_w</p:attrName>
                                        </p:attrNameLst>
                                      </p:cBhvr>
                                      <p:tavLst>
                                        <p:tav tm="0">
                                          <p:val>
                                            <p:fltVal val="0"/>
                                          </p:val>
                                        </p:tav>
                                        <p:tav tm="100000">
                                          <p:val>
                                            <p:strVal val="#ppt_w"/>
                                          </p:val>
                                        </p:tav>
                                      </p:tavLst>
                                    </p:anim>
                                  </p:childTnLst>
                                </p:cTn>
                              </p:par>
                            </p:childTnLst>
                          </p:cTn>
                        </p:par>
                      </p:childTnLst>
                    </p:cTn>
                  </p:par>
                  <p:par>
                    <p:cTn id="47" fill="hold">
                      <p:stCondLst>
                        <p:cond delay="indefinite"/>
                      </p:stCondLst>
                      <p:childTnLst>
                        <p:par>
                          <p:cTn id="48" fill="hold">
                            <p:stCondLst>
                              <p:cond delay="0"/>
                            </p:stCondLst>
                            <p:childTnLst>
                              <p:par>
                                <p:cTn id="49" presetID="35"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fade">
                                      <p:cBhvr>
                                        <p:cTn id="51" dur="2000"/>
                                        <p:tgtEl>
                                          <p:spTgt spid="16"/>
                                        </p:tgtEl>
                                      </p:cBhvr>
                                    </p:animEffect>
                                    <p:anim calcmode="lin" valueType="num">
                                      <p:cBhvr>
                                        <p:cTn id="52" dur="2000" fill="hold"/>
                                        <p:tgtEl>
                                          <p:spTgt spid="16"/>
                                        </p:tgtEl>
                                        <p:attrNameLst>
                                          <p:attrName>style.rotation</p:attrName>
                                        </p:attrNameLst>
                                      </p:cBhvr>
                                      <p:tavLst>
                                        <p:tav tm="0">
                                          <p:val>
                                            <p:fltVal val="720"/>
                                          </p:val>
                                        </p:tav>
                                        <p:tav tm="100000">
                                          <p:val>
                                            <p:fltVal val="0"/>
                                          </p:val>
                                        </p:tav>
                                      </p:tavLst>
                                    </p:anim>
                                    <p:anim calcmode="lin" valueType="num">
                                      <p:cBhvr>
                                        <p:cTn id="53" dur="2000" fill="hold"/>
                                        <p:tgtEl>
                                          <p:spTgt spid="16"/>
                                        </p:tgtEl>
                                        <p:attrNameLst>
                                          <p:attrName>ppt_h</p:attrName>
                                        </p:attrNameLst>
                                      </p:cBhvr>
                                      <p:tavLst>
                                        <p:tav tm="0">
                                          <p:val>
                                            <p:fltVal val="0"/>
                                          </p:val>
                                        </p:tav>
                                        <p:tav tm="100000">
                                          <p:val>
                                            <p:strVal val="#ppt_h"/>
                                          </p:val>
                                        </p:tav>
                                      </p:tavLst>
                                    </p:anim>
                                    <p:anim calcmode="lin" valueType="num">
                                      <p:cBhvr>
                                        <p:cTn id="54" dur="2000" fill="hold"/>
                                        <p:tgtEl>
                                          <p:spTgt spid="16"/>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6" grpId="0"/>
      <p:bldP spid="8" grpId="0" animBg="1"/>
      <p:bldP spid="10" grpId="0" animBg="1"/>
      <p:bldP spid="11" grpId="0" animBg="1"/>
      <p:bldP spid="14" grpId="0"/>
      <p:bldP spid="16"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Овал 3"/>
          <p:cNvSpPr/>
          <p:nvPr/>
        </p:nvSpPr>
        <p:spPr>
          <a:xfrm rot="1825701">
            <a:off x="12144" y="571144"/>
            <a:ext cx="3972133" cy="2162747"/>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Овал 4"/>
          <p:cNvSpPr/>
          <p:nvPr/>
        </p:nvSpPr>
        <p:spPr>
          <a:xfrm rot="19415451">
            <a:off x="-79248" y="4182426"/>
            <a:ext cx="3972133" cy="2162747"/>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 name="Овал 5"/>
          <p:cNvSpPr/>
          <p:nvPr/>
        </p:nvSpPr>
        <p:spPr>
          <a:xfrm rot="9010013">
            <a:off x="5870701" y="487500"/>
            <a:ext cx="3972133" cy="2162747"/>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Овал 6"/>
          <p:cNvSpPr/>
          <p:nvPr/>
        </p:nvSpPr>
        <p:spPr>
          <a:xfrm rot="2172519">
            <a:off x="5851172" y="4036190"/>
            <a:ext cx="3972133" cy="2162747"/>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 name="Овал 2"/>
          <p:cNvSpPr/>
          <p:nvPr/>
        </p:nvSpPr>
        <p:spPr>
          <a:xfrm>
            <a:off x="2952736" y="1643050"/>
            <a:ext cx="3571900" cy="3214710"/>
          </a:xfrm>
          <a:prstGeom prst="ellipse">
            <a:avLst/>
          </a:prstGeom>
          <a:solidFill>
            <a:schemeClr val="accent1">
              <a:lumMod val="20000"/>
              <a:lumOff val="8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0" name="TextBox 9"/>
          <p:cNvSpPr txBox="1"/>
          <p:nvPr/>
        </p:nvSpPr>
        <p:spPr>
          <a:xfrm>
            <a:off x="2952736" y="2285992"/>
            <a:ext cx="3214710" cy="2246769"/>
          </a:xfrm>
          <a:prstGeom prst="rect">
            <a:avLst/>
          </a:prstGeom>
          <a:noFill/>
        </p:spPr>
        <p:txBody>
          <a:bodyPr wrap="square" rtlCol="0">
            <a:spAutoFit/>
          </a:bodyPr>
          <a:lstStyle/>
          <a:p>
            <a:pPr algn="ctr"/>
            <a:r>
              <a:rPr lang="ru-RU" sz="2800" b="1" dirty="0" smtClean="0">
                <a:latin typeface="Times New Roman" pitchFamily="18" charset="0"/>
                <a:cs typeface="Times New Roman" pitchFamily="18" charset="0"/>
              </a:rPr>
              <a:t>Перечислите методы, </a:t>
            </a:r>
          </a:p>
          <a:p>
            <a:pPr algn="ctr"/>
            <a:r>
              <a:rPr lang="ru-RU" sz="2800" b="1" dirty="0" smtClean="0">
                <a:latin typeface="Times New Roman" pitchFamily="18" charset="0"/>
                <a:cs typeface="Times New Roman" pitchFamily="18" charset="0"/>
              </a:rPr>
              <a:t>используемые на занятиях по ФЭМП</a:t>
            </a:r>
            <a:endParaRPr lang="ru-RU" sz="2800" b="1" dirty="0">
              <a:latin typeface="Times New Roman" pitchFamily="18" charset="0"/>
              <a:cs typeface="Times New Roman" pitchFamily="18" charset="0"/>
            </a:endParaRPr>
          </a:p>
        </p:txBody>
      </p:sp>
      <p:sp>
        <p:nvSpPr>
          <p:cNvPr id="11" name="Прямоугольник 10"/>
          <p:cNvSpPr/>
          <p:nvPr/>
        </p:nvSpPr>
        <p:spPr>
          <a:xfrm rot="2034458">
            <a:off x="422603" y="1164957"/>
            <a:ext cx="2874505" cy="769441"/>
          </a:xfrm>
          <a:prstGeom prst="rect">
            <a:avLst/>
          </a:prstGeom>
          <a:noFill/>
        </p:spPr>
        <p:txBody>
          <a:bodyPr wrap="none" lIns="91440" tIns="45720" rIns="91440" bIns="45720">
            <a:spAutoFit/>
          </a:bodyPr>
          <a:lstStyle/>
          <a:p>
            <a:pPr algn="ctr"/>
            <a:r>
              <a:rPr lang="ru-RU"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Словесные</a:t>
            </a:r>
            <a:endParaRPr lang="ru-RU"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2" name="Прямоугольник 11"/>
          <p:cNvSpPr/>
          <p:nvPr/>
        </p:nvSpPr>
        <p:spPr>
          <a:xfrm rot="19638019">
            <a:off x="333195" y="4810849"/>
            <a:ext cx="3225691" cy="769441"/>
          </a:xfrm>
          <a:prstGeom prst="rect">
            <a:avLst/>
          </a:prstGeom>
          <a:noFill/>
        </p:spPr>
        <p:txBody>
          <a:bodyPr wrap="none" lIns="91440" tIns="45720" rIns="91440" bIns="45720">
            <a:spAutoFit/>
          </a:bodyPr>
          <a:lstStyle/>
          <a:p>
            <a:pPr algn="ctr"/>
            <a:r>
              <a:rPr lang="ru-RU" sz="4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Наглядные</a:t>
            </a:r>
            <a:endParaRPr lang="ru-RU"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3" name="Прямоугольник 12"/>
          <p:cNvSpPr/>
          <p:nvPr/>
        </p:nvSpPr>
        <p:spPr>
          <a:xfrm rot="1923433">
            <a:off x="6322496" y="4610245"/>
            <a:ext cx="2518638" cy="769441"/>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Игровые</a:t>
            </a:r>
            <a:endParaRPr lang="ru-RU"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4" name="Прямоугольник 13"/>
          <p:cNvSpPr/>
          <p:nvPr/>
        </p:nvSpPr>
        <p:spPr>
          <a:xfrm rot="19789251">
            <a:off x="6158960" y="1152262"/>
            <a:ext cx="3611053" cy="707886"/>
          </a:xfrm>
          <a:prstGeom prst="rect">
            <a:avLst/>
          </a:prstGeom>
          <a:noFill/>
        </p:spPr>
        <p:txBody>
          <a:bodyPr wrap="none" lIns="91440" tIns="45720" rIns="91440" bIns="45720">
            <a:spAutoFit/>
          </a:bodyPr>
          <a:lstStyle/>
          <a:p>
            <a:pPr algn="ctr"/>
            <a:r>
              <a:rPr lang="ru-RU" sz="4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Практические</a:t>
            </a:r>
            <a:endParaRPr lang="ru-RU"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2" name="Рисунок 1" descr="J:\Педсовет по математике\Паровозик из ромашково\imgpreview15.jpeg"/>
          <p:cNvPicPr/>
          <p:nvPr/>
        </p:nvPicPr>
        <p:blipFill>
          <a:blip r:embed="rId2" cstate="print"/>
          <a:srcRect l="6759" t="9470" r="6648" b="12121"/>
          <a:stretch>
            <a:fillRect/>
          </a:stretch>
        </p:blipFill>
        <p:spPr bwMode="auto">
          <a:xfrm>
            <a:off x="3667116" y="214290"/>
            <a:ext cx="2000264" cy="1857364"/>
          </a:xfrm>
          <a:prstGeom prst="ellipse">
            <a:avLst/>
          </a:prstGeom>
          <a:ln w="76200"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par>
                          <p:cTn id="8" fill="hold">
                            <p:stCondLst>
                              <p:cond delay="2000"/>
                            </p:stCondLst>
                            <p:childTnLst>
                              <p:par>
                                <p:cTn id="9" presetID="35"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2000"/>
                                        <p:tgtEl>
                                          <p:spTgt spid="10"/>
                                        </p:tgtEl>
                                      </p:cBhvr>
                                    </p:animEffect>
                                    <p:anim calcmode="lin" valueType="num">
                                      <p:cBhvr>
                                        <p:cTn id="12" dur="2000" fill="hold"/>
                                        <p:tgtEl>
                                          <p:spTgt spid="10"/>
                                        </p:tgtEl>
                                        <p:attrNameLst>
                                          <p:attrName>style.rotation</p:attrName>
                                        </p:attrNameLst>
                                      </p:cBhvr>
                                      <p:tavLst>
                                        <p:tav tm="0">
                                          <p:val>
                                            <p:fltVal val="720"/>
                                          </p:val>
                                        </p:tav>
                                        <p:tav tm="100000">
                                          <p:val>
                                            <p:fltVal val="0"/>
                                          </p:val>
                                        </p:tav>
                                      </p:tavLst>
                                    </p:anim>
                                    <p:anim calcmode="lin" valueType="num">
                                      <p:cBhvr>
                                        <p:cTn id="13" dur="2000" fill="hold"/>
                                        <p:tgtEl>
                                          <p:spTgt spid="10"/>
                                        </p:tgtEl>
                                        <p:attrNameLst>
                                          <p:attrName>ppt_h</p:attrName>
                                        </p:attrNameLst>
                                      </p:cBhvr>
                                      <p:tavLst>
                                        <p:tav tm="0">
                                          <p:val>
                                            <p:fltVal val="0"/>
                                          </p:val>
                                        </p:tav>
                                        <p:tav tm="100000">
                                          <p:val>
                                            <p:strVal val="#ppt_h"/>
                                          </p:val>
                                        </p:tav>
                                      </p:tavLst>
                                    </p:anim>
                                    <p:anim calcmode="lin" valueType="num">
                                      <p:cBhvr>
                                        <p:cTn id="14" dur="2000" fill="hold"/>
                                        <p:tgtEl>
                                          <p:spTgt spid="10"/>
                                        </p:tgtEl>
                                        <p:attrNameLst>
                                          <p:attrName>ppt_w</p:attrName>
                                        </p:attrNameLst>
                                      </p:cBhvr>
                                      <p:tavLst>
                                        <p:tav tm="0">
                                          <p:val>
                                            <p:fltVal val="0"/>
                                          </p:val>
                                        </p:tav>
                                        <p:tav tm="100000">
                                          <p:val>
                                            <p:strVal val="#ppt_w"/>
                                          </p:val>
                                        </p:tav>
                                      </p:tavLst>
                                    </p:anim>
                                  </p:childTnLst>
                                </p:cTn>
                              </p:par>
                              <p:par>
                                <p:cTn id="15" presetID="21" presetClass="entr" presetSubtype="4"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4)">
                                      <p:cBhvr>
                                        <p:cTn id="17" dur="2000"/>
                                        <p:tgtEl>
                                          <p:spTgt spid="4"/>
                                        </p:tgtEl>
                                      </p:cBhvr>
                                    </p:animEffect>
                                  </p:childTnLst>
                                </p:cTn>
                              </p:par>
                              <p:par>
                                <p:cTn id="18" presetID="21" presetClass="entr" presetSubtype="4"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heel(4)">
                                      <p:cBhvr>
                                        <p:cTn id="20" dur="2000"/>
                                        <p:tgtEl>
                                          <p:spTgt spid="6"/>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ox(in)">
                                      <p:cBhvr>
                                        <p:cTn id="23" dur="500"/>
                                        <p:tgtEl>
                                          <p:spTgt spid="5"/>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ox(in)">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1000" fill="hold"/>
                                        <p:tgtEl>
                                          <p:spTgt spid="11"/>
                                        </p:tgtEl>
                                        <p:attrNameLst>
                                          <p:attrName>ppt_w</p:attrName>
                                        </p:attrNameLst>
                                      </p:cBhvr>
                                      <p:tavLst>
                                        <p:tav tm="0">
                                          <p:val>
                                            <p:strVal val="#ppt_w*0.70"/>
                                          </p:val>
                                        </p:tav>
                                        <p:tav tm="100000">
                                          <p:val>
                                            <p:strVal val="#ppt_w"/>
                                          </p:val>
                                        </p:tav>
                                      </p:tavLst>
                                    </p:anim>
                                    <p:anim calcmode="lin" valueType="num">
                                      <p:cBhvr>
                                        <p:cTn id="32" dur="1000" fill="hold"/>
                                        <p:tgtEl>
                                          <p:spTgt spid="11"/>
                                        </p:tgtEl>
                                        <p:attrNameLst>
                                          <p:attrName>ppt_h</p:attrName>
                                        </p:attrNameLst>
                                      </p:cBhvr>
                                      <p:tavLst>
                                        <p:tav tm="0">
                                          <p:val>
                                            <p:strVal val="#ppt_h"/>
                                          </p:val>
                                        </p:tav>
                                        <p:tav tm="100000">
                                          <p:val>
                                            <p:strVal val="#ppt_h"/>
                                          </p:val>
                                        </p:tav>
                                      </p:tavLst>
                                    </p:anim>
                                    <p:animEffect transition="in" filter="fade">
                                      <p:cBhvr>
                                        <p:cTn id="33" dur="10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circle(in)">
                                      <p:cBhvr>
                                        <p:cTn id="38" dur="20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4)">
                                      <p:cBhvr>
                                        <p:cTn id="43" dur="2000"/>
                                        <p:tgtEl>
                                          <p:spTgt spid="13"/>
                                        </p:tgtEl>
                                      </p:cBhvr>
                                    </p:animEffect>
                                  </p:childTnLst>
                                </p:cTn>
                              </p:par>
                            </p:childTnLst>
                          </p:cTn>
                        </p:par>
                      </p:childTnLst>
                    </p:cTn>
                  </p:par>
                  <p:par>
                    <p:cTn id="44" fill="hold">
                      <p:stCondLst>
                        <p:cond delay="indefinite"/>
                      </p:stCondLst>
                      <p:childTnLst>
                        <p:par>
                          <p:cTn id="45" fill="hold">
                            <p:stCondLst>
                              <p:cond delay="0"/>
                            </p:stCondLst>
                            <p:childTnLst>
                              <p:par>
                                <p:cTn id="46" presetID="55" presetClass="entr" presetSubtype="0"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p:cTn id="48" dur="1000" fill="hold"/>
                                        <p:tgtEl>
                                          <p:spTgt spid="14"/>
                                        </p:tgtEl>
                                        <p:attrNameLst>
                                          <p:attrName>ppt_w</p:attrName>
                                        </p:attrNameLst>
                                      </p:cBhvr>
                                      <p:tavLst>
                                        <p:tav tm="0">
                                          <p:val>
                                            <p:strVal val="#ppt_w*0.70"/>
                                          </p:val>
                                        </p:tav>
                                        <p:tav tm="100000">
                                          <p:val>
                                            <p:strVal val="#ppt_w"/>
                                          </p:val>
                                        </p:tav>
                                      </p:tavLst>
                                    </p:anim>
                                    <p:anim calcmode="lin" valueType="num">
                                      <p:cBhvr>
                                        <p:cTn id="49" dur="1000" fill="hold"/>
                                        <p:tgtEl>
                                          <p:spTgt spid="14"/>
                                        </p:tgtEl>
                                        <p:attrNameLst>
                                          <p:attrName>ppt_h</p:attrName>
                                        </p:attrNameLst>
                                      </p:cBhvr>
                                      <p:tavLst>
                                        <p:tav tm="0">
                                          <p:val>
                                            <p:strVal val="#ppt_h"/>
                                          </p:val>
                                        </p:tav>
                                        <p:tav tm="100000">
                                          <p:val>
                                            <p:strVal val="#ppt_h"/>
                                          </p:val>
                                        </p:tav>
                                      </p:tavLst>
                                    </p:anim>
                                    <p:animEffect transition="in" filter="fade">
                                      <p:cBhvr>
                                        <p:cTn id="50"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3" grpId="0" animBg="1"/>
      <p:bldP spid="10" grpId="0"/>
      <p:bldP spid="11" grpId="0"/>
      <p:bldP spid="12"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Овал 2"/>
          <p:cNvSpPr/>
          <p:nvPr/>
        </p:nvSpPr>
        <p:spPr>
          <a:xfrm rot="1546596">
            <a:off x="272628" y="327415"/>
            <a:ext cx="3972133" cy="2162747"/>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 name="Овал 3"/>
          <p:cNvSpPr/>
          <p:nvPr/>
        </p:nvSpPr>
        <p:spPr>
          <a:xfrm>
            <a:off x="0" y="1785926"/>
            <a:ext cx="3972133" cy="2162747"/>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Овал 6"/>
          <p:cNvSpPr/>
          <p:nvPr/>
        </p:nvSpPr>
        <p:spPr>
          <a:xfrm rot="19949799">
            <a:off x="155823" y="3223822"/>
            <a:ext cx="3972133" cy="2162747"/>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Овал 7"/>
          <p:cNvSpPr/>
          <p:nvPr/>
        </p:nvSpPr>
        <p:spPr>
          <a:xfrm rot="18515415">
            <a:off x="1617615" y="4297727"/>
            <a:ext cx="3995130" cy="2162747"/>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9" name="Овал 8"/>
          <p:cNvSpPr/>
          <p:nvPr/>
        </p:nvSpPr>
        <p:spPr>
          <a:xfrm rot="4553769">
            <a:off x="3953113" y="4393574"/>
            <a:ext cx="3528359" cy="2162747"/>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0" name="Овал 9"/>
          <p:cNvSpPr/>
          <p:nvPr/>
        </p:nvSpPr>
        <p:spPr>
          <a:xfrm rot="20107407">
            <a:off x="5223622" y="235044"/>
            <a:ext cx="3972133" cy="2162747"/>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1" name="Овал 10"/>
          <p:cNvSpPr/>
          <p:nvPr/>
        </p:nvSpPr>
        <p:spPr>
          <a:xfrm rot="1704430">
            <a:off x="5658565" y="3600689"/>
            <a:ext cx="3972133" cy="2162747"/>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 name="Овал 5"/>
          <p:cNvSpPr/>
          <p:nvPr/>
        </p:nvSpPr>
        <p:spPr>
          <a:xfrm rot="20772580">
            <a:off x="5938470" y="1711832"/>
            <a:ext cx="4032183" cy="2162747"/>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Овал 4"/>
          <p:cNvSpPr/>
          <p:nvPr/>
        </p:nvSpPr>
        <p:spPr>
          <a:xfrm>
            <a:off x="3095612" y="1500174"/>
            <a:ext cx="3419500" cy="3367110"/>
          </a:xfrm>
          <a:prstGeom prst="ellipse">
            <a:avLst/>
          </a:prstGeom>
          <a:solidFill>
            <a:schemeClr val="accent1">
              <a:lumMod val="20000"/>
              <a:lumOff val="8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2" name="TextBox 11"/>
          <p:cNvSpPr txBox="1"/>
          <p:nvPr/>
        </p:nvSpPr>
        <p:spPr>
          <a:xfrm>
            <a:off x="3381364" y="2000240"/>
            <a:ext cx="2786082" cy="2246769"/>
          </a:xfrm>
          <a:prstGeom prst="rect">
            <a:avLst/>
          </a:prstGeom>
          <a:noFill/>
        </p:spPr>
        <p:txBody>
          <a:bodyPr wrap="square" rtlCol="0">
            <a:spAutoFit/>
          </a:bodyPr>
          <a:lstStyle/>
          <a:p>
            <a:pPr algn="ctr"/>
            <a:r>
              <a:rPr lang="ru-RU" sz="2800" b="1" dirty="0" smtClean="0">
                <a:latin typeface="Times New Roman" pitchFamily="18" charset="0"/>
                <a:cs typeface="Times New Roman" pitchFamily="18" charset="0"/>
              </a:rPr>
              <a:t>Перечислите приемы, </a:t>
            </a:r>
          </a:p>
          <a:p>
            <a:pPr algn="ctr"/>
            <a:r>
              <a:rPr lang="ru-RU" sz="2800" b="1" dirty="0" smtClean="0">
                <a:latin typeface="Times New Roman" pitchFamily="18" charset="0"/>
                <a:cs typeface="Times New Roman" pitchFamily="18" charset="0"/>
              </a:rPr>
              <a:t>используемые на занятиях по ФЭМП</a:t>
            </a:r>
            <a:endParaRPr lang="ru-RU" sz="2800" b="1" dirty="0">
              <a:latin typeface="Times New Roman" pitchFamily="18" charset="0"/>
              <a:cs typeface="Times New Roman" pitchFamily="18" charset="0"/>
            </a:endParaRPr>
          </a:p>
        </p:txBody>
      </p:sp>
      <p:sp>
        <p:nvSpPr>
          <p:cNvPr id="13" name="Прямоугольник 12"/>
          <p:cNvSpPr/>
          <p:nvPr/>
        </p:nvSpPr>
        <p:spPr>
          <a:xfrm rot="1292827">
            <a:off x="642734" y="685468"/>
            <a:ext cx="1856662" cy="707886"/>
          </a:xfrm>
          <a:prstGeom prst="rect">
            <a:avLst/>
          </a:prstGeom>
          <a:noFill/>
        </p:spPr>
        <p:txBody>
          <a:bodyPr wrap="none" lIns="91440" tIns="45720" rIns="91440" bIns="45720">
            <a:spAutoFit/>
          </a:bodyPr>
          <a:lstStyle/>
          <a:p>
            <a:pPr algn="ctr"/>
            <a:r>
              <a:rPr lang="ru-RU" sz="4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Рассказ</a:t>
            </a:r>
            <a:endParaRPr lang="ru-RU" sz="4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4" name="Прямоугольник 13"/>
          <p:cNvSpPr/>
          <p:nvPr/>
        </p:nvSpPr>
        <p:spPr>
          <a:xfrm>
            <a:off x="523844" y="2428868"/>
            <a:ext cx="1882631" cy="707886"/>
          </a:xfrm>
          <a:prstGeom prst="rect">
            <a:avLst/>
          </a:prstGeom>
          <a:noFill/>
        </p:spPr>
        <p:txBody>
          <a:bodyPr wrap="none" lIns="91440" tIns="45720" rIns="91440" bIns="45720">
            <a:spAutoFit/>
          </a:bodyPr>
          <a:lstStyle/>
          <a:p>
            <a:pPr algn="ctr"/>
            <a:r>
              <a:rPr lang="ru-RU" sz="4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Беседа</a:t>
            </a:r>
            <a:endParaRPr lang="ru-RU"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5" name="Прямоугольник 14"/>
          <p:cNvSpPr/>
          <p:nvPr/>
        </p:nvSpPr>
        <p:spPr>
          <a:xfrm rot="20024832">
            <a:off x="825235" y="4012154"/>
            <a:ext cx="2153155" cy="707886"/>
          </a:xfrm>
          <a:prstGeom prst="rect">
            <a:avLst/>
          </a:prstGeom>
          <a:noFill/>
        </p:spPr>
        <p:txBody>
          <a:bodyPr wrap="none" lIns="91440" tIns="45720" rIns="91440" bIns="45720">
            <a:spAutoFit/>
          </a:bodyPr>
          <a:lstStyle/>
          <a:p>
            <a:pPr algn="ctr"/>
            <a:r>
              <a:rPr lang="ru-RU" sz="4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Вопросы</a:t>
            </a:r>
            <a:endParaRPr lang="ru-RU"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6" name="Прямоугольник 15"/>
          <p:cNvSpPr/>
          <p:nvPr/>
        </p:nvSpPr>
        <p:spPr>
          <a:xfrm rot="18634834">
            <a:off x="1824457" y="5394798"/>
            <a:ext cx="2680542" cy="707886"/>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ru-RU" sz="40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Описание</a:t>
            </a:r>
            <a:endParaRPr lang="ru-RU" sz="40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7" name="Прямоугольник 16"/>
          <p:cNvSpPr/>
          <p:nvPr/>
        </p:nvSpPr>
        <p:spPr>
          <a:xfrm rot="1477711">
            <a:off x="6170907" y="4238961"/>
            <a:ext cx="2724079" cy="95410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Показ реальных</a:t>
            </a:r>
          </a:p>
          <a:p>
            <a:pPr algn="ctr"/>
            <a:r>
              <a:rPr lang="ru-RU"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предметов </a:t>
            </a:r>
          </a:p>
        </p:txBody>
      </p:sp>
      <p:sp>
        <p:nvSpPr>
          <p:cNvPr id="18" name="Прямоугольник 17"/>
          <p:cNvSpPr/>
          <p:nvPr/>
        </p:nvSpPr>
        <p:spPr>
          <a:xfrm rot="20521391">
            <a:off x="6522773" y="1884283"/>
            <a:ext cx="2776336" cy="1815882"/>
          </a:xfrm>
          <a:prstGeom prst="rect">
            <a:avLst/>
          </a:prstGeom>
          <a:noFill/>
        </p:spPr>
        <p:txBody>
          <a:bodyPr wrap="none" lIns="91440" tIns="45720" rIns="91440" bIns="45720">
            <a:spAutoFit/>
          </a:bodyPr>
          <a:lstStyle/>
          <a:p>
            <a:pPr algn="ctr"/>
            <a:r>
              <a:rPr lang="ru-RU"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Действия </a:t>
            </a:r>
          </a:p>
          <a:p>
            <a:pPr algn="ctr"/>
            <a:r>
              <a:rPr lang="ru-RU"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 Числовыми</a:t>
            </a:r>
          </a:p>
          <a:p>
            <a:pPr algn="ctr"/>
            <a:r>
              <a:rPr lang="ru-RU"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карточками и</a:t>
            </a:r>
          </a:p>
          <a:p>
            <a:pPr algn="ctr"/>
            <a:r>
              <a:rPr lang="ru-RU"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цифрами</a:t>
            </a:r>
            <a:endParaRPr lang="ru-RU" sz="2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0" name="Прямоугольник 19"/>
          <p:cNvSpPr/>
          <p:nvPr/>
        </p:nvSpPr>
        <p:spPr>
          <a:xfrm rot="3810280">
            <a:off x="4701046" y="5421290"/>
            <a:ext cx="2252540" cy="830997"/>
          </a:xfrm>
          <a:prstGeom prst="rect">
            <a:avLst/>
          </a:prstGeom>
          <a:noFill/>
        </p:spPr>
        <p:txBody>
          <a:bodyPr wrap="none" lIns="91440" tIns="45720" rIns="91440" bIns="45720">
            <a:spAutoFit/>
          </a:bodyPr>
          <a:lstStyle/>
          <a:p>
            <a:pPr algn="ctr"/>
            <a:r>
              <a:rPr lang="ru-RU"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Дидактические</a:t>
            </a:r>
          </a:p>
          <a:p>
            <a:pPr algn="ctr"/>
            <a:r>
              <a:rPr lang="ru-RU"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игры</a:t>
            </a:r>
            <a:endParaRPr lang="ru-RU" sz="2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1" name="Прямоугольник 20"/>
          <p:cNvSpPr/>
          <p:nvPr/>
        </p:nvSpPr>
        <p:spPr>
          <a:xfrm rot="20167458">
            <a:off x="6039060" y="751930"/>
            <a:ext cx="2427268" cy="584775"/>
          </a:xfrm>
          <a:prstGeom prst="rect">
            <a:avLst/>
          </a:prstGeom>
          <a:noFill/>
        </p:spPr>
        <p:txBody>
          <a:bodyPr wrap="none" lIns="91440" tIns="45720" rIns="91440" bIns="45720">
            <a:spAutoFit/>
          </a:bodyPr>
          <a:lstStyle/>
          <a:p>
            <a:pPr algn="ctr"/>
            <a:r>
              <a:rPr lang="ru-RU" sz="32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Упражнения</a:t>
            </a:r>
            <a:endParaRPr lang="ru-RU"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2" name="Рисунок 1" descr="J:\Педсовет по математике\Паровозик из ромашково\imgpreview15.jpeg"/>
          <p:cNvPicPr/>
          <p:nvPr/>
        </p:nvPicPr>
        <p:blipFill>
          <a:blip r:embed="rId2" cstate="print"/>
          <a:srcRect l="6759" t="9470" r="6648" b="12121"/>
          <a:stretch>
            <a:fillRect/>
          </a:stretch>
        </p:blipFill>
        <p:spPr bwMode="auto">
          <a:xfrm>
            <a:off x="3667116" y="142852"/>
            <a:ext cx="2143140" cy="1857364"/>
          </a:xfrm>
          <a:prstGeom prst="ellipse">
            <a:avLst/>
          </a:prstGeom>
          <a:ln w="76200"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5" presetClass="entr" presetSubtype="1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checkerboard(across)">
                                      <p:cBhvr>
                                        <p:cTn id="13" dur="500"/>
                                        <p:tgtEl>
                                          <p:spTgt spid="12"/>
                                        </p:tgtEl>
                                      </p:cBhvr>
                                    </p:animEffect>
                                  </p:childTnLst>
                                </p:cTn>
                              </p:par>
                              <p:par>
                                <p:cTn id="14" presetID="35" presetClass="entr" presetSubtype="0"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2000"/>
                                        <p:tgtEl>
                                          <p:spTgt spid="3"/>
                                        </p:tgtEl>
                                      </p:cBhvr>
                                    </p:animEffect>
                                    <p:anim calcmode="lin" valueType="num">
                                      <p:cBhvr>
                                        <p:cTn id="17" dur="2000" fill="hold"/>
                                        <p:tgtEl>
                                          <p:spTgt spid="3"/>
                                        </p:tgtEl>
                                        <p:attrNameLst>
                                          <p:attrName>style.rotation</p:attrName>
                                        </p:attrNameLst>
                                      </p:cBhvr>
                                      <p:tavLst>
                                        <p:tav tm="0">
                                          <p:val>
                                            <p:fltVal val="720"/>
                                          </p:val>
                                        </p:tav>
                                        <p:tav tm="100000">
                                          <p:val>
                                            <p:fltVal val="0"/>
                                          </p:val>
                                        </p:tav>
                                      </p:tavLst>
                                    </p:anim>
                                    <p:anim calcmode="lin" valueType="num">
                                      <p:cBhvr>
                                        <p:cTn id="18" dur="2000" fill="hold"/>
                                        <p:tgtEl>
                                          <p:spTgt spid="3"/>
                                        </p:tgtEl>
                                        <p:attrNameLst>
                                          <p:attrName>ppt_h</p:attrName>
                                        </p:attrNameLst>
                                      </p:cBhvr>
                                      <p:tavLst>
                                        <p:tav tm="0">
                                          <p:val>
                                            <p:fltVal val="0"/>
                                          </p:val>
                                        </p:tav>
                                        <p:tav tm="100000">
                                          <p:val>
                                            <p:strVal val="#ppt_h"/>
                                          </p:val>
                                        </p:tav>
                                      </p:tavLst>
                                    </p:anim>
                                    <p:anim calcmode="lin" valueType="num">
                                      <p:cBhvr>
                                        <p:cTn id="19" dur="2000" fill="hold"/>
                                        <p:tgtEl>
                                          <p:spTgt spid="3"/>
                                        </p:tgtEl>
                                        <p:attrNameLst>
                                          <p:attrName>ppt_w</p:attrName>
                                        </p:attrNameLst>
                                      </p:cBhvr>
                                      <p:tavLst>
                                        <p:tav tm="0">
                                          <p:val>
                                            <p:fltVal val="0"/>
                                          </p:val>
                                        </p:tav>
                                        <p:tav tm="100000">
                                          <p:val>
                                            <p:strVal val="#ppt_w"/>
                                          </p:val>
                                        </p:tav>
                                      </p:tavLst>
                                    </p:anim>
                                  </p:childTnLst>
                                </p:cTn>
                              </p:par>
                              <p:par>
                                <p:cTn id="20" presetID="6" presetClass="entr" presetSubtype="16"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par>
                                <p:cTn id="23" presetID="8" presetClass="entr" presetSubtype="16"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diamond(in)">
                                      <p:cBhvr>
                                        <p:cTn id="25" dur="2000"/>
                                        <p:tgtEl>
                                          <p:spTgt spid="7"/>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ox(in)">
                                      <p:cBhvr>
                                        <p:cTn id="28" dur="2000"/>
                                        <p:tgtEl>
                                          <p:spTgt spid="8"/>
                                        </p:tgtEl>
                                      </p:cBhvr>
                                    </p:animEffect>
                                  </p:childTnLst>
                                </p:cTn>
                              </p:par>
                              <p:par>
                                <p:cTn id="29" presetID="35"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2000"/>
                                        <p:tgtEl>
                                          <p:spTgt spid="9"/>
                                        </p:tgtEl>
                                      </p:cBhvr>
                                    </p:animEffect>
                                    <p:anim calcmode="lin" valueType="num">
                                      <p:cBhvr>
                                        <p:cTn id="32" dur="2000" fill="hold"/>
                                        <p:tgtEl>
                                          <p:spTgt spid="9"/>
                                        </p:tgtEl>
                                        <p:attrNameLst>
                                          <p:attrName>style.rotation</p:attrName>
                                        </p:attrNameLst>
                                      </p:cBhvr>
                                      <p:tavLst>
                                        <p:tav tm="0">
                                          <p:val>
                                            <p:fltVal val="720"/>
                                          </p:val>
                                        </p:tav>
                                        <p:tav tm="100000">
                                          <p:val>
                                            <p:fltVal val="0"/>
                                          </p:val>
                                        </p:tav>
                                      </p:tavLst>
                                    </p:anim>
                                    <p:anim calcmode="lin" valueType="num">
                                      <p:cBhvr>
                                        <p:cTn id="33" dur="2000" fill="hold"/>
                                        <p:tgtEl>
                                          <p:spTgt spid="9"/>
                                        </p:tgtEl>
                                        <p:attrNameLst>
                                          <p:attrName>ppt_h</p:attrName>
                                        </p:attrNameLst>
                                      </p:cBhvr>
                                      <p:tavLst>
                                        <p:tav tm="0">
                                          <p:val>
                                            <p:fltVal val="0"/>
                                          </p:val>
                                        </p:tav>
                                        <p:tav tm="100000">
                                          <p:val>
                                            <p:strVal val="#ppt_h"/>
                                          </p:val>
                                        </p:tav>
                                      </p:tavLst>
                                    </p:anim>
                                    <p:anim calcmode="lin" valueType="num">
                                      <p:cBhvr>
                                        <p:cTn id="34" dur="2000" fill="hold"/>
                                        <p:tgtEl>
                                          <p:spTgt spid="9"/>
                                        </p:tgtEl>
                                        <p:attrNameLst>
                                          <p:attrName>ppt_w</p:attrName>
                                        </p:attrNameLst>
                                      </p:cBhvr>
                                      <p:tavLst>
                                        <p:tav tm="0">
                                          <p:val>
                                            <p:fltVal val="0"/>
                                          </p:val>
                                        </p:tav>
                                        <p:tav tm="100000">
                                          <p:val>
                                            <p:strVal val="#ppt_w"/>
                                          </p:val>
                                        </p:tav>
                                      </p:tavLst>
                                    </p:anim>
                                  </p:childTnLst>
                                </p:cTn>
                              </p:par>
                              <p:par>
                                <p:cTn id="35" presetID="6" presetClass="entr" presetSubtype="16"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circle(in)">
                                      <p:cBhvr>
                                        <p:cTn id="37" dur="2000"/>
                                        <p:tgtEl>
                                          <p:spTgt spid="11"/>
                                        </p:tgtEl>
                                      </p:cBhvr>
                                    </p:animEffect>
                                  </p:childTnLst>
                                </p:cTn>
                              </p:par>
                              <p:par>
                                <p:cTn id="38" presetID="8" presetClass="entr" presetSubtype="16" fill="hold" grpId="0" nodeType="with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diamond(in)">
                                      <p:cBhvr>
                                        <p:cTn id="40" dur="2000"/>
                                        <p:tgtEl>
                                          <p:spTgt spid="6"/>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box(in)">
                                      <p:cBhvr>
                                        <p:cTn id="43" dur="2000"/>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55" presetClass="entr" presetSubtype="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p:cTn id="48" dur="1000" fill="hold"/>
                                        <p:tgtEl>
                                          <p:spTgt spid="13"/>
                                        </p:tgtEl>
                                        <p:attrNameLst>
                                          <p:attrName>ppt_w</p:attrName>
                                        </p:attrNameLst>
                                      </p:cBhvr>
                                      <p:tavLst>
                                        <p:tav tm="0">
                                          <p:val>
                                            <p:strVal val="#ppt_w*0.70"/>
                                          </p:val>
                                        </p:tav>
                                        <p:tav tm="100000">
                                          <p:val>
                                            <p:strVal val="#ppt_w"/>
                                          </p:val>
                                        </p:tav>
                                      </p:tavLst>
                                    </p:anim>
                                    <p:anim calcmode="lin" valueType="num">
                                      <p:cBhvr>
                                        <p:cTn id="49" dur="1000" fill="hold"/>
                                        <p:tgtEl>
                                          <p:spTgt spid="13"/>
                                        </p:tgtEl>
                                        <p:attrNameLst>
                                          <p:attrName>ppt_h</p:attrName>
                                        </p:attrNameLst>
                                      </p:cBhvr>
                                      <p:tavLst>
                                        <p:tav tm="0">
                                          <p:val>
                                            <p:strVal val="#ppt_h"/>
                                          </p:val>
                                        </p:tav>
                                        <p:tav tm="100000">
                                          <p:val>
                                            <p:strVal val="#ppt_h"/>
                                          </p:val>
                                        </p:tav>
                                      </p:tavLst>
                                    </p:anim>
                                    <p:animEffect transition="in" filter="fade">
                                      <p:cBhvr>
                                        <p:cTn id="50" dur="1000"/>
                                        <p:tgtEl>
                                          <p:spTgt spid="13"/>
                                        </p:tgtEl>
                                      </p:cBhvr>
                                    </p:animEffect>
                                  </p:childTnLst>
                                </p:cTn>
                              </p:par>
                            </p:childTnLst>
                          </p:cTn>
                        </p:par>
                      </p:childTnLst>
                    </p:cTn>
                  </p:par>
                  <p:par>
                    <p:cTn id="51" fill="hold">
                      <p:stCondLst>
                        <p:cond delay="indefinite"/>
                      </p:stCondLst>
                      <p:childTnLst>
                        <p:par>
                          <p:cTn id="52" fill="hold">
                            <p:stCondLst>
                              <p:cond delay="0"/>
                            </p:stCondLst>
                            <p:childTnLst>
                              <p:par>
                                <p:cTn id="53" presetID="55" presetClass="entr" presetSubtype="0"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1000" fill="hold"/>
                                        <p:tgtEl>
                                          <p:spTgt spid="14"/>
                                        </p:tgtEl>
                                        <p:attrNameLst>
                                          <p:attrName>ppt_w</p:attrName>
                                        </p:attrNameLst>
                                      </p:cBhvr>
                                      <p:tavLst>
                                        <p:tav tm="0">
                                          <p:val>
                                            <p:strVal val="#ppt_w*0.70"/>
                                          </p:val>
                                        </p:tav>
                                        <p:tav tm="100000">
                                          <p:val>
                                            <p:strVal val="#ppt_w"/>
                                          </p:val>
                                        </p:tav>
                                      </p:tavLst>
                                    </p:anim>
                                    <p:anim calcmode="lin" valueType="num">
                                      <p:cBhvr>
                                        <p:cTn id="56" dur="1000" fill="hold"/>
                                        <p:tgtEl>
                                          <p:spTgt spid="14"/>
                                        </p:tgtEl>
                                        <p:attrNameLst>
                                          <p:attrName>ppt_h</p:attrName>
                                        </p:attrNameLst>
                                      </p:cBhvr>
                                      <p:tavLst>
                                        <p:tav tm="0">
                                          <p:val>
                                            <p:strVal val="#ppt_h"/>
                                          </p:val>
                                        </p:tav>
                                        <p:tav tm="100000">
                                          <p:val>
                                            <p:strVal val="#ppt_h"/>
                                          </p:val>
                                        </p:tav>
                                      </p:tavLst>
                                    </p:anim>
                                    <p:animEffect transition="in" filter="fade">
                                      <p:cBhvr>
                                        <p:cTn id="57" dur="10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55" presetClass="entr" presetSubtype="0"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 calcmode="lin" valueType="num">
                                      <p:cBhvr>
                                        <p:cTn id="62" dur="1000" fill="hold"/>
                                        <p:tgtEl>
                                          <p:spTgt spid="15"/>
                                        </p:tgtEl>
                                        <p:attrNameLst>
                                          <p:attrName>ppt_w</p:attrName>
                                        </p:attrNameLst>
                                      </p:cBhvr>
                                      <p:tavLst>
                                        <p:tav tm="0">
                                          <p:val>
                                            <p:strVal val="#ppt_w*0.70"/>
                                          </p:val>
                                        </p:tav>
                                        <p:tav tm="100000">
                                          <p:val>
                                            <p:strVal val="#ppt_w"/>
                                          </p:val>
                                        </p:tav>
                                      </p:tavLst>
                                    </p:anim>
                                    <p:anim calcmode="lin" valueType="num">
                                      <p:cBhvr>
                                        <p:cTn id="63" dur="1000" fill="hold"/>
                                        <p:tgtEl>
                                          <p:spTgt spid="15"/>
                                        </p:tgtEl>
                                        <p:attrNameLst>
                                          <p:attrName>ppt_h</p:attrName>
                                        </p:attrNameLst>
                                      </p:cBhvr>
                                      <p:tavLst>
                                        <p:tav tm="0">
                                          <p:val>
                                            <p:strVal val="#ppt_h"/>
                                          </p:val>
                                        </p:tav>
                                        <p:tav tm="100000">
                                          <p:val>
                                            <p:strVal val="#ppt_h"/>
                                          </p:val>
                                        </p:tav>
                                      </p:tavLst>
                                    </p:anim>
                                    <p:animEffect transition="in" filter="fade">
                                      <p:cBhvr>
                                        <p:cTn id="64" dur="1000"/>
                                        <p:tgtEl>
                                          <p:spTgt spid="15"/>
                                        </p:tgtEl>
                                      </p:cBhvr>
                                    </p:animEffect>
                                  </p:childTnLst>
                                </p:cTn>
                              </p:par>
                            </p:childTnLst>
                          </p:cTn>
                        </p:par>
                      </p:childTnLst>
                    </p:cTn>
                  </p:par>
                  <p:par>
                    <p:cTn id="65" fill="hold">
                      <p:stCondLst>
                        <p:cond delay="indefinite"/>
                      </p:stCondLst>
                      <p:childTnLst>
                        <p:par>
                          <p:cTn id="66" fill="hold">
                            <p:stCondLst>
                              <p:cond delay="0"/>
                            </p:stCondLst>
                            <p:childTnLst>
                              <p:par>
                                <p:cTn id="67" presetID="55" presetClass="entr" presetSubtype="0" fill="hold" grpId="0" nodeType="click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p:cTn id="69" dur="1000" fill="hold"/>
                                        <p:tgtEl>
                                          <p:spTgt spid="16"/>
                                        </p:tgtEl>
                                        <p:attrNameLst>
                                          <p:attrName>ppt_w</p:attrName>
                                        </p:attrNameLst>
                                      </p:cBhvr>
                                      <p:tavLst>
                                        <p:tav tm="0">
                                          <p:val>
                                            <p:strVal val="#ppt_w*0.70"/>
                                          </p:val>
                                        </p:tav>
                                        <p:tav tm="100000">
                                          <p:val>
                                            <p:strVal val="#ppt_w"/>
                                          </p:val>
                                        </p:tav>
                                      </p:tavLst>
                                    </p:anim>
                                    <p:anim calcmode="lin" valueType="num">
                                      <p:cBhvr>
                                        <p:cTn id="70" dur="1000" fill="hold"/>
                                        <p:tgtEl>
                                          <p:spTgt spid="16"/>
                                        </p:tgtEl>
                                        <p:attrNameLst>
                                          <p:attrName>ppt_h</p:attrName>
                                        </p:attrNameLst>
                                      </p:cBhvr>
                                      <p:tavLst>
                                        <p:tav tm="0">
                                          <p:val>
                                            <p:strVal val="#ppt_h"/>
                                          </p:val>
                                        </p:tav>
                                        <p:tav tm="100000">
                                          <p:val>
                                            <p:strVal val="#ppt_h"/>
                                          </p:val>
                                        </p:tav>
                                      </p:tavLst>
                                    </p:anim>
                                    <p:animEffect transition="in" filter="fade">
                                      <p:cBhvr>
                                        <p:cTn id="71" dur="1000"/>
                                        <p:tgtEl>
                                          <p:spTgt spid="16"/>
                                        </p:tgtEl>
                                      </p:cBhvr>
                                    </p:animEffect>
                                  </p:childTnLst>
                                </p:cTn>
                              </p:par>
                            </p:childTnLst>
                          </p:cTn>
                        </p:par>
                      </p:childTnLst>
                    </p:cTn>
                  </p:par>
                  <p:par>
                    <p:cTn id="72" fill="hold">
                      <p:stCondLst>
                        <p:cond delay="indefinite"/>
                      </p:stCondLst>
                      <p:childTnLst>
                        <p:par>
                          <p:cTn id="73" fill="hold">
                            <p:stCondLst>
                              <p:cond delay="0"/>
                            </p:stCondLst>
                            <p:childTnLst>
                              <p:par>
                                <p:cTn id="74" presetID="55" presetClass="entr" presetSubtype="0" fill="hold" grpId="0" nodeType="clickEffect">
                                  <p:stCondLst>
                                    <p:cond delay="0"/>
                                  </p:stCondLst>
                                  <p:childTnLst>
                                    <p:set>
                                      <p:cBhvr>
                                        <p:cTn id="75" dur="1" fill="hold">
                                          <p:stCondLst>
                                            <p:cond delay="0"/>
                                          </p:stCondLst>
                                        </p:cTn>
                                        <p:tgtEl>
                                          <p:spTgt spid="20"/>
                                        </p:tgtEl>
                                        <p:attrNameLst>
                                          <p:attrName>style.visibility</p:attrName>
                                        </p:attrNameLst>
                                      </p:cBhvr>
                                      <p:to>
                                        <p:strVal val="visible"/>
                                      </p:to>
                                    </p:set>
                                    <p:anim calcmode="lin" valueType="num">
                                      <p:cBhvr>
                                        <p:cTn id="76" dur="1000" fill="hold"/>
                                        <p:tgtEl>
                                          <p:spTgt spid="20"/>
                                        </p:tgtEl>
                                        <p:attrNameLst>
                                          <p:attrName>ppt_w</p:attrName>
                                        </p:attrNameLst>
                                      </p:cBhvr>
                                      <p:tavLst>
                                        <p:tav tm="0">
                                          <p:val>
                                            <p:strVal val="#ppt_w*0.70"/>
                                          </p:val>
                                        </p:tav>
                                        <p:tav tm="100000">
                                          <p:val>
                                            <p:strVal val="#ppt_w"/>
                                          </p:val>
                                        </p:tav>
                                      </p:tavLst>
                                    </p:anim>
                                    <p:anim calcmode="lin" valueType="num">
                                      <p:cBhvr>
                                        <p:cTn id="77" dur="1000" fill="hold"/>
                                        <p:tgtEl>
                                          <p:spTgt spid="20"/>
                                        </p:tgtEl>
                                        <p:attrNameLst>
                                          <p:attrName>ppt_h</p:attrName>
                                        </p:attrNameLst>
                                      </p:cBhvr>
                                      <p:tavLst>
                                        <p:tav tm="0">
                                          <p:val>
                                            <p:strVal val="#ppt_h"/>
                                          </p:val>
                                        </p:tav>
                                        <p:tav tm="100000">
                                          <p:val>
                                            <p:strVal val="#ppt_h"/>
                                          </p:val>
                                        </p:tav>
                                      </p:tavLst>
                                    </p:anim>
                                    <p:animEffect transition="in" filter="fade">
                                      <p:cBhvr>
                                        <p:cTn id="78" dur="1000"/>
                                        <p:tgtEl>
                                          <p:spTgt spid="20"/>
                                        </p:tgtEl>
                                      </p:cBhvr>
                                    </p:animEffect>
                                  </p:childTnLst>
                                </p:cTn>
                              </p:par>
                            </p:childTnLst>
                          </p:cTn>
                        </p:par>
                      </p:childTnLst>
                    </p:cTn>
                  </p:par>
                  <p:par>
                    <p:cTn id="79" fill="hold">
                      <p:stCondLst>
                        <p:cond delay="indefinite"/>
                      </p:stCondLst>
                      <p:childTnLst>
                        <p:par>
                          <p:cTn id="80" fill="hold">
                            <p:stCondLst>
                              <p:cond delay="0"/>
                            </p:stCondLst>
                            <p:childTnLst>
                              <p:par>
                                <p:cTn id="81" presetID="55" presetClass="entr" presetSubtype="0" fill="hold" grpId="0" nodeType="clickEffect">
                                  <p:stCondLst>
                                    <p:cond delay="0"/>
                                  </p:stCondLst>
                                  <p:childTnLst>
                                    <p:set>
                                      <p:cBhvr>
                                        <p:cTn id="82" dur="1" fill="hold">
                                          <p:stCondLst>
                                            <p:cond delay="0"/>
                                          </p:stCondLst>
                                        </p:cTn>
                                        <p:tgtEl>
                                          <p:spTgt spid="17"/>
                                        </p:tgtEl>
                                        <p:attrNameLst>
                                          <p:attrName>style.visibility</p:attrName>
                                        </p:attrNameLst>
                                      </p:cBhvr>
                                      <p:to>
                                        <p:strVal val="visible"/>
                                      </p:to>
                                    </p:set>
                                    <p:anim calcmode="lin" valueType="num">
                                      <p:cBhvr>
                                        <p:cTn id="83" dur="1000" fill="hold"/>
                                        <p:tgtEl>
                                          <p:spTgt spid="17"/>
                                        </p:tgtEl>
                                        <p:attrNameLst>
                                          <p:attrName>ppt_w</p:attrName>
                                        </p:attrNameLst>
                                      </p:cBhvr>
                                      <p:tavLst>
                                        <p:tav tm="0">
                                          <p:val>
                                            <p:strVal val="#ppt_w*0.70"/>
                                          </p:val>
                                        </p:tav>
                                        <p:tav tm="100000">
                                          <p:val>
                                            <p:strVal val="#ppt_w"/>
                                          </p:val>
                                        </p:tav>
                                      </p:tavLst>
                                    </p:anim>
                                    <p:anim calcmode="lin" valueType="num">
                                      <p:cBhvr>
                                        <p:cTn id="84" dur="1000" fill="hold"/>
                                        <p:tgtEl>
                                          <p:spTgt spid="17"/>
                                        </p:tgtEl>
                                        <p:attrNameLst>
                                          <p:attrName>ppt_h</p:attrName>
                                        </p:attrNameLst>
                                      </p:cBhvr>
                                      <p:tavLst>
                                        <p:tav tm="0">
                                          <p:val>
                                            <p:strVal val="#ppt_h"/>
                                          </p:val>
                                        </p:tav>
                                        <p:tav tm="100000">
                                          <p:val>
                                            <p:strVal val="#ppt_h"/>
                                          </p:val>
                                        </p:tav>
                                      </p:tavLst>
                                    </p:anim>
                                    <p:animEffect transition="in" filter="fade">
                                      <p:cBhvr>
                                        <p:cTn id="85" dur="1000"/>
                                        <p:tgtEl>
                                          <p:spTgt spid="17"/>
                                        </p:tgtEl>
                                      </p:cBhvr>
                                    </p:animEffect>
                                  </p:childTnLst>
                                </p:cTn>
                              </p:par>
                            </p:childTnLst>
                          </p:cTn>
                        </p:par>
                      </p:childTnLst>
                    </p:cTn>
                  </p:par>
                  <p:par>
                    <p:cTn id="86" fill="hold">
                      <p:stCondLst>
                        <p:cond delay="indefinite"/>
                      </p:stCondLst>
                      <p:childTnLst>
                        <p:par>
                          <p:cTn id="87" fill="hold">
                            <p:stCondLst>
                              <p:cond delay="0"/>
                            </p:stCondLst>
                            <p:childTnLst>
                              <p:par>
                                <p:cTn id="88" presetID="55" presetClass="entr" presetSubtype="0" fill="hold" grpId="0" nodeType="clickEffect">
                                  <p:stCondLst>
                                    <p:cond delay="0"/>
                                  </p:stCondLst>
                                  <p:childTnLst>
                                    <p:set>
                                      <p:cBhvr>
                                        <p:cTn id="89" dur="1" fill="hold">
                                          <p:stCondLst>
                                            <p:cond delay="0"/>
                                          </p:stCondLst>
                                        </p:cTn>
                                        <p:tgtEl>
                                          <p:spTgt spid="18"/>
                                        </p:tgtEl>
                                        <p:attrNameLst>
                                          <p:attrName>style.visibility</p:attrName>
                                        </p:attrNameLst>
                                      </p:cBhvr>
                                      <p:to>
                                        <p:strVal val="visible"/>
                                      </p:to>
                                    </p:set>
                                    <p:anim calcmode="lin" valueType="num">
                                      <p:cBhvr>
                                        <p:cTn id="90" dur="1000" fill="hold"/>
                                        <p:tgtEl>
                                          <p:spTgt spid="18"/>
                                        </p:tgtEl>
                                        <p:attrNameLst>
                                          <p:attrName>ppt_w</p:attrName>
                                        </p:attrNameLst>
                                      </p:cBhvr>
                                      <p:tavLst>
                                        <p:tav tm="0">
                                          <p:val>
                                            <p:strVal val="#ppt_w*0.70"/>
                                          </p:val>
                                        </p:tav>
                                        <p:tav tm="100000">
                                          <p:val>
                                            <p:strVal val="#ppt_w"/>
                                          </p:val>
                                        </p:tav>
                                      </p:tavLst>
                                    </p:anim>
                                    <p:anim calcmode="lin" valueType="num">
                                      <p:cBhvr>
                                        <p:cTn id="91" dur="1000" fill="hold"/>
                                        <p:tgtEl>
                                          <p:spTgt spid="18"/>
                                        </p:tgtEl>
                                        <p:attrNameLst>
                                          <p:attrName>ppt_h</p:attrName>
                                        </p:attrNameLst>
                                      </p:cBhvr>
                                      <p:tavLst>
                                        <p:tav tm="0">
                                          <p:val>
                                            <p:strVal val="#ppt_h"/>
                                          </p:val>
                                        </p:tav>
                                        <p:tav tm="100000">
                                          <p:val>
                                            <p:strVal val="#ppt_h"/>
                                          </p:val>
                                        </p:tav>
                                      </p:tavLst>
                                    </p:anim>
                                    <p:animEffect transition="in" filter="fade">
                                      <p:cBhvr>
                                        <p:cTn id="92" dur="1000"/>
                                        <p:tgtEl>
                                          <p:spTgt spid="18"/>
                                        </p:tgtEl>
                                      </p:cBhvr>
                                    </p:animEffect>
                                  </p:childTnLst>
                                </p:cTn>
                              </p:par>
                            </p:childTnLst>
                          </p:cTn>
                        </p:par>
                      </p:childTnLst>
                    </p:cTn>
                  </p:par>
                  <p:par>
                    <p:cTn id="93" fill="hold">
                      <p:stCondLst>
                        <p:cond delay="indefinite"/>
                      </p:stCondLst>
                      <p:childTnLst>
                        <p:par>
                          <p:cTn id="94" fill="hold">
                            <p:stCondLst>
                              <p:cond delay="0"/>
                            </p:stCondLst>
                            <p:childTnLst>
                              <p:par>
                                <p:cTn id="95" presetID="55" presetClass="entr" presetSubtype="0" fill="hold" grpId="0" nodeType="clickEffect">
                                  <p:stCondLst>
                                    <p:cond delay="0"/>
                                  </p:stCondLst>
                                  <p:childTnLst>
                                    <p:set>
                                      <p:cBhvr>
                                        <p:cTn id="96" dur="1" fill="hold">
                                          <p:stCondLst>
                                            <p:cond delay="0"/>
                                          </p:stCondLst>
                                        </p:cTn>
                                        <p:tgtEl>
                                          <p:spTgt spid="21"/>
                                        </p:tgtEl>
                                        <p:attrNameLst>
                                          <p:attrName>style.visibility</p:attrName>
                                        </p:attrNameLst>
                                      </p:cBhvr>
                                      <p:to>
                                        <p:strVal val="visible"/>
                                      </p:to>
                                    </p:set>
                                    <p:anim calcmode="lin" valueType="num">
                                      <p:cBhvr>
                                        <p:cTn id="97" dur="1000" fill="hold"/>
                                        <p:tgtEl>
                                          <p:spTgt spid="21"/>
                                        </p:tgtEl>
                                        <p:attrNameLst>
                                          <p:attrName>ppt_w</p:attrName>
                                        </p:attrNameLst>
                                      </p:cBhvr>
                                      <p:tavLst>
                                        <p:tav tm="0">
                                          <p:val>
                                            <p:strVal val="#ppt_w*0.70"/>
                                          </p:val>
                                        </p:tav>
                                        <p:tav tm="100000">
                                          <p:val>
                                            <p:strVal val="#ppt_w"/>
                                          </p:val>
                                        </p:tav>
                                      </p:tavLst>
                                    </p:anim>
                                    <p:anim calcmode="lin" valueType="num">
                                      <p:cBhvr>
                                        <p:cTn id="98" dur="1000" fill="hold"/>
                                        <p:tgtEl>
                                          <p:spTgt spid="21"/>
                                        </p:tgtEl>
                                        <p:attrNameLst>
                                          <p:attrName>ppt_h</p:attrName>
                                        </p:attrNameLst>
                                      </p:cBhvr>
                                      <p:tavLst>
                                        <p:tav tm="0">
                                          <p:val>
                                            <p:strVal val="#ppt_h"/>
                                          </p:val>
                                        </p:tav>
                                        <p:tav tm="100000">
                                          <p:val>
                                            <p:strVal val="#ppt_h"/>
                                          </p:val>
                                        </p:tav>
                                      </p:tavLst>
                                    </p:anim>
                                    <p:animEffect transition="in" filter="fade">
                                      <p:cBhvr>
                                        <p:cTn id="99"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9" grpId="0" animBg="1"/>
      <p:bldP spid="10" grpId="0" animBg="1"/>
      <p:bldP spid="11" grpId="0" animBg="1"/>
      <p:bldP spid="6" grpId="0" animBg="1"/>
      <p:bldP spid="5" grpId="0" animBg="1"/>
      <p:bldP spid="12" grpId="0"/>
      <p:bldP spid="13" grpId="0"/>
      <p:bldP spid="14" grpId="0"/>
      <p:bldP spid="15" grpId="0"/>
      <p:bldP spid="16" grpId="0"/>
      <p:bldP spid="17" grpId="0"/>
      <p:bldP spid="18" grpId="0"/>
      <p:bldP spid="20"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b="6250"/>
          <a:stretch>
            <a:fillRect/>
          </a:stretch>
        </p:blipFill>
        <p:spPr bwMode="auto">
          <a:xfrm>
            <a:off x="0" y="0"/>
            <a:ext cx="9906000" cy="6858000"/>
          </a:xfrm>
          <a:prstGeom prst="rect">
            <a:avLst/>
          </a:prstGeom>
          <a:noFill/>
          <a:ln w="9525">
            <a:noFill/>
            <a:miter lim="800000"/>
            <a:headEnd/>
            <a:tailEnd/>
          </a:ln>
          <a:effectLst/>
        </p:spPr>
      </p:pic>
      <p:sp>
        <p:nvSpPr>
          <p:cNvPr id="4" name="Прямоугольник 3"/>
          <p:cNvSpPr/>
          <p:nvPr/>
        </p:nvSpPr>
        <p:spPr>
          <a:xfrm>
            <a:off x="2666984" y="928670"/>
            <a:ext cx="5000660" cy="3323987"/>
          </a:xfrm>
          <a:prstGeom prst="rect">
            <a:avLst/>
          </a:prstGeom>
        </p:spPr>
        <p:txBody>
          <a:bodyPr wrap="square">
            <a:spAutoFit/>
          </a:bodyPr>
          <a:lstStyle/>
          <a:p>
            <a:pPr algn="ctr"/>
            <a:r>
              <a:rPr lang="ru-RU" sz="3600" b="1" dirty="0" smtClean="0">
                <a:solidFill>
                  <a:srgbClr val="7030A0"/>
                </a:solidFill>
                <a:latin typeface="Times New Roman" pitchFamily="18" charset="0"/>
                <a:cs typeface="Times New Roman" pitchFamily="18" charset="0"/>
              </a:rPr>
              <a:t>Хочу напомнить вам древнюю пословицу:</a:t>
            </a:r>
            <a:endParaRPr lang="ru-RU" sz="1200" b="1" dirty="0" smtClean="0">
              <a:solidFill>
                <a:srgbClr val="7030A0"/>
              </a:solidFill>
              <a:latin typeface="Times New Roman" pitchFamily="18" charset="0"/>
              <a:cs typeface="Times New Roman" pitchFamily="18" charset="0"/>
            </a:endParaRPr>
          </a:p>
          <a:p>
            <a:pPr algn="ctr"/>
            <a:r>
              <a:rPr lang="ru-RU" sz="3600" dirty="0" smtClean="0">
                <a:solidFill>
                  <a:srgbClr val="7030A0"/>
                </a:solidFill>
                <a:latin typeface="Times New Roman" pitchFamily="18" charset="0"/>
                <a:cs typeface="Times New Roman" pitchFamily="18" charset="0"/>
              </a:rPr>
              <a:t> </a:t>
            </a:r>
            <a:r>
              <a:rPr lang="ru-RU" sz="3400" b="1" dirty="0" smtClean="0">
                <a:solidFill>
                  <a:srgbClr val="0033CC"/>
                </a:solidFill>
                <a:latin typeface="Times New Roman" pitchFamily="18" charset="0"/>
                <a:cs typeface="Times New Roman" pitchFamily="18" charset="0"/>
              </a:rPr>
              <a:t>«Я слышу – и я забываю, </a:t>
            </a:r>
          </a:p>
          <a:p>
            <a:pPr algn="ctr"/>
            <a:r>
              <a:rPr lang="ru-RU" sz="3400" b="1" dirty="0" smtClean="0">
                <a:solidFill>
                  <a:srgbClr val="0033CC"/>
                </a:solidFill>
                <a:latin typeface="Times New Roman" pitchFamily="18" charset="0"/>
                <a:cs typeface="Times New Roman" pitchFamily="18" charset="0"/>
              </a:rPr>
              <a:t>я вижу – и я запоминаю, </a:t>
            </a:r>
          </a:p>
          <a:p>
            <a:pPr algn="ctr"/>
            <a:r>
              <a:rPr lang="ru-RU" sz="3400" b="1" dirty="0" smtClean="0">
                <a:solidFill>
                  <a:srgbClr val="0033CC"/>
                </a:solidFill>
                <a:latin typeface="Times New Roman" pitchFamily="18" charset="0"/>
                <a:cs typeface="Times New Roman" pitchFamily="18" charset="0"/>
              </a:rPr>
              <a:t>я делаю – и я понимаю». </a:t>
            </a:r>
            <a:endParaRPr lang="ru-RU" sz="3400" b="1" dirty="0">
              <a:solidFill>
                <a:srgbClr val="0033CC"/>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2" name="Овал 11"/>
          <p:cNvSpPr/>
          <p:nvPr/>
        </p:nvSpPr>
        <p:spPr>
          <a:xfrm rot="5400000">
            <a:off x="3176865" y="3990689"/>
            <a:ext cx="3571876" cy="2162747"/>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 name="Овал 3"/>
          <p:cNvSpPr/>
          <p:nvPr/>
        </p:nvSpPr>
        <p:spPr>
          <a:xfrm rot="1701975">
            <a:off x="584827" y="170784"/>
            <a:ext cx="3972133" cy="2162747"/>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Овал 4"/>
          <p:cNvSpPr/>
          <p:nvPr/>
        </p:nvSpPr>
        <p:spPr>
          <a:xfrm rot="21332620">
            <a:off x="78018" y="2079849"/>
            <a:ext cx="3972133" cy="2162747"/>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 name="Овал 5"/>
          <p:cNvSpPr/>
          <p:nvPr/>
        </p:nvSpPr>
        <p:spPr>
          <a:xfrm rot="19212860">
            <a:off x="827385" y="3806578"/>
            <a:ext cx="3972133" cy="2162747"/>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Овал 6"/>
          <p:cNvSpPr/>
          <p:nvPr/>
        </p:nvSpPr>
        <p:spPr>
          <a:xfrm rot="2036714">
            <a:off x="5289795" y="3996534"/>
            <a:ext cx="3972133" cy="2162747"/>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Овал 7"/>
          <p:cNvSpPr/>
          <p:nvPr/>
        </p:nvSpPr>
        <p:spPr>
          <a:xfrm>
            <a:off x="5933867" y="2143116"/>
            <a:ext cx="3972133" cy="2162747"/>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9" name="Овал 8"/>
          <p:cNvSpPr/>
          <p:nvPr/>
        </p:nvSpPr>
        <p:spPr>
          <a:xfrm rot="19782942">
            <a:off x="5084420" y="211018"/>
            <a:ext cx="3972133" cy="2162747"/>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 name="Овал 2"/>
          <p:cNvSpPr/>
          <p:nvPr/>
        </p:nvSpPr>
        <p:spPr>
          <a:xfrm>
            <a:off x="3309926" y="785794"/>
            <a:ext cx="3419500" cy="3367110"/>
          </a:xfrm>
          <a:prstGeom prst="ellipse">
            <a:avLst/>
          </a:prstGeom>
          <a:solidFill>
            <a:schemeClr val="accent1">
              <a:lumMod val="20000"/>
              <a:lumOff val="8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2" name="Рисунок 1" descr="J:\Педсовет по математике\Паровозик из ромашково\imgpreview15.jpeg"/>
          <p:cNvPicPr/>
          <p:nvPr/>
        </p:nvPicPr>
        <p:blipFill>
          <a:blip r:embed="rId2" cstate="print"/>
          <a:srcRect l="6759" t="9470" r="6648" b="12121"/>
          <a:stretch>
            <a:fillRect/>
          </a:stretch>
        </p:blipFill>
        <p:spPr bwMode="auto">
          <a:xfrm>
            <a:off x="4024306" y="0"/>
            <a:ext cx="1785950" cy="1643050"/>
          </a:xfrm>
          <a:prstGeom prst="ellipse">
            <a:avLst/>
          </a:prstGeom>
          <a:ln w="76200"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TextBox 9"/>
          <p:cNvSpPr txBox="1"/>
          <p:nvPr/>
        </p:nvSpPr>
        <p:spPr>
          <a:xfrm>
            <a:off x="3524240" y="1571612"/>
            <a:ext cx="3071834" cy="2123658"/>
          </a:xfrm>
          <a:prstGeom prst="rect">
            <a:avLst/>
          </a:prstGeom>
          <a:noFill/>
        </p:spPr>
        <p:txBody>
          <a:bodyPr wrap="square" rtlCol="0">
            <a:spAutoFit/>
          </a:bodyPr>
          <a:lstStyle/>
          <a:p>
            <a:pPr algn="ctr"/>
            <a:r>
              <a:rPr lang="ru-RU" sz="2200" b="1" dirty="0" smtClean="0">
                <a:latin typeface="Times New Roman" pitchFamily="18" charset="0"/>
                <a:cs typeface="Times New Roman" pitchFamily="18" charset="0"/>
              </a:rPr>
              <a:t>Каким требованиям должен соответствовать наглядный материал на занятиях по ФЭМП?</a:t>
            </a:r>
            <a:endParaRPr lang="ru-RU" sz="2200" b="1" dirty="0">
              <a:latin typeface="Times New Roman" pitchFamily="18" charset="0"/>
              <a:cs typeface="Times New Roman" pitchFamily="18" charset="0"/>
            </a:endParaRPr>
          </a:p>
        </p:txBody>
      </p:sp>
      <p:sp>
        <p:nvSpPr>
          <p:cNvPr id="13" name="Прямоугольник 12"/>
          <p:cNvSpPr/>
          <p:nvPr/>
        </p:nvSpPr>
        <p:spPr>
          <a:xfrm rot="1589287">
            <a:off x="653207" y="480881"/>
            <a:ext cx="3035511" cy="954107"/>
          </a:xfrm>
          <a:prstGeom prst="rect">
            <a:avLst/>
          </a:prstGeom>
          <a:noFill/>
        </p:spPr>
        <p:txBody>
          <a:bodyPr wrap="none" lIns="91440" tIns="45720" rIns="91440" bIns="45720">
            <a:spAutoFit/>
          </a:bodyPr>
          <a:lstStyle/>
          <a:p>
            <a:pPr algn="ctr"/>
            <a:r>
              <a:rPr lang="ru-RU"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Разнообразным</a:t>
            </a:r>
          </a:p>
          <a:p>
            <a:pPr algn="ctr"/>
            <a:r>
              <a:rPr lang="ru-RU"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На одном занятии</a:t>
            </a:r>
            <a:endParaRPr lang="ru-RU"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4" name="Прямоугольник 13"/>
          <p:cNvSpPr/>
          <p:nvPr/>
        </p:nvSpPr>
        <p:spPr>
          <a:xfrm rot="21220809">
            <a:off x="25236" y="2828457"/>
            <a:ext cx="3401893" cy="646331"/>
          </a:xfrm>
          <a:prstGeom prst="rect">
            <a:avLst/>
          </a:prstGeom>
          <a:noFill/>
        </p:spPr>
        <p:txBody>
          <a:bodyPr wrap="none" lIns="91440" tIns="45720" rIns="91440" bIns="45720">
            <a:spAutoFit/>
          </a:bodyPr>
          <a:lstStyle/>
          <a:p>
            <a:pPr algn="ctr"/>
            <a: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Динамичным</a:t>
            </a:r>
            <a:endParaRPr lang="ru-RU"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5" name="Прямоугольник 14"/>
          <p:cNvSpPr/>
          <p:nvPr/>
        </p:nvSpPr>
        <p:spPr>
          <a:xfrm rot="19078705">
            <a:off x="1391008" y="4446563"/>
            <a:ext cx="2481961" cy="769441"/>
          </a:xfrm>
          <a:prstGeom prst="rect">
            <a:avLst/>
          </a:prstGeom>
          <a:noFill/>
        </p:spPr>
        <p:txBody>
          <a:bodyPr wrap="none" lIns="91440" tIns="45720" rIns="91440" bIns="45720">
            <a:spAutoFit/>
          </a:bodyPr>
          <a:lstStyle/>
          <a:p>
            <a:pPr algn="ctr"/>
            <a:r>
              <a:rPr lang="ru-RU"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Удобным</a:t>
            </a:r>
            <a:endParaRPr lang="ru-RU"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6" name="Прямоугольник 15"/>
          <p:cNvSpPr/>
          <p:nvPr/>
        </p:nvSpPr>
        <p:spPr>
          <a:xfrm>
            <a:off x="6667512" y="2714620"/>
            <a:ext cx="2881943" cy="954107"/>
          </a:xfrm>
          <a:prstGeom prst="rect">
            <a:avLst/>
          </a:prstGeom>
          <a:noFill/>
        </p:spPr>
        <p:txBody>
          <a:bodyPr wrap="none" lIns="91440" tIns="45720" rIns="91440" bIns="45720">
            <a:spAutoFit/>
          </a:bodyPr>
          <a:lstStyle/>
          <a:p>
            <a:pPr algn="ctr"/>
            <a:r>
              <a:rPr lang="ru-RU"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В достаточном</a:t>
            </a:r>
          </a:p>
          <a:p>
            <a:pPr algn="ctr"/>
            <a:r>
              <a:rPr lang="ru-RU"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количестве</a:t>
            </a:r>
            <a:endParaRPr lang="ru-RU" sz="2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7" name="Прямоугольник 16"/>
          <p:cNvSpPr/>
          <p:nvPr/>
        </p:nvSpPr>
        <p:spPr>
          <a:xfrm rot="16200000">
            <a:off x="3812033" y="5158328"/>
            <a:ext cx="2365135" cy="523220"/>
          </a:xfrm>
          <a:prstGeom prst="rect">
            <a:avLst/>
          </a:prstGeom>
          <a:noFill/>
        </p:spPr>
        <p:txBody>
          <a:bodyPr wrap="none" lIns="91440" tIns="45720" rIns="91440" bIns="45720">
            <a:spAutoFit/>
          </a:bodyPr>
          <a:lstStyle/>
          <a:p>
            <a:pPr algn="ctr"/>
            <a:r>
              <a:rPr lang="ru-RU"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Эстетичным</a:t>
            </a:r>
            <a:endParaRPr lang="ru-RU" sz="2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8" name="Прямоугольник 17"/>
          <p:cNvSpPr/>
          <p:nvPr/>
        </p:nvSpPr>
        <p:spPr>
          <a:xfrm rot="2340366">
            <a:off x="5656558" y="4489595"/>
            <a:ext cx="2725683" cy="1384995"/>
          </a:xfrm>
          <a:prstGeom prst="rect">
            <a:avLst/>
          </a:prstGeom>
          <a:noFill/>
        </p:spPr>
        <p:txBody>
          <a:bodyPr wrap="none" lIns="91440" tIns="45720" rIns="91440" bIns="45720">
            <a:spAutoFit/>
          </a:bodyPr>
          <a:lstStyle/>
          <a:p>
            <a:pPr algn="ctr"/>
            <a:r>
              <a:rPr lang="ru-RU"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Соответствовать</a:t>
            </a:r>
          </a:p>
          <a:p>
            <a:pPr algn="ctr"/>
            <a:r>
              <a:rPr lang="ru-RU"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гигиеническим</a:t>
            </a:r>
          </a:p>
          <a:p>
            <a:pPr algn="ctr"/>
            <a:r>
              <a:rPr lang="ru-RU" sz="28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требованиям</a:t>
            </a:r>
            <a:endParaRPr lang="ru-RU" sz="28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9" name="Прямоугольник 18"/>
          <p:cNvSpPr/>
          <p:nvPr/>
        </p:nvSpPr>
        <p:spPr>
          <a:xfrm rot="19288568">
            <a:off x="6182089" y="538362"/>
            <a:ext cx="2771913" cy="1015663"/>
          </a:xfrm>
          <a:prstGeom prst="rect">
            <a:avLst/>
          </a:prstGeom>
          <a:noFill/>
        </p:spPr>
        <p:txBody>
          <a:bodyPr wrap="none" lIns="91440" tIns="45720" rIns="91440" bIns="45720">
            <a:spAutoFit/>
          </a:bodyPr>
          <a:lstStyle/>
          <a:p>
            <a:pPr algn="ctr"/>
            <a:r>
              <a:rPr lang="ru-RU" sz="2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Предметы для счета </a:t>
            </a:r>
          </a:p>
          <a:p>
            <a:pPr algn="ctr"/>
            <a:r>
              <a:rPr lang="ru-RU" sz="2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и их изображения </a:t>
            </a:r>
          </a:p>
          <a:p>
            <a:pPr algn="ctr"/>
            <a:r>
              <a:rPr lang="ru-RU"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д</a:t>
            </a:r>
            <a:r>
              <a:rPr lang="ru-RU" sz="2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олжны быть знакомы</a:t>
            </a:r>
            <a:endParaRPr lang="ru-RU" sz="2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par>
                          <p:cTn id="8" fill="hold">
                            <p:stCondLst>
                              <p:cond delay="2000"/>
                            </p:stCondLst>
                            <p:childTnLst>
                              <p:par>
                                <p:cTn id="9" presetID="21"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heel(4)">
                                      <p:cBhvr>
                                        <p:cTn id="11" dur="2000"/>
                                        <p:tgtEl>
                                          <p:spTgt spid="10"/>
                                        </p:tgtEl>
                                      </p:cBhvr>
                                    </p:animEffect>
                                  </p:childTnLst>
                                </p:cTn>
                              </p:par>
                              <p:par>
                                <p:cTn id="12" presetID="21" presetClass="entr" presetSubtype="4" fill="hold" grpId="0"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heel(4)">
                                      <p:cBhvr>
                                        <p:cTn id="14" dur="2000"/>
                                        <p:tgtEl>
                                          <p:spTgt spid="4"/>
                                        </p:tgtEl>
                                      </p:cBhvr>
                                    </p:animEffect>
                                  </p:childTnLst>
                                </p:cTn>
                              </p:par>
                              <p:par>
                                <p:cTn id="15" presetID="21" presetClass="entr" presetSubtype="4"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4)">
                                      <p:cBhvr>
                                        <p:cTn id="17" dur="2000"/>
                                        <p:tgtEl>
                                          <p:spTgt spid="7"/>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circle(in)">
                                      <p:cBhvr>
                                        <p:cTn id="20" dur="2000"/>
                                        <p:tgtEl>
                                          <p:spTgt spid="5"/>
                                        </p:tgtEl>
                                      </p:cBhvr>
                                    </p:animEffect>
                                  </p:childTnLst>
                                </p:cTn>
                              </p:par>
                              <p:par>
                                <p:cTn id="21" presetID="8" presetClass="entr" presetSubtype="16"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diamond(in)">
                                      <p:cBhvr>
                                        <p:cTn id="23" dur="2000"/>
                                        <p:tgtEl>
                                          <p:spTgt spid="8"/>
                                        </p:tgtEl>
                                      </p:cBhvr>
                                    </p:animEffect>
                                  </p:childTnLst>
                                </p:cTn>
                              </p:par>
                              <p:par>
                                <p:cTn id="24" presetID="18" presetClass="entr" presetSubtype="12"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strips(downLeft)">
                                      <p:cBhvr>
                                        <p:cTn id="26" dur="2000"/>
                                        <p:tgtEl>
                                          <p:spTgt spid="6"/>
                                        </p:tgtEl>
                                      </p:cBhvr>
                                    </p:animEffect>
                                  </p:childTnLst>
                                </p:cTn>
                              </p:par>
                              <p:par>
                                <p:cTn id="27" presetID="35"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2000"/>
                                        <p:tgtEl>
                                          <p:spTgt spid="12"/>
                                        </p:tgtEl>
                                      </p:cBhvr>
                                    </p:animEffect>
                                    <p:anim calcmode="lin" valueType="num">
                                      <p:cBhvr>
                                        <p:cTn id="30" dur="2000" fill="hold"/>
                                        <p:tgtEl>
                                          <p:spTgt spid="12"/>
                                        </p:tgtEl>
                                        <p:attrNameLst>
                                          <p:attrName>style.rotation</p:attrName>
                                        </p:attrNameLst>
                                      </p:cBhvr>
                                      <p:tavLst>
                                        <p:tav tm="0">
                                          <p:val>
                                            <p:fltVal val="720"/>
                                          </p:val>
                                        </p:tav>
                                        <p:tav tm="100000">
                                          <p:val>
                                            <p:fltVal val="0"/>
                                          </p:val>
                                        </p:tav>
                                      </p:tavLst>
                                    </p:anim>
                                    <p:anim calcmode="lin" valueType="num">
                                      <p:cBhvr>
                                        <p:cTn id="31" dur="2000" fill="hold"/>
                                        <p:tgtEl>
                                          <p:spTgt spid="12"/>
                                        </p:tgtEl>
                                        <p:attrNameLst>
                                          <p:attrName>ppt_h</p:attrName>
                                        </p:attrNameLst>
                                      </p:cBhvr>
                                      <p:tavLst>
                                        <p:tav tm="0">
                                          <p:val>
                                            <p:fltVal val="0"/>
                                          </p:val>
                                        </p:tav>
                                        <p:tav tm="100000">
                                          <p:val>
                                            <p:strVal val="#ppt_h"/>
                                          </p:val>
                                        </p:tav>
                                      </p:tavLst>
                                    </p:anim>
                                    <p:anim calcmode="lin" valueType="num">
                                      <p:cBhvr>
                                        <p:cTn id="32" dur="2000" fill="hold"/>
                                        <p:tgtEl>
                                          <p:spTgt spid="12"/>
                                        </p:tgtEl>
                                        <p:attrNameLst>
                                          <p:attrName>ppt_w</p:attrName>
                                        </p:attrNameLst>
                                      </p:cBhvr>
                                      <p:tavLst>
                                        <p:tav tm="0">
                                          <p:val>
                                            <p:fltVal val="0"/>
                                          </p:val>
                                        </p:tav>
                                        <p:tav tm="100000">
                                          <p:val>
                                            <p:strVal val="#ppt_w"/>
                                          </p:val>
                                        </p:tav>
                                      </p:tavLst>
                                    </p:anim>
                                  </p:childTnLst>
                                </p:cTn>
                              </p:par>
                              <p:par>
                                <p:cTn id="33" presetID="4" presetClass="entr" presetSubtype="16"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box(in)">
                                      <p:cBhvr>
                                        <p:cTn id="35" dur="500"/>
                                        <p:tgtEl>
                                          <p:spTgt spid="9"/>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checkerboard(across)">
                                      <p:cBhvr>
                                        <p:cTn id="40" dur="500"/>
                                        <p:tgtEl>
                                          <p:spTgt spid="13"/>
                                        </p:tgtEl>
                                      </p:cBhvr>
                                    </p:animEffect>
                                  </p:childTnLst>
                                </p:cTn>
                              </p:par>
                            </p:childTnLst>
                          </p:cTn>
                        </p:par>
                      </p:childTnLst>
                    </p:cTn>
                  </p:par>
                  <p:par>
                    <p:cTn id="41" fill="hold">
                      <p:stCondLst>
                        <p:cond delay="indefinite"/>
                      </p:stCondLst>
                      <p:childTnLst>
                        <p:par>
                          <p:cTn id="42" fill="hold">
                            <p:stCondLst>
                              <p:cond delay="0"/>
                            </p:stCondLst>
                            <p:childTnLst>
                              <p:par>
                                <p:cTn id="43" presetID="21" presetClass="entr" presetSubtype="4"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heel(4)">
                                      <p:cBhvr>
                                        <p:cTn id="45" dur="2000"/>
                                        <p:tgtEl>
                                          <p:spTgt spid="14"/>
                                        </p:tgtEl>
                                      </p:cBhvr>
                                    </p:animEffect>
                                  </p:childTnLst>
                                </p:cTn>
                              </p:par>
                            </p:childTnLst>
                          </p:cTn>
                        </p:par>
                      </p:childTnLst>
                    </p:cTn>
                  </p:par>
                  <p:par>
                    <p:cTn id="46" fill="hold">
                      <p:stCondLst>
                        <p:cond delay="indefinite"/>
                      </p:stCondLst>
                      <p:childTnLst>
                        <p:par>
                          <p:cTn id="47" fill="hold">
                            <p:stCondLst>
                              <p:cond delay="0"/>
                            </p:stCondLst>
                            <p:childTnLst>
                              <p:par>
                                <p:cTn id="48" presetID="5" presetClass="entr" presetSubtype="10"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checkerboard(across)">
                                      <p:cBhvr>
                                        <p:cTn id="50" dur="5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21"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heel(4)">
                                      <p:cBhvr>
                                        <p:cTn id="55" dur="2000"/>
                                        <p:tgtEl>
                                          <p:spTgt spid="17"/>
                                        </p:tgtEl>
                                      </p:cBhvr>
                                    </p:animEffect>
                                  </p:childTnLst>
                                </p:cTn>
                              </p:par>
                            </p:childTnLst>
                          </p:cTn>
                        </p:par>
                      </p:childTnLst>
                    </p:cTn>
                  </p:par>
                  <p:par>
                    <p:cTn id="56" fill="hold">
                      <p:stCondLst>
                        <p:cond delay="indefinite"/>
                      </p:stCondLst>
                      <p:childTnLst>
                        <p:par>
                          <p:cTn id="57" fill="hold">
                            <p:stCondLst>
                              <p:cond delay="0"/>
                            </p:stCondLst>
                            <p:childTnLst>
                              <p:par>
                                <p:cTn id="58" presetID="5" presetClass="entr" presetSubtype="10" fill="hold" grpId="0" nodeType="click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checkerboard(across)">
                                      <p:cBhvr>
                                        <p:cTn id="60" dur="500"/>
                                        <p:tgtEl>
                                          <p:spTgt spid="18"/>
                                        </p:tgtEl>
                                      </p:cBhvr>
                                    </p:animEffect>
                                  </p:childTnLst>
                                </p:cTn>
                              </p:par>
                            </p:childTnLst>
                          </p:cTn>
                        </p:par>
                      </p:childTnLst>
                    </p:cTn>
                  </p:par>
                  <p:par>
                    <p:cTn id="61" fill="hold">
                      <p:stCondLst>
                        <p:cond delay="indefinite"/>
                      </p:stCondLst>
                      <p:childTnLst>
                        <p:par>
                          <p:cTn id="62" fill="hold">
                            <p:stCondLst>
                              <p:cond delay="0"/>
                            </p:stCondLst>
                            <p:childTnLst>
                              <p:par>
                                <p:cTn id="63" presetID="21" presetClass="entr" presetSubtype="4" fill="hold" grpId="0" nodeType="click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wheel(4)">
                                      <p:cBhvr>
                                        <p:cTn id="65" dur="2000"/>
                                        <p:tgtEl>
                                          <p:spTgt spid="16"/>
                                        </p:tgtEl>
                                      </p:cBhvr>
                                    </p:animEffect>
                                  </p:childTnLst>
                                </p:cTn>
                              </p:par>
                            </p:childTnLst>
                          </p:cTn>
                        </p:par>
                      </p:childTnLst>
                    </p:cTn>
                  </p:par>
                  <p:par>
                    <p:cTn id="66" fill="hold">
                      <p:stCondLst>
                        <p:cond delay="indefinite"/>
                      </p:stCondLst>
                      <p:childTnLst>
                        <p:par>
                          <p:cTn id="67" fill="hold">
                            <p:stCondLst>
                              <p:cond delay="0"/>
                            </p:stCondLst>
                            <p:childTnLst>
                              <p:par>
                                <p:cTn id="68" presetID="5" presetClass="entr" presetSubtype="10" fill="hold" grpId="0" nodeType="click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checkerboard(across)">
                                      <p:cBhvr>
                                        <p:cTn id="7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4" grpId="0" animBg="1"/>
      <p:bldP spid="5" grpId="0" animBg="1"/>
      <p:bldP spid="6" grpId="0" animBg="1"/>
      <p:bldP spid="7" grpId="0" animBg="1"/>
      <p:bldP spid="8" grpId="0" animBg="1"/>
      <p:bldP spid="9" grpId="0" animBg="1"/>
      <p:bldP spid="3" grpId="0" animBg="1"/>
      <p:bldP spid="10" grpId="0"/>
      <p:bldP spid="13" grpId="0"/>
      <p:bldP spid="14" grpId="0"/>
      <p:bldP spid="15" grpId="0"/>
      <p:bldP spid="16" grpId="0"/>
      <p:bldP spid="17" grpId="0"/>
      <p:bldP spid="18"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Овал 3"/>
          <p:cNvSpPr/>
          <p:nvPr/>
        </p:nvSpPr>
        <p:spPr>
          <a:xfrm rot="1711793">
            <a:off x="-71110" y="302320"/>
            <a:ext cx="3972133" cy="2407417"/>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 name="Овал 4"/>
          <p:cNvSpPr/>
          <p:nvPr/>
        </p:nvSpPr>
        <p:spPr>
          <a:xfrm rot="19623085">
            <a:off x="-88045" y="3999401"/>
            <a:ext cx="3972133" cy="2476715"/>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6" name="Овал 5"/>
          <p:cNvSpPr/>
          <p:nvPr/>
        </p:nvSpPr>
        <p:spPr>
          <a:xfrm rot="2096637">
            <a:off x="5727136" y="3854954"/>
            <a:ext cx="4296905" cy="2557360"/>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Овал 6"/>
          <p:cNvSpPr/>
          <p:nvPr/>
        </p:nvSpPr>
        <p:spPr>
          <a:xfrm rot="19857372">
            <a:off x="5887967" y="346182"/>
            <a:ext cx="4165720" cy="2622814"/>
          </a:xfrm>
          <a:prstGeom prst="ellipse">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 name="Овал 2"/>
          <p:cNvSpPr/>
          <p:nvPr/>
        </p:nvSpPr>
        <p:spPr>
          <a:xfrm>
            <a:off x="2881298" y="1571612"/>
            <a:ext cx="3714776" cy="3429024"/>
          </a:xfrm>
          <a:prstGeom prst="ellipse">
            <a:avLst/>
          </a:prstGeom>
          <a:solidFill>
            <a:schemeClr val="accent1">
              <a:lumMod val="20000"/>
              <a:lumOff val="8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2" name="Рисунок 1" descr="J:\Педсовет по математике\Паровозик из ромашково\imgpreview15.jpeg"/>
          <p:cNvPicPr/>
          <p:nvPr/>
        </p:nvPicPr>
        <p:blipFill>
          <a:blip r:embed="rId2" cstate="print"/>
          <a:srcRect l="6759" t="9470" r="6648" b="12121"/>
          <a:stretch>
            <a:fillRect/>
          </a:stretch>
        </p:blipFill>
        <p:spPr bwMode="auto">
          <a:xfrm>
            <a:off x="3809992" y="142852"/>
            <a:ext cx="2071702" cy="1857388"/>
          </a:xfrm>
          <a:prstGeom prst="ellipse">
            <a:avLst/>
          </a:prstGeom>
          <a:ln w="76200"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8" name="TextBox 7"/>
          <p:cNvSpPr txBox="1"/>
          <p:nvPr/>
        </p:nvSpPr>
        <p:spPr>
          <a:xfrm>
            <a:off x="3095612" y="1928802"/>
            <a:ext cx="3143272" cy="2554545"/>
          </a:xfrm>
          <a:prstGeom prst="rect">
            <a:avLst/>
          </a:prstGeom>
          <a:noFill/>
        </p:spPr>
        <p:txBody>
          <a:bodyPr wrap="square" rtlCol="0">
            <a:spAutoFit/>
          </a:bodyPr>
          <a:lstStyle/>
          <a:p>
            <a:pPr algn="ctr"/>
            <a:r>
              <a:rPr lang="ru-RU" sz="3200" b="1" dirty="0" smtClean="0">
                <a:latin typeface="Times New Roman" pitchFamily="18" charset="0"/>
                <a:cs typeface="Times New Roman" pitchFamily="18" charset="0"/>
              </a:rPr>
              <a:t>Основные ошибки, </a:t>
            </a:r>
          </a:p>
          <a:p>
            <a:pPr algn="ctr"/>
            <a:r>
              <a:rPr lang="ru-RU" sz="3200" b="1" dirty="0" smtClean="0">
                <a:latin typeface="Times New Roman" pitchFamily="18" charset="0"/>
                <a:cs typeface="Times New Roman" pitchFamily="18" charset="0"/>
              </a:rPr>
              <a:t>встречающиеся на занятиях по ФЭМП?</a:t>
            </a:r>
            <a:endParaRPr lang="ru-RU" sz="3200" b="1" dirty="0">
              <a:latin typeface="Times New Roman" pitchFamily="18" charset="0"/>
              <a:cs typeface="Times New Roman" pitchFamily="18" charset="0"/>
            </a:endParaRPr>
          </a:p>
        </p:txBody>
      </p:sp>
      <p:sp>
        <p:nvSpPr>
          <p:cNvPr id="9" name="Прямоугольник 8"/>
          <p:cNvSpPr/>
          <p:nvPr/>
        </p:nvSpPr>
        <p:spPr>
          <a:xfrm rot="1878610">
            <a:off x="577577" y="737797"/>
            <a:ext cx="2798587" cy="1815882"/>
          </a:xfrm>
          <a:prstGeom prst="rect">
            <a:avLst/>
          </a:prstGeom>
          <a:noFill/>
        </p:spPr>
        <p:txBody>
          <a:bodyPr wrap="none" lIns="91440" tIns="45720" rIns="91440" bIns="45720">
            <a:spAutoFit/>
          </a:bodyPr>
          <a:lstStyle/>
          <a:p>
            <a:pPr algn="ctr"/>
            <a:r>
              <a:rPr lang="ru-RU"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Многословие, </a:t>
            </a:r>
          </a:p>
          <a:p>
            <a:pPr algn="ctr"/>
            <a:r>
              <a:rPr lang="ru-RU"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неточность </a:t>
            </a:r>
          </a:p>
          <a:p>
            <a:pPr algn="ctr"/>
            <a:r>
              <a:rPr lang="ru-RU"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в постановке</a:t>
            </a:r>
          </a:p>
          <a:p>
            <a:pPr algn="ctr"/>
            <a:r>
              <a:rPr lang="ru-RU" sz="2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вопросов</a:t>
            </a:r>
            <a:endParaRPr lang="ru-RU" sz="2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0" name="Прямоугольник 9"/>
          <p:cNvSpPr/>
          <p:nvPr/>
        </p:nvSpPr>
        <p:spPr>
          <a:xfrm rot="19576144">
            <a:off x="408624" y="4442829"/>
            <a:ext cx="2912016" cy="175432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Однообразие</a:t>
            </a:r>
          </a:p>
          <a:p>
            <a:pPr algn="ctr"/>
            <a:r>
              <a:rPr lang="ru-RU"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наглядного </a:t>
            </a:r>
          </a:p>
          <a:p>
            <a:pPr algn="ctr"/>
            <a:r>
              <a:rPr lang="ru-RU"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материала</a:t>
            </a:r>
            <a:endParaRPr lang="ru-RU"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 name="Прямоугольник 10"/>
          <p:cNvSpPr/>
          <p:nvPr/>
        </p:nvSpPr>
        <p:spPr>
          <a:xfrm rot="2175831">
            <a:off x="6096926" y="4163407"/>
            <a:ext cx="3525837" cy="1754326"/>
          </a:xfrm>
          <a:prstGeom prst="rect">
            <a:avLst/>
          </a:prstGeom>
          <a:noFill/>
        </p:spPr>
        <p:txBody>
          <a:bodyPr wrap="none" lIns="91440" tIns="45720" rIns="91440" bIns="45720">
            <a:spAutoFit/>
          </a:bodyPr>
          <a:lstStyle/>
          <a:p>
            <a:pPr algn="ctr"/>
            <a: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Неверное </a:t>
            </a:r>
          </a:p>
          <a:p>
            <a:pPr algn="ctr"/>
            <a: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Расположение</a:t>
            </a:r>
          </a:p>
          <a:p>
            <a:pPr algn="ctr"/>
            <a:r>
              <a:rPr lang="ru-RU"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материала</a:t>
            </a:r>
            <a:endParaRPr lang="ru-RU" sz="36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2" name="Прямоугольник 11"/>
          <p:cNvSpPr/>
          <p:nvPr/>
        </p:nvSpPr>
        <p:spPr>
          <a:xfrm rot="19353881">
            <a:off x="6364647" y="501281"/>
            <a:ext cx="3368038" cy="2308324"/>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Использование </a:t>
            </a:r>
          </a:p>
          <a:p>
            <a:pPr algn="ctr"/>
            <a:r>
              <a:rPr lang="ru-RU"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Неэстетичного</a:t>
            </a:r>
          </a:p>
          <a:p>
            <a:pPr algn="ctr"/>
            <a:r>
              <a:rPr lang="ru-RU"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наглядного материала,</a:t>
            </a:r>
          </a:p>
          <a:p>
            <a:pPr algn="ctr"/>
            <a:r>
              <a:rPr lang="ru-RU"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Не отвечающее</a:t>
            </a:r>
          </a:p>
          <a:p>
            <a:pPr algn="ctr"/>
            <a:r>
              <a:rPr lang="ru-RU"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педагогическим</a:t>
            </a:r>
          </a:p>
          <a:p>
            <a:pPr algn="ctr"/>
            <a:r>
              <a:rPr lang="ru-RU"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требованиям</a:t>
            </a:r>
            <a:endParaRPr lang="ru-RU"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style.rotation</p:attrName>
                                        </p:attrNameLst>
                                      </p:cBhvr>
                                      <p:tavLst>
                                        <p:tav tm="0">
                                          <p:val>
                                            <p:fltVal val="720"/>
                                          </p:val>
                                        </p:tav>
                                        <p:tav tm="100000">
                                          <p:val>
                                            <p:fltVal val="0"/>
                                          </p:val>
                                        </p:tav>
                                      </p:tavLst>
                                    </p:anim>
                                    <p:anim calcmode="lin" valueType="num">
                                      <p:cBhvr>
                                        <p:cTn id="9" dur="2000" fill="hold"/>
                                        <p:tgtEl>
                                          <p:spTgt spid="3"/>
                                        </p:tgtEl>
                                        <p:attrNameLst>
                                          <p:attrName>ppt_h</p:attrName>
                                        </p:attrNameLst>
                                      </p:cBhvr>
                                      <p:tavLst>
                                        <p:tav tm="0">
                                          <p:val>
                                            <p:fltVal val="0"/>
                                          </p:val>
                                        </p:tav>
                                        <p:tav tm="100000">
                                          <p:val>
                                            <p:strVal val="#ppt_h"/>
                                          </p:val>
                                        </p:tav>
                                      </p:tavLst>
                                    </p:anim>
                                    <p:anim calcmode="lin" valueType="num">
                                      <p:cBhvr>
                                        <p:cTn id="10" dur="2000" fill="hold"/>
                                        <p:tgtEl>
                                          <p:spTgt spid="3"/>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55" presetClass="entr" presetSubtype="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strVal val="#ppt_w*0.70"/>
                                          </p:val>
                                        </p:tav>
                                        <p:tav tm="100000">
                                          <p:val>
                                            <p:strVal val="#ppt_w"/>
                                          </p:val>
                                        </p:tav>
                                      </p:tavLst>
                                    </p:anim>
                                    <p:anim calcmode="lin" valueType="num">
                                      <p:cBhvr>
                                        <p:cTn id="15" dur="1000" fill="hold"/>
                                        <p:tgtEl>
                                          <p:spTgt spid="8"/>
                                        </p:tgtEl>
                                        <p:attrNameLst>
                                          <p:attrName>ppt_h</p:attrName>
                                        </p:attrNameLst>
                                      </p:cBhvr>
                                      <p:tavLst>
                                        <p:tav tm="0">
                                          <p:val>
                                            <p:strVal val="#ppt_h"/>
                                          </p:val>
                                        </p:tav>
                                        <p:tav tm="100000">
                                          <p:val>
                                            <p:strVal val="#ppt_h"/>
                                          </p:val>
                                        </p:tav>
                                      </p:tavLst>
                                    </p:anim>
                                    <p:animEffect transition="in" filter="fade">
                                      <p:cBhvr>
                                        <p:cTn id="16" dur="1000"/>
                                        <p:tgtEl>
                                          <p:spTgt spid="8"/>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heckerboard(across)">
                                      <p:cBhvr>
                                        <p:cTn id="19" dur="500"/>
                                        <p:tgtEl>
                                          <p:spTgt spid="4"/>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heckerboard(across)">
                                      <p:cBhvr>
                                        <p:cTn id="22" dur="500"/>
                                        <p:tgtEl>
                                          <p:spTgt spid="6"/>
                                        </p:tgtEl>
                                      </p:cBhvr>
                                    </p:animEffect>
                                  </p:childTnLst>
                                </p:cTn>
                              </p:par>
                              <p:par>
                                <p:cTn id="23" presetID="8" presetClass="entr" presetSubtype="16"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diamond(in)">
                                      <p:cBhvr>
                                        <p:cTn id="25" dur="2000"/>
                                        <p:tgtEl>
                                          <p:spTgt spid="7"/>
                                        </p:tgtEl>
                                      </p:cBhvr>
                                    </p:animEffect>
                                  </p:childTnLst>
                                </p:cTn>
                              </p:par>
                              <p:par>
                                <p:cTn id="26" presetID="8" presetClass="entr" presetSubtype="16"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diamond(in)">
                                      <p:cBhvr>
                                        <p:cTn id="28" dur="20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circle(in)">
                                      <p:cBhvr>
                                        <p:cTn id="33" dur="20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4"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wheel(4)">
                                      <p:cBhvr>
                                        <p:cTn id="38" dur="20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circle(in)">
                                      <p:cBhvr>
                                        <p:cTn id="43" dur="20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18" presetClass="entr" presetSubtype="12"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strips(downLeft)">
                                      <p:cBhvr>
                                        <p:cTn id="4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3" grpId="0" animBg="1"/>
      <p:bldP spid="8" grpId="0"/>
      <p:bldP spid="9" grpId="0"/>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Прямоугольник 1"/>
          <p:cNvSpPr/>
          <p:nvPr/>
        </p:nvSpPr>
        <p:spPr>
          <a:xfrm>
            <a:off x="2166918" y="-142900"/>
            <a:ext cx="6465231" cy="1569660"/>
          </a:xfrm>
          <a:prstGeom prst="rect">
            <a:avLst/>
          </a:prstGeom>
          <a:noFill/>
        </p:spPr>
        <p:txBody>
          <a:bodyPr wrap="none" lIns="91440" tIns="45720" rIns="91440" bIns="45720">
            <a:spAutoFit/>
          </a:bodyPr>
          <a:lstStyle/>
          <a:p>
            <a:pPr algn="ctr"/>
            <a:r>
              <a:rPr lang="ru-RU" sz="48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Станция: </a:t>
            </a:r>
          </a:p>
          <a:p>
            <a:pPr algn="ctr"/>
            <a:r>
              <a:rPr lang="ru-RU" sz="4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«Информационная»</a:t>
            </a:r>
            <a:endParaRPr lang="ru-RU" sz="48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3" name="Рисунок 2" descr="J:\Педсовет по математике\Паровозик из ромашково\imgpreview15.jpeg"/>
          <p:cNvPicPr/>
          <p:nvPr/>
        </p:nvPicPr>
        <p:blipFill>
          <a:blip r:embed="rId2" cstate="print"/>
          <a:srcRect l="6759" t="9470" r="6648" b="12121"/>
          <a:stretch>
            <a:fillRect/>
          </a:stretch>
        </p:blipFill>
        <p:spPr bwMode="auto">
          <a:xfrm>
            <a:off x="0" y="0"/>
            <a:ext cx="1738290" cy="1785926"/>
          </a:xfrm>
          <a:prstGeom prst="ellipse">
            <a:avLst/>
          </a:prstGeom>
          <a:ln w="76200" cap="rnd">
            <a:solidFill>
              <a:schemeClr val="accent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 name="Скругленная прямоугольная выноска 3"/>
          <p:cNvSpPr/>
          <p:nvPr/>
        </p:nvSpPr>
        <p:spPr>
          <a:xfrm>
            <a:off x="881034" y="1428736"/>
            <a:ext cx="8858312" cy="5143536"/>
          </a:xfrm>
          <a:prstGeom prst="wedgeRoundRectCallout">
            <a:avLst>
              <a:gd name="adj1" fmla="val -56615"/>
              <a:gd name="adj2" fmla="val -52884"/>
              <a:gd name="adj3" fmla="val 16667"/>
            </a:avLst>
          </a:prstGeom>
          <a:solidFill>
            <a:schemeClr val="accent4">
              <a:lumMod val="40000"/>
              <a:lumOff val="60000"/>
            </a:schemeClr>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5121" name="Rectangle 1"/>
          <p:cNvSpPr>
            <a:spLocks noChangeArrowheads="1"/>
          </p:cNvSpPr>
          <p:nvPr/>
        </p:nvSpPr>
        <p:spPr bwMode="auto">
          <a:xfrm>
            <a:off x="1136576" y="2198478"/>
            <a:ext cx="8317018" cy="20928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Одним из средств формирования у детей дошкольного возраста элементарных математических представлений являются занимательные игры, упражнения, задачи, вопросы. </a:t>
            </a:r>
          </a:p>
          <a:p>
            <a:pPr marL="0" marR="0" lvl="0" indent="0" algn="just" defTabSz="914400" rtl="0" eaLnBrk="1" fontAlgn="base" latinLnBrk="0" hangingPunct="1">
              <a:lnSpc>
                <a:spcPct val="100000"/>
              </a:lnSpc>
              <a:spcBef>
                <a:spcPct val="0"/>
              </a:spcBef>
              <a:spcAft>
                <a:spcPct val="0"/>
              </a:spcAft>
              <a:buClrTx/>
              <a:buSzTx/>
              <a:buFontTx/>
              <a:buNone/>
              <a:tabLst/>
            </a:pPr>
            <a:endParaRPr lang="ru-RU" sz="1800" dirty="0" smtClean="0">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ru-RU" sz="4000" dirty="0" smtClean="0">
                <a:solidFill>
                  <a:srgbClr val="FF0000"/>
                </a:solidFill>
                <a:latin typeface="Times New Roman" pitchFamily="18" charset="0"/>
                <a:cs typeface="Times New Roman" pitchFamily="18" charset="0"/>
              </a:rPr>
              <a:t>РППС по ФЭМП в группах</a:t>
            </a:r>
            <a:endParaRPr kumimoji="0" lang="ru-RU" sz="40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55" presetClass="entr" presetSubtype="0"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2000" fill="hold"/>
                                        <p:tgtEl>
                                          <p:spTgt spid="4"/>
                                        </p:tgtEl>
                                        <p:attrNameLst>
                                          <p:attrName>ppt_w</p:attrName>
                                        </p:attrNameLst>
                                      </p:cBhvr>
                                      <p:tavLst>
                                        <p:tav tm="0">
                                          <p:val>
                                            <p:strVal val="#ppt_w*0.70"/>
                                          </p:val>
                                        </p:tav>
                                        <p:tav tm="100000">
                                          <p:val>
                                            <p:strVal val="#ppt_w"/>
                                          </p:val>
                                        </p:tav>
                                      </p:tavLst>
                                    </p:anim>
                                    <p:anim calcmode="lin" valueType="num">
                                      <p:cBhvr>
                                        <p:cTn id="15" dur="2000" fill="hold"/>
                                        <p:tgtEl>
                                          <p:spTgt spid="4"/>
                                        </p:tgtEl>
                                        <p:attrNameLst>
                                          <p:attrName>ppt_h</p:attrName>
                                        </p:attrNameLst>
                                      </p:cBhvr>
                                      <p:tavLst>
                                        <p:tav tm="0">
                                          <p:val>
                                            <p:strVal val="#ppt_h"/>
                                          </p:val>
                                        </p:tav>
                                        <p:tav tm="100000">
                                          <p:val>
                                            <p:strVal val="#ppt_h"/>
                                          </p:val>
                                        </p:tav>
                                      </p:tavLst>
                                    </p:anim>
                                    <p:animEffect transition="in" filter="fade">
                                      <p:cBhvr>
                                        <p:cTn id="16" dur="2000"/>
                                        <p:tgtEl>
                                          <p:spTgt spid="4"/>
                                        </p:tgtEl>
                                      </p:cBhvr>
                                    </p:animEffect>
                                  </p:childTnLst>
                                </p:cTn>
                              </p:par>
                            </p:childTnLst>
                          </p:cTn>
                        </p:par>
                        <p:par>
                          <p:cTn id="17" fill="hold">
                            <p:stCondLst>
                              <p:cond delay="4000"/>
                            </p:stCondLst>
                            <p:childTnLst>
                              <p:par>
                                <p:cTn id="18" presetID="5" presetClass="entr" presetSubtype="10" fill="hold" grpId="0" nodeType="afterEffect">
                                  <p:stCondLst>
                                    <p:cond delay="0"/>
                                  </p:stCondLst>
                                  <p:childTnLst>
                                    <p:set>
                                      <p:cBhvr>
                                        <p:cTn id="19" dur="1" fill="hold">
                                          <p:stCondLst>
                                            <p:cond delay="0"/>
                                          </p:stCondLst>
                                        </p:cTn>
                                        <p:tgtEl>
                                          <p:spTgt spid="5121"/>
                                        </p:tgtEl>
                                        <p:attrNameLst>
                                          <p:attrName>style.visibility</p:attrName>
                                        </p:attrNameLst>
                                      </p:cBhvr>
                                      <p:to>
                                        <p:strVal val="visible"/>
                                      </p:to>
                                    </p:set>
                                    <p:animEffect transition="in" filter="checkerboard(across)">
                                      <p:cBhvr>
                                        <p:cTn id="20" dur="2000"/>
                                        <p:tgtEl>
                                          <p:spTgt spid="5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121" grpId="0"/>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1954</TotalTime>
  <Words>562</Words>
  <Application>Microsoft Office PowerPoint</Application>
  <PresentationFormat>Лист A4 (210x297 мм)</PresentationFormat>
  <Paragraphs>160</Paragraphs>
  <Slides>24</Slides>
  <Notes>1</Notes>
  <HiddenSlides>0</HiddenSlides>
  <MMClips>0</MMClips>
  <ScaleCrop>false</ScaleCrop>
  <HeadingPairs>
    <vt:vector size="4" baseType="variant">
      <vt:variant>
        <vt:lpstr>Тема</vt:lpstr>
      </vt:variant>
      <vt:variant>
        <vt:i4>2</vt:i4>
      </vt:variant>
      <vt:variant>
        <vt:lpstr>Заголовки слайдов</vt:lpstr>
      </vt:variant>
      <vt:variant>
        <vt:i4>24</vt:i4>
      </vt:variant>
    </vt:vector>
  </HeadingPairs>
  <TitlesOfParts>
    <vt:vector size="26" baseType="lpstr">
      <vt:lpstr>Тема Office</vt:lpstr>
      <vt:lpstr>Аспект</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   МАТЕМАТИКА В ЖИЗНИ РЕБЕНКА</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user</cp:lastModifiedBy>
  <cp:revision>179</cp:revision>
  <dcterms:created xsi:type="dcterms:W3CDTF">2012-02-19T09:55:17Z</dcterms:created>
  <dcterms:modified xsi:type="dcterms:W3CDTF">2017-03-20T18:39:05Z</dcterms:modified>
</cp:coreProperties>
</file>