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3" r:id="rId8"/>
    <p:sldId id="265" r:id="rId9"/>
    <p:sldId id="267" r:id="rId10"/>
    <p:sldId id="261" r:id="rId11"/>
    <p:sldId id="262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2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744F22-B308-4362-A63F-77D7729A2F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CF10AA5-BDFC-4F50-98E4-D1A4C32883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F069F88-95BB-4F0D-BE94-E95C45B0B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42ED-FCC5-46C9-93A3-254D1924A6AE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B47EC69-A959-4C47-B0D2-F34559E9D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D1263FA-21A3-440F-BFBA-AA511B972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BD54D-B38D-49EE-B299-6B49C42D09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6022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603988-521B-4715-B6C4-5A5D2C9A5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887D75F-BC79-4FCA-9D2A-5AD74C3DF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3497FDD-B5E6-47F0-BDCC-B91180A43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42ED-FCC5-46C9-93A3-254D1924A6AE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9778F37-2875-4035-B7C4-2948BBE9D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754FD17-60AA-47F3-AF1E-793642C54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BD54D-B38D-49EE-B299-6B49C42D09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0185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963CB67-D1AC-4BD4-907A-F6AE58D0CA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205B762-ACD1-4046-87C3-5CA788506C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9892BAC-9F59-4D10-9EA5-9A78624DB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42ED-FCC5-46C9-93A3-254D1924A6AE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F60E067-7207-4C16-9F17-C79907F89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562BD45-A35A-47FD-B5B2-F22C37D6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BD54D-B38D-49EE-B299-6B49C42D09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0235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E82B10-D9D1-4B9A-80AC-C2F45B6A4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C2571FD-3FD5-4E7C-A2BE-477A4E1B6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2F75048-2D9F-4F00-B139-ECD3B5289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42ED-FCC5-46C9-93A3-254D1924A6AE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361CC4D-2DAB-47EF-AAD8-9B1114C96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1CDEB6A-934D-40A9-ACFF-2C8142E01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BD54D-B38D-49EE-B299-6B49C42D09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6541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DD73D3-09E7-4611-9BDF-2559F0C01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94BEE5F-1B4F-4DCF-963E-C7AC912C9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93EEB2B-AE0E-4D62-AE03-9E2E97AE4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42ED-FCC5-46C9-93A3-254D1924A6AE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2F816F7-D651-4E23-9581-43925891C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1E3D289-8491-4473-8CA4-BB50D42F2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BD54D-B38D-49EE-B299-6B49C42D09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3743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D44F9B-ACDD-41D4-A954-E922F6ED2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0D179E8-7BCF-4365-AFA4-8F264A39C6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FA66C4C-331A-4C80-A3D4-8B6563747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7D830CA-22BA-4DB2-BD46-1301CA475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42ED-FCC5-46C9-93A3-254D1924A6AE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B03ECD6-4468-48B8-8B7A-26EF02C56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20F54DD-7A45-42C1-9978-5FC24F1B8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BD54D-B38D-49EE-B299-6B49C42D09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4990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1C58BC-6932-42C9-9B26-F5C39D77B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C01B052-99D5-4E2A-88B5-CA6302009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264E045-9D8F-47E9-92E4-BA6E80D5E3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E1FBFAC-298E-43D2-A350-0642C2085A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D2D902F-8A5B-4588-B91A-09CC3FC0C0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5D27819-5A55-4739-930B-B5D674C99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42ED-FCC5-46C9-93A3-254D1924A6AE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8DEFF65-FE6D-4A0F-A835-3EA6A3EDF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6B441D3-2AC4-46C5-A618-8CA74F75E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BD54D-B38D-49EE-B299-6B49C42D09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1866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9926A4-193E-426E-9000-59C11198F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38ACDAE-118F-4BAD-869E-A605815F5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42ED-FCC5-46C9-93A3-254D1924A6AE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C6EDAB4-73E3-4603-BC38-BA4DE6641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34D1496-A77F-46B9-928A-2C14803A8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BD54D-B38D-49EE-B299-6B49C42D09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153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01E86C0-8A64-41E1-9E39-DB3CF88FC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42ED-FCC5-46C9-93A3-254D1924A6AE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20699B8-488A-4EF0-8321-E4D8DD7B2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D2736EC-FCA6-4A13-AF9B-50BC70B3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BD54D-B38D-49EE-B299-6B49C42D09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1815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3604AD-74B6-4C3A-B49E-B137F848D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83BDA31-821C-4B01-A112-735BF63B6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5534AB2-FFD6-4B13-8A71-610C2D2DE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43EB952-7746-40DA-AE4E-D24E9673A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42ED-FCC5-46C9-93A3-254D1924A6AE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8B849FF-2FCA-47AF-979D-73FECCF1B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30483C4-51B9-4E20-A0C7-09E0404A7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BD54D-B38D-49EE-B299-6B49C42D09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4962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01A92A-949A-44F0-A879-18D291BD6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094E280-61ED-4716-A85B-702CBABACD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368BAE8-D084-42F6-99C1-D15F50357A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3798F1C-ED80-4EB6-B2FB-10146346C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42ED-FCC5-46C9-93A3-254D1924A6AE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35FEC41-2AAF-48C3-A601-179B4EBAD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924DD0A-F8DE-4D52-B04A-DF7EC91B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BD54D-B38D-49EE-B299-6B49C42D09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88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004C96-C2B3-451E-80CD-696B8C9C1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C9C1015-1741-4064-B013-1CE160659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7DE853B-81BA-4314-8B0F-0F358D3F53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942ED-FCC5-46C9-93A3-254D1924A6AE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427DF39-30C8-4BEA-B835-AE8CF835E7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05A71E6-C19A-4911-95A8-FEF4D5BAD9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BD54D-B38D-49EE-B299-6B49C42D09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426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970D95-3BC4-4227-8796-0EE5DB398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33382" y="5313872"/>
            <a:ext cx="5598544" cy="73262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lvl="0" algn="r">
              <a:spcBef>
                <a:spcPts val="10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Подготовил: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 - логопед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Ардимасова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Татьяна Павловна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3CD619B-E680-4454-BC4E-C32EF681D0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44528" y="1413489"/>
            <a:ext cx="7013276" cy="311537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Презентация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детей подготовительной группы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речевому развитию</a:t>
            </a:r>
          </a:p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тему «Знакомство 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биографией и творчеством русского поэта 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Александра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Сергеевича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Пушкина»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yandex-images.naydex.net/5l4Hxw115/72fe52G8F/dspKHAQSDK7O705XuvfKJxrYXcjZnvhXWTCVSOa9t96VYHHHXxqtDJmhsZqyDy36sZp3uzV_2ak8m7iQat0DUGfbQixgfgG-zrIaDpMyqiNH6WXY5Zu4Jy0F2Hif9abS6Q0F9usbrU2o7ODLGhsx6s0m3zdMozEF_WM1YZPwS202nmZNcXr0C8qPFn9Xh_YvdyghgIUW-ObZkAmxboGz6wmUeXMnlhkpsAxgl_8-RP-JXifvCGvZcRXjyf3PVPuJ8pIPMWmKSH5GZ6Ir45c6A-N04YhJ1rz2xWytkUJpq0eZpLVnK6Kt4fgkzLsDzmh7ZT6rF5zvJfUVI-kFoyz_kRJeH8ktvrxKTvMSM-8r0rODNKWsKZZk5j1MsUXSdUMLqURtGxOm-SHAMERjX37QE1UOn5fwB4lhEfsF8cNwqw3u1hfttZIEblpjrtOnL87TGwi1ZO2upH513D1Zjnk70xmAqdN7AvnJFLzcv6_-_C-t7ouTBCfpiXWTPZGzVO-Jjr5ToRFGLCZqEwbXaxe6e3v8kdA51uh6eci1OWJ1hxfpzP1Dm04dEShEZJdT7rjLzdIHn5SXde3dcxVRn4BjGUIWj_0xBoRq5tf6j0NL4pc32JUMiTKgaqUgQY06ZavDyWBt-z9uDT08tFjrs4KsY8lCc3vMP111dQ9hTYtA_xEOVp-pHfpsQgLzEpvDnxpXa0QZ9KU20FZFNJm16o0PZ-2o7Zufuj0Z-KhEN9dK_K-p4h9bbIP1tWXz5dXjAGvZLoY3FaWGHPoCD5IXH1tWLzcwgfR9UgxS5UThAbqRY9upXAGfY57BSRwkCM9rbjRDVYYvd3TvWbH1F7UVd3z7xUZaU-0pxpi-ou96r5_buhM_VPX03TpMcnncCRU6jWerQQzFS_depZEA3Bx_v1Lsd2VWi__0H4FhdfflmbekU32iAgvtnapYVvIv2q97D1Lv48CBLH3WWH61FKW9Th2k">
            <a:extLst>
              <a:ext uri="{FF2B5EF4-FFF2-40B4-BE49-F238E27FC236}">
                <a16:creationId xmlns:a16="http://schemas.microsoft.com/office/drawing/2014/main" xmlns="" id="{3C17AE4B-FCAD-433E-8913-DC531F024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403" y="595222"/>
            <a:ext cx="4428454" cy="564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5136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CDF167-F4A5-4D05-8306-63FF2F766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1" y="1"/>
            <a:ext cx="12038202" cy="1825624"/>
          </a:xfrm>
        </p:spPr>
        <p:txBody>
          <a:bodyPr>
            <a:normAutofit/>
          </a:bodyPr>
          <a:lstStyle/>
          <a:p>
            <a:r>
              <a:rPr lang="ru-RU" sz="2700" dirty="0">
                <a:solidFill>
                  <a:srgbClr val="333333"/>
                </a:solidFill>
                <a:latin typeface="+mn-lt"/>
              </a:rPr>
              <a:t>Пушкин писал на протяжении всей жизни, он посвящал их женщинам, друзьям, писал о любви, природе, России. </a:t>
            </a:r>
            <a:r>
              <a:rPr lang="ru-RU" sz="2700" dirty="0" smtClean="0">
                <a:solidFill>
                  <a:srgbClr val="111111"/>
                </a:solidFill>
                <a:latin typeface="+mn-lt"/>
              </a:rPr>
              <a:t>Он </a:t>
            </a:r>
            <a:r>
              <a:rPr lang="ru-RU" sz="2700" dirty="0">
                <a:solidFill>
                  <a:srgbClr val="111111"/>
                </a:solidFill>
                <a:latin typeface="+mn-lt"/>
              </a:rPr>
              <a:t>писал свои сказки для взрослых, но очень быстро они стали любимыми и среди детей, потому что в них добро побеждает зло</a:t>
            </a:r>
            <a:r>
              <a:rPr lang="ru-RU" sz="2700" dirty="0" smtClean="0">
                <a:solidFill>
                  <a:srgbClr val="111111"/>
                </a:solidFill>
                <a:latin typeface="+mn-lt"/>
              </a:rPr>
              <a:t>, что </a:t>
            </a:r>
            <a:r>
              <a:rPr lang="ru-RU" sz="2700" dirty="0">
                <a:solidFill>
                  <a:srgbClr val="111111"/>
                </a:solidFill>
                <a:latin typeface="+mn-lt"/>
              </a:rPr>
              <a:t>отвечает традициям жанра волшебной сказки. </a:t>
            </a:r>
            <a:endParaRPr lang="ru-RU" sz="3100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DD42F66-3A63-4E03-9E25-F4C78D1EE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026" y="1904301"/>
            <a:ext cx="11112843" cy="5013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«Сказка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о мертвой царевне и семи богатырях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».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146" name="Picture 2" descr="https://cdn1.ozone.ru/multimedia/1011556074.jpg">
            <a:extLst>
              <a:ext uri="{FF2B5EF4-FFF2-40B4-BE49-F238E27FC236}">
                <a16:creationId xmlns:a16="http://schemas.microsoft.com/office/drawing/2014/main" xmlns="" id="{45E2CE60-2307-456A-8641-1D5BCD7B9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50875" y="2426496"/>
            <a:ext cx="3340407" cy="432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avatars.mds.yandex.net/get-zen_doc/3725151/pub_5ffd4cfdaeef3c78296df195_5ffd696fcb7df1535d6eb261/scale_120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1448" y="2726706"/>
            <a:ext cx="6153666" cy="391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178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58CA0D-D1F5-4DD7-B13F-5D1A69AA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1" y="-3"/>
            <a:ext cx="944418" cy="286329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***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F4BD432-67E9-49E4-8975-AA67A45D9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86326"/>
            <a:ext cx="4405745" cy="64562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dirty="0"/>
              <a:t>"Свет мои, зеркальце! скажи</a:t>
            </a:r>
          </a:p>
          <a:p>
            <a:pPr marL="0" indent="0">
              <a:buNone/>
            </a:pPr>
            <a:r>
              <a:rPr lang="ru-RU" sz="1200" dirty="0"/>
              <a:t>Да всю правду доложи:</a:t>
            </a:r>
          </a:p>
          <a:p>
            <a:pPr marL="0" indent="0">
              <a:buNone/>
            </a:pPr>
            <a:r>
              <a:rPr lang="ru-RU" sz="1200" dirty="0"/>
              <a:t>Я ль на свете всех милее,</a:t>
            </a:r>
          </a:p>
          <a:p>
            <a:pPr marL="0" indent="0">
              <a:buNone/>
            </a:pPr>
            <a:r>
              <a:rPr lang="ru-RU" sz="1200" dirty="0"/>
              <a:t>Всех румяней и белее?"</a:t>
            </a:r>
          </a:p>
          <a:p>
            <a:pPr marL="0" indent="0">
              <a:buNone/>
            </a:pPr>
            <a:r>
              <a:rPr lang="ru-RU" sz="1200" dirty="0"/>
              <a:t>И ей зеркальце в ответ:</a:t>
            </a:r>
          </a:p>
          <a:p>
            <a:pPr marL="0" indent="0">
              <a:buNone/>
            </a:pPr>
            <a:r>
              <a:rPr lang="ru-RU" sz="1200" dirty="0"/>
              <a:t>"Ты, конечно, спору нет:</a:t>
            </a:r>
          </a:p>
          <a:p>
            <a:pPr marL="0" indent="0">
              <a:buNone/>
            </a:pPr>
            <a:r>
              <a:rPr lang="ru-RU" sz="1200" dirty="0"/>
              <a:t>Ты, царица, всех милее,</a:t>
            </a:r>
          </a:p>
          <a:p>
            <a:pPr marL="0" indent="0">
              <a:buNone/>
            </a:pPr>
            <a:r>
              <a:rPr lang="ru-RU" sz="1200" dirty="0"/>
              <a:t>Всех румяней и белее".</a:t>
            </a:r>
          </a:p>
          <a:p>
            <a:pPr marL="0" indent="0">
              <a:buNone/>
            </a:pPr>
            <a:r>
              <a:rPr lang="ru-RU" sz="1200" dirty="0"/>
              <a:t>И царица хохотать,</a:t>
            </a:r>
          </a:p>
          <a:p>
            <a:pPr marL="0" indent="0">
              <a:buNone/>
            </a:pPr>
            <a:r>
              <a:rPr lang="ru-RU" sz="1200" dirty="0"/>
              <a:t>И плечами пожимать.</a:t>
            </a:r>
          </a:p>
          <a:p>
            <a:pPr marL="0" indent="0">
              <a:buNone/>
            </a:pPr>
            <a:r>
              <a:rPr lang="ru-RU" sz="1200" dirty="0"/>
              <a:t>И подмигивать глазами,</a:t>
            </a:r>
          </a:p>
          <a:p>
            <a:pPr marL="0" indent="0">
              <a:buNone/>
            </a:pPr>
            <a:r>
              <a:rPr lang="ru-RU" sz="1200" dirty="0"/>
              <a:t>И прищелкивать перстами,</a:t>
            </a:r>
          </a:p>
          <a:p>
            <a:pPr marL="0" indent="0">
              <a:buNone/>
            </a:pPr>
            <a:r>
              <a:rPr lang="ru-RU" sz="1200" dirty="0"/>
              <a:t>И вертеться </a:t>
            </a:r>
            <a:r>
              <a:rPr lang="ru-RU" sz="1200" dirty="0" err="1"/>
              <a:t>подбочась</a:t>
            </a:r>
            <a:r>
              <a:rPr lang="ru-RU" sz="1200" dirty="0"/>
              <a:t>.</a:t>
            </a:r>
          </a:p>
          <a:p>
            <a:pPr marL="0" indent="0">
              <a:buNone/>
            </a:pPr>
            <a:r>
              <a:rPr lang="ru-RU" sz="1200" dirty="0"/>
              <a:t>Гордо в зеркальце глядясь.</a:t>
            </a:r>
          </a:p>
          <a:p>
            <a:pPr marL="0" indent="0">
              <a:buNone/>
            </a:pPr>
            <a:r>
              <a:rPr lang="ru-RU" sz="1200" dirty="0"/>
              <a:t> Но царевна молодая,</a:t>
            </a:r>
          </a:p>
          <a:p>
            <a:pPr marL="0" indent="0">
              <a:buNone/>
            </a:pPr>
            <a:r>
              <a:rPr lang="ru-RU" sz="1200" dirty="0"/>
              <a:t>Тихомолком расцветая,</a:t>
            </a:r>
          </a:p>
          <a:p>
            <a:pPr marL="0" indent="0">
              <a:buNone/>
            </a:pPr>
            <a:r>
              <a:rPr lang="ru-RU" sz="1200" dirty="0"/>
              <a:t>Между тем росла, росла.</a:t>
            </a:r>
          </a:p>
          <a:p>
            <a:pPr marL="0" indent="0">
              <a:buNone/>
            </a:pPr>
            <a:r>
              <a:rPr lang="ru-RU" sz="1200" dirty="0"/>
              <a:t>Поднялась -- и расцвела.</a:t>
            </a:r>
          </a:p>
          <a:p>
            <a:pPr marL="0" indent="0">
              <a:buNone/>
            </a:pPr>
            <a:r>
              <a:rPr lang="ru-RU" sz="1200" dirty="0"/>
              <a:t>Белолица, черноброва,</a:t>
            </a:r>
          </a:p>
          <a:p>
            <a:pPr marL="0" indent="0">
              <a:buNone/>
            </a:pPr>
            <a:r>
              <a:rPr lang="ru-RU" sz="1200" dirty="0"/>
              <a:t>Нраву кроткого такого.</a:t>
            </a:r>
          </a:p>
          <a:p>
            <a:pPr marL="0" indent="0">
              <a:buNone/>
            </a:pPr>
            <a:r>
              <a:rPr lang="ru-RU" sz="1200" dirty="0"/>
              <a:t>И жених сыскался ей,</a:t>
            </a:r>
          </a:p>
          <a:p>
            <a:pPr marL="0" indent="0">
              <a:buNone/>
            </a:pPr>
            <a:r>
              <a:rPr lang="ru-RU" sz="1200" dirty="0"/>
              <a:t>Королевич Елисеи……</a:t>
            </a:r>
          </a:p>
        </p:txBody>
      </p:sp>
      <p:pic>
        <p:nvPicPr>
          <p:cNvPr id="7170" name="Picture 2" descr="https://fs00.infourok.ru/images/doc/130/151883/img2.jpg">
            <a:extLst>
              <a:ext uri="{FF2B5EF4-FFF2-40B4-BE49-F238E27FC236}">
                <a16:creationId xmlns:a16="http://schemas.microsoft.com/office/drawing/2014/main" xmlns="" id="{072AAE03-88B2-4F1C-8DA3-F6CB85FF0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6906" y="0"/>
            <a:ext cx="74350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843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22092" cy="906011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«Сказка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о царе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Салтане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, о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сыне его славном и могучем богатыре князе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Гвидоне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Салтановиче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и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о прекрасной царевне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Лебеди».</a:t>
            </a:r>
            <a:endParaRPr lang="ru-RU" sz="2800" i="0" dirty="0">
              <a:solidFill>
                <a:schemeClr val="accent1">
                  <a:lumMod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448" y="1067500"/>
            <a:ext cx="3858935" cy="5660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rgbClr val="1A1A1A"/>
                </a:solidFill>
              </a:rPr>
              <a:t>Три девицы под окном</a:t>
            </a:r>
            <a:br>
              <a:rPr lang="ru-RU" sz="1600" dirty="0">
                <a:solidFill>
                  <a:srgbClr val="1A1A1A"/>
                </a:solidFill>
              </a:rPr>
            </a:br>
            <a:r>
              <a:rPr lang="ru-RU" sz="1600" dirty="0">
                <a:solidFill>
                  <a:srgbClr val="1A1A1A"/>
                </a:solidFill>
              </a:rPr>
              <a:t>Пряли поздно вечерком.</a:t>
            </a:r>
            <a:br>
              <a:rPr lang="ru-RU" sz="1600" dirty="0">
                <a:solidFill>
                  <a:srgbClr val="1A1A1A"/>
                </a:solidFill>
              </a:rPr>
            </a:br>
            <a:r>
              <a:rPr lang="ru-RU" sz="1600" dirty="0">
                <a:solidFill>
                  <a:srgbClr val="1A1A1A"/>
                </a:solidFill>
              </a:rPr>
              <a:t>«Кабы я была царица, —</a:t>
            </a:r>
            <a:br>
              <a:rPr lang="ru-RU" sz="1600" dirty="0">
                <a:solidFill>
                  <a:srgbClr val="1A1A1A"/>
                </a:solidFill>
              </a:rPr>
            </a:br>
            <a:r>
              <a:rPr lang="ru-RU" sz="1600" dirty="0">
                <a:solidFill>
                  <a:srgbClr val="1A1A1A"/>
                </a:solidFill>
              </a:rPr>
              <a:t>Говорит одна девица, —</a:t>
            </a:r>
            <a:br>
              <a:rPr lang="ru-RU" sz="1600" dirty="0">
                <a:solidFill>
                  <a:srgbClr val="1A1A1A"/>
                </a:solidFill>
              </a:rPr>
            </a:br>
            <a:r>
              <a:rPr lang="ru-RU" sz="1600" dirty="0">
                <a:solidFill>
                  <a:srgbClr val="1A1A1A"/>
                </a:solidFill>
              </a:rPr>
              <a:t>То на весь крещеный мир</a:t>
            </a:r>
            <a:br>
              <a:rPr lang="ru-RU" sz="1600" dirty="0">
                <a:solidFill>
                  <a:srgbClr val="1A1A1A"/>
                </a:solidFill>
              </a:rPr>
            </a:br>
            <a:r>
              <a:rPr lang="ru-RU" sz="1600" dirty="0">
                <a:solidFill>
                  <a:srgbClr val="1A1A1A"/>
                </a:solidFill>
              </a:rPr>
              <a:t>Приготовила б я пир».</a:t>
            </a:r>
            <a:br>
              <a:rPr lang="ru-RU" sz="1600" dirty="0">
                <a:solidFill>
                  <a:srgbClr val="1A1A1A"/>
                </a:solidFill>
              </a:rPr>
            </a:br>
            <a:r>
              <a:rPr lang="ru-RU" sz="1600" dirty="0">
                <a:solidFill>
                  <a:srgbClr val="1A1A1A"/>
                </a:solidFill>
              </a:rPr>
              <a:t>«Кабы я была царица, —</a:t>
            </a:r>
            <a:br>
              <a:rPr lang="ru-RU" sz="1600" dirty="0">
                <a:solidFill>
                  <a:srgbClr val="1A1A1A"/>
                </a:solidFill>
              </a:rPr>
            </a:br>
            <a:r>
              <a:rPr lang="ru-RU" sz="1600" dirty="0">
                <a:solidFill>
                  <a:srgbClr val="1A1A1A"/>
                </a:solidFill>
              </a:rPr>
              <a:t>Говорит ее сестрица, —</a:t>
            </a:r>
            <a:br>
              <a:rPr lang="ru-RU" sz="1600" dirty="0">
                <a:solidFill>
                  <a:srgbClr val="1A1A1A"/>
                </a:solidFill>
              </a:rPr>
            </a:br>
            <a:r>
              <a:rPr lang="ru-RU" sz="1600" dirty="0">
                <a:solidFill>
                  <a:srgbClr val="1A1A1A"/>
                </a:solidFill>
              </a:rPr>
              <a:t>То на весь бы мир одна</a:t>
            </a:r>
            <a:br>
              <a:rPr lang="ru-RU" sz="1600" dirty="0">
                <a:solidFill>
                  <a:srgbClr val="1A1A1A"/>
                </a:solidFill>
              </a:rPr>
            </a:br>
            <a:r>
              <a:rPr lang="ru-RU" sz="1600" dirty="0">
                <a:solidFill>
                  <a:srgbClr val="1A1A1A"/>
                </a:solidFill>
              </a:rPr>
              <a:t>Наткала я полотна».</a:t>
            </a:r>
            <a:br>
              <a:rPr lang="ru-RU" sz="1600" dirty="0">
                <a:solidFill>
                  <a:srgbClr val="1A1A1A"/>
                </a:solidFill>
              </a:rPr>
            </a:br>
            <a:r>
              <a:rPr lang="ru-RU" sz="1600" dirty="0">
                <a:solidFill>
                  <a:srgbClr val="1A1A1A"/>
                </a:solidFill>
              </a:rPr>
              <a:t>«Кабы я была царица, —</a:t>
            </a:r>
            <a:br>
              <a:rPr lang="ru-RU" sz="1600" dirty="0">
                <a:solidFill>
                  <a:srgbClr val="1A1A1A"/>
                </a:solidFill>
              </a:rPr>
            </a:br>
            <a:r>
              <a:rPr lang="ru-RU" sz="1600" dirty="0">
                <a:solidFill>
                  <a:srgbClr val="1A1A1A"/>
                </a:solidFill>
              </a:rPr>
              <a:t>Третья молвила сестрица, —</a:t>
            </a:r>
            <a:br>
              <a:rPr lang="ru-RU" sz="1600" dirty="0">
                <a:solidFill>
                  <a:srgbClr val="1A1A1A"/>
                </a:solidFill>
              </a:rPr>
            </a:br>
            <a:r>
              <a:rPr lang="ru-RU" sz="1600" dirty="0">
                <a:solidFill>
                  <a:srgbClr val="1A1A1A"/>
                </a:solidFill>
              </a:rPr>
              <a:t>Я б для батюшки-царя</a:t>
            </a:r>
            <a:br>
              <a:rPr lang="ru-RU" sz="1600" dirty="0">
                <a:solidFill>
                  <a:srgbClr val="1A1A1A"/>
                </a:solidFill>
              </a:rPr>
            </a:br>
            <a:r>
              <a:rPr lang="ru-RU" sz="1600" dirty="0">
                <a:solidFill>
                  <a:srgbClr val="1A1A1A"/>
                </a:solidFill>
              </a:rPr>
              <a:t>Родила богатыря».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1A1A1A"/>
                </a:solidFill>
              </a:rPr>
              <a:t>Только вымолвить успела,</a:t>
            </a:r>
            <a:br>
              <a:rPr lang="ru-RU" sz="1600" dirty="0">
                <a:solidFill>
                  <a:srgbClr val="1A1A1A"/>
                </a:solidFill>
              </a:rPr>
            </a:br>
            <a:r>
              <a:rPr lang="ru-RU" sz="1600" dirty="0">
                <a:solidFill>
                  <a:srgbClr val="1A1A1A"/>
                </a:solidFill>
              </a:rPr>
              <a:t>Дверь тихонько </a:t>
            </a:r>
            <a:r>
              <a:rPr lang="ru-RU" sz="1600" dirty="0" err="1">
                <a:solidFill>
                  <a:srgbClr val="1A1A1A"/>
                </a:solidFill>
              </a:rPr>
              <a:t>заскрыпела</a:t>
            </a:r>
            <a:r>
              <a:rPr lang="ru-RU" sz="1600" dirty="0">
                <a:solidFill>
                  <a:srgbClr val="1A1A1A"/>
                </a:solidFill>
              </a:rPr>
              <a:t>,</a:t>
            </a:r>
            <a:br>
              <a:rPr lang="ru-RU" sz="1600" dirty="0">
                <a:solidFill>
                  <a:srgbClr val="1A1A1A"/>
                </a:solidFill>
              </a:rPr>
            </a:br>
            <a:r>
              <a:rPr lang="ru-RU" sz="1600" dirty="0">
                <a:solidFill>
                  <a:srgbClr val="1A1A1A"/>
                </a:solidFill>
              </a:rPr>
              <a:t>И в светлицу входит царь,</a:t>
            </a:r>
            <a:br>
              <a:rPr lang="ru-RU" sz="1600" dirty="0">
                <a:solidFill>
                  <a:srgbClr val="1A1A1A"/>
                </a:solidFill>
              </a:rPr>
            </a:br>
            <a:r>
              <a:rPr lang="ru-RU" sz="1600" dirty="0">
                <a:solidFill>
                  <a:srgbClr val="1A1A1A"/>
                </a:solidFill>
              </a:rPr>
              <a:t>Стороны той государь.</a:t>
            </a:r>
            <a:br>
              <a:rPr lang="ru-RU" sz="1600" dirty="0">
                <a:solidFill>
                  <a:srgbClr val="1A1A1A"/>
                </a:solidFill>
              </a:rPr>
            </a:br>
            <a:r>
              <a:rPr lang="ru-RU" sz="1600" dirty="0">
                <a:solidFill>
                  <a:srgbClr val="1A1A1A"/>
                </a:solidFill>
              </a:rPr>
              <a:t>Во все время </a:t>
            </a:r>
            <a:r>
              <a:rPr lang="ru-RU" sz="1600" dirty="0" smtClean="0">
                <a:solidFill>
                  <a:srgbClr val="1A1A1A"/>
                </a:solidFill>
              </a:rPr>
              <a:t>разговора….</a:t>
            </a:r>
            <a:endParaRPr lang="ru-RU" sz="1600" dirty="0">
              <a:solidFill>
                <a:srgbClr val="1A1A1A"/>
              </a:solidFill>
            </a:endParaRPr>
          </a:p>
          <a:p>
            <a:endParaRPr lang="ru-RU" sz="2600" dirty="0"/>
          </a:p>
        </p:txBody>
      </p:sp>
      <p:pic>
        <p:nvPicPr>
          <p:cNvPr id="9232" name="Picture 16" descr="https://konspekta.net/studopediaru/baza26/2630570291789.files/image0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3552" y="1067499"/>
            <a:ext cx="7888448" cy="591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8142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333999" cy="112858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«Сказка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о рыбаке и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рыбке».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" y="644894"/>
            <a:ext cx="3573573" cy="62131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rgbClr val="1A1A1A"/>
                </a:solidFill>
              </a:rPr>
              <a:t>Жил старик со своею старухой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У самого синего моря;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Они жили в ветхой землянке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Ровно тридцать лет и три года.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Старик ловил неводом рыбу,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Старуха пряла свою пряжу.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Раз он в море закинул невод, —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Пришел невод с одною тиной.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Он в другой раз закинул невод,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Пришел невод с травой морскою.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В третий раз закинул он невод, —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Пришел невод с одною рыбкой,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С непростою рыбкой, — золотою.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Как взмолится золотая рыбка!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Голосом молвит человечьим: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«Отпусти ты, старче, меня в море,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Дорогой за себя дам откуп: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Откуплюсь чем только пожелаешь.»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Удивился старик, испугался: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Он рыбачил тридцать лет и три года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И не слыхивал, чтоб рыба говорила.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Отпустил он рыбку золотую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И сказал ей ласковое слово: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«Бог с тобою, золотая рыбка!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Твоего мне откупа не надо</a:t>
            </a:r>
            <a:r>
              <a:rPr lang="ru-RU" sz="1600" dirty="0" smtClean="0">
                <a:solidFill>
                  <a:srgbClr val="1A1A1A"/>
                </a:solidFill>
              </a:rPr>
              <a:t>;……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6190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571057" cy="122743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«Сказка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о попе и его работнике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Балде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».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837398"/>
            <a:ext cx="3647975" cy="53395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>
                <a:solidFill>
                  <a:srgbClr val="1A1A1A"/>
                </a:solidFill>
              </a:rPr>
              <a:t>Жил-был </a:t>
            </a:r>
            <a:r>
              <a:rPr lang="ru-RU" sz="1600" dirty="0">
                <a:solidFill>
                  <a:srgbClr val="1A1A1A"/>
                </a:solidFill>
              </a:rPr>
              <a:t>поп,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Толоконный лоб.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Пошел поп по базару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Посмотреть кой-какого товару.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Навстречу ему </a:t>
            </a:r>
            <a:r>
              <a:rPr lang="ru-RU" sz="1600" dirty="0" err="1">
                <a:solidFill>
                  <a:srgbClr val="1A1A1A"/>
                </a:solidFill>
              </a:rPr>
              <a:t>Балда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Идет, сам не зная куда.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«Что, </a:t>
            </a:r>
            <a:r>
              <a:rPr lang="ru-RU" sz="1600" dirty="0" err="1">
                <a:solidFill>
                  <a:srgbClr val="1A1A1A"/>
                </a:solidFill>
              </a:rPr>
              <a:t>батько</a:t>
            </a:r>
            <a:r>
              <a:rPr lang="ru-RU" sz="1600" dirty="0">
                <a:solidFill>
                  <a:srgbClr val="1A1A1A"/>
                </a:solidFill>
              </a:rPr>
              <a:t>, так рано поднялся?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Чего ты взыскался?»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Поп ему в ответ: «Нужен мне работник: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Повар, конюх и плотник.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А где найти мне такого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Служителя не слишком дорогого?»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err="1">
                <a:solidFill>
                  <a:srgbClr val="1A1A1A"/>
                </a:solidFill>
              </a:rPr>
              <a:t>Балда</a:t>
            </a:r>
            <a:r>
              <a:rPr lang="ru-RU" sz="1600" dirty="0">
                <a:solidFill>
                  <a:srgbClr val="1A1A1A"/>
                </a:solidFill>
              </a:rPr>
              <a:t> говорит: «Буду служить тебе славно,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Усердно и очень исправно,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В год за три щелка тебе по лбу,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Есть же мне давай вареную полбу».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Призадумался поп,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Стал себе почесывать лоб.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Щелк щелку ведь </a:t>
            </a:r>
            <a:r>
              <a:rPr lang="ru-RU" sz="1600" dirty="0" err="1">
                <a:solidFill>
                  <a:srgbClr val="1A1A1A"/>
                </a:solidFill>
              </a:rPr>
              <a:t>розь</a:t>
            </a:r>
            <a:r>
              <a:rPr lang="ru-RU" sz="1600" dirty="0">
                <a:solidFill>
                  <a:srgbClr val="1A1A1A"/>
                </a:solidFill>
              </a:rPr>
              <a:t>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Да понадеялся он на русский авось.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Поп говорит </a:t>
            </a:r>
            <a:r>
              <a:rPr lang="ru-RU" sz="1600" dirty="0" err="1">
                <a:solidFill>
                  <a:srgbClr val="1A1A1A"/>
                </a:solidFill>
              </a:rPr>
              <a:t>Балде</a:t>
            </a:r>
            <a:r>
              <a:rPr lang="ru-RU" sz="1600" dirty="0">
                <a:solidFill>
                  <a:srgbClr val="1A1A1A"/>
                </a:solidFill>
              </a:rPr>
              <a:t>: «</a:t>
            </a:r>
            <a:r>
              <a:rPr lang="ru-RU" sz="1600" dirty="0" smtClean="0">
                <a:solidFill>
                  <a:srgbClr val="1A1A1A"/>
                </a:solidFill>
              </a:rPr>
              <a:t>Ладно…..</a:t>
            </a:r>
            <a:endParaRPr lang="ru-RU" sz="1600" dirty="0"/>
          </a:p>
        </p:txBody>
      </p:sp>
      <p:pic>
        <p:nvPicPr>
          <p:cNvPr id="11266" name="Picture 2" descr="https://kmcb.krn.muzkult.ru/media/2020/06/05/1254911133/pop_i_bal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7313" y="128009"/>
            <a:ext cx="8404687" cy="672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0115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334000" cy="121919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«Сказка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о золотом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петушке».</a:t>
            </a:r>
            <a:endParaRPr lang="ru-RU" sz="2800" b="1" i="0" dirty="0">
              <a:solidFill>
                <a:schemeClr val="accent1">
                  <a:lumMod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616" y="1010653"/>
            <a:ext cx="4385131" cy="56290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rgbClr val="1A1A1A"/>
                </a:solidFill>
              </a:rPr>
              <a:t>Негде, в тридевятом царстве,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В тридесятом государстве,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Жил-был славный царь </a:t>
            </a:r>
            <a:r>
              <a:rPr lang="ru-RU" sz="1600" dirty="0" err="1">
                <a:solidFill>
                  <a:srgbClr val="1A1A1A"/>
                </a:solidFill>
              </a:rPr>
              <a:t>Дадон</a:t>
            </a:r>
            <a:r>
              <a:rPr lang="ru-RU" sz="1600" dirty="0">
                <a:solidFill>
                  <a:srgbClr val="1A1A1A"/>
                </a:solidFill>
              </a:rPr>
              <a:t>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Смолоду был грозен он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И соседям то и дело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Наносил обиды смело,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Но под старость захотел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Отдохнуть от ратных дел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И покой себе устроить;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Тут соседи беспокоить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Стали старого царя,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Страшный вред ему творя.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Чтоб концы своих владений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Охранять от нападений,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Должен был он содержать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Многочисленную рать.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Воеводы не дремали,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Но никак не успевали: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Ждут, бывало, с юга, глядь,—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Ан с востока лезет рать.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Справят здесь,— лихие гости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Идут от моря. Со злости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Инда плакал царь </a:t>
            </a:r>
            <a:r>
              <a:rPr lang="ru-RU" sz="1600" dirty="0" err="1" smtClean="0">
                <a:solidFill>
                  <a:srgbClr val="1A1A1A"/>
                </a:solidFill>
              </a:rPr>
              <a:t>Дадон</a:t>
            </a:r>
            <a:r>
              <a:rPr lang="ru-RU" sz="1600" dirty="0" smtClean="0">
                <a:solidFill>
                  <a:srgbClr val="1A1A1A"/>
                </a:solidFill>
              </a:rPr>
              <a:t>……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0" y="1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3345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5503" y="240632"/>
            <a:ext cx="5107633" cy="780861"/>
          </a:xfrm>
        </p:spPr>
        <p:txBody>
          <a:bodyPr>
            <a:normAutofit fontScale="90000"/>
          </a:bodyPr>
          <a:lstStyle/>
          <a:p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«Руслан </a:t>
            </a:r>
            <a:r>
              <a:rPr lang="ru-RU" sz="3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и </a:t>
            </a:r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Людмила». У Лукоморья дуб зеленый.»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/>
            </a:r>
            <a:br>
              <a:rPr lang="ru-RU" dirty="0">
                <a:solidFill>
                  <a:srgbClr val="333333"/>
                </a:solidFill>
                <a:latin typeface="Roboto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28" y="1021492"/>
            <a:ext cx="4726958" cy="566763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333333"/>
                </a:solidFill>
              </a:rPr>
              <a:t>У лукоморья дуб зеленый,</a:t>
            </a:r>
            <a:br>
              <a:rPr lang="ru-RU" dirty="0">
                <a:solidFill>
                  <a:srgbClr val="333333"/>
                </a:solidFill>
              </a:rPr>
            </a:br>
            <a:r>
              <a:rPr lang="ru-RU" dirty="0">
                <a:solidFill>
                  <a:srgbClr val="333333"/>
                </a:solidFill>
              </a:rPr>
              <a:t>Златая цепь на дубе том:</a:t>
            </a:r>
            <a:br>
              <a:rPr lang="ru-RU" dirty="0">
                <a:solidFill>
                  <a:srgbClr val="333333"/>
                </a:solidFill>
              </a:rPr>
            </a:br>
            <a:r>
              <a:rPr lang="ru-RU" dirty="0">
                <a:solidFill>
                  <a:srgbClr val="333333"/>
                </a:solidFill>
              </a:rPr>
              <a:t>И днем и ночью кот ученый</a:t>
            </a:r>
            <a:br>
              <a:rPr lang="ru-RU" dirty="0">
                <a:solidFill>
                  <a:srgbClr val="333333"/>
                </a:solidFill>
              </a:rPr>
            </a:br>
            <a:r>
              <a:rPr lang="ru-RU" dirty="0">
                <a:solidFill>
                  <a:srgbClr val="333333"/>
                </a:solidFill>
              </a:rPr>
              <a:t>Всё ходит по цепи кругом;</a:t>
            </a:r>
            <a:br>
              <a:rPr lang="ru-RU" dirty="0">
                <a:solidFill>
                  <a:srgbClr val="333333"/>
                </a:solidFill>
              </a:rPr>
            </a:br>
            <a:r>
              <a:rPr lang="ru-RU" dirty="0">
                <a:solidFill>
                  <a:srgbClr val="333333"/>
                </a:solidFill>
              </a:rPr>
              <a:t>Идет направо – песнь заводит,</a:t>
            </a:r>
            <a:br>
              <a:rPr lang="ru-RU" dirty="0">
                <a:solidFill>
                  <a:srgbClr val="333333"/>
                </a:solidFill>
              </a:rPr>
            </a:br>
            <a:r>
              <a:rPr lang="ru-RU" dirty="0">
                <a:solidFill>
                  <a:srgbClr val="333333"/>
                </a:solidFill>
              </a:rPr>
              <a:t>Налево – сказку говорит.</a:t>
            </a:r>
          </a:p>
          <a:p>
            <a:pPr marL="0" indent="0">
              <a:buNone/>
            </a:pPr>
            <a:r>
              <a:rPr lang="ru-RU" dirty="0">
                <a:solidFill>
                  <a:srgbClr val="333333"/>
                </a:solidFill>
              </a:rPr>
              <a:t>Там чудеса: там леший бродит,</a:t>
            </a:r>
            <a:br>
              <a:rPr lang="ru-RU" dirty="0">
                <a:solidFill>
                  <a:srgbClr val="333333"/>
                </a:solidFill>
              </a:rPr>
            </a:br>
            <a:r>
              <a:rPr lang="ru-RU" dirty="0">
                <a:solidFill>
                  <a:srgbClr val="333333"/>
                </a:solidFill>
              </a:rPr>
              <a:t>Русалка на ветвях сидит;</a:t>
            </a:r>
            <a:br>
              <a:rPr lang="ru-RU" dirty="0">
                <a:solidFill>
                  <a:srgbClr val="333333"/>
                </a:solidFill>
              </a:rPr>
            </a:br>
            <a:r>
              <a:rPr lang="ru-RU" dirty="0">
                <a:solidFill>
                  <a:srgbClr val="333333"/>
                </a:solidFill>
              </a:rPr>
              <a:t>Там на неведомых дорожках</a:t>
            </a:r>
            <a:br>
              <a:rPr lang="ru-RU" dirty="0">
                <a:solidFill>
                  <a:srgbClr val="333333"/>
                </a:solidFill>
              </a:rPr>
            </a:br>
            <a:r>
              <a:rPr lang="ru-RU" dirty="0">
                <a:solidFill>
                  <a:srgbClr val="333333"/>
                </a:solidFill>
              </a:rPr>
              <a:t>Следы невиданных зверей;</a:t>
            </a:r>
            <a:br>
              <a:rPr lang="ru-RU" dirty="0">
                <a:solidFill>
                  <a:srgbClr val="333333"/>
                </a:solidFill>
              </a:rPr>
            </a:br>
            <a:r>
              <a:rPr lang="ru-RU" dirty="0">
                <a:solidFill>
                  <a:srgbClr val="333333"/>
                </a:solidFill>
              </a:rPr>
              <a:t>Избушка там на курьих ножках</a:t>
            </a:r>
            <a:br>
              <a:rPr lang="ru-RU" dirty="0">
                <a:solidFill>
                  <a:srgbClr val="333333"/>
                </a:solidFill>
              </a:rPr>
            </a:br>
            <a:r>
              <a:rPr lang="ru-RU" dirty="0">
                <a:solidFill>
                  <a:srgbClr val="333333"/>
                </a:solidFill>
              </a:rPr>
              <a:t>Стоит без окон, без дверей;</a:t>
            </a:r>
            <a:br>
              <a:rPr lang="ru-RU" dirty="0">
                <a:solidFill>
                  <a:srgbClr val="333333"/>
                </a:solidFill>
              </a:rPr>
            </a:br>
            <a:r>
              <a:rPr lang="ru-RU" dirty="0">
                <a:solidFill>
                  <a:srgbClr val="333333"/>
                </a:solidFill>
              </a:rPr>
              <a:t>Там лес и дол видений полны;</a:t>
            </a:r>
            <a:br>
              <a:rPr lang="ru-RU" dirty="0">
                <a:solidFill>
                  <a:srgbClr val="333333"/>
                </a:solidFill>
              </a:rPr>
            </a:br>
            <a:r>
              <a:rPr lang="ru-RU" dirty="0">
                <a:solidFill>
                  <a:srgbClr val="333333"/>
                </a:solidFill>
              </a:rPr>
              <a:t>Там о заре прихлынут волны</a:t>
            </a:r>
            <a:br>
              <a:rPr lang="ru-RU" dirty="0">
                <a:solidFill>
                  <a:srgbClr val="333333"/>
                </a:solidFill>
              </a:rPr>
            </a:br>
            <a:r>
              <a:rPr lang="ru-RU" dirty="0">
                <a:solidFill>
                  <a:srgbClr val="333333"/>
                </a:solidFill>
              </a:rPr>
              <a:t>На брег песчаный и пустой,</a:t>
            </a:r>
            <a:br>
              <a:rPr lang="ru-RU" dirty="0">
                <a:solidFill>
                  <a:srgbClr val="333333"/>
                </a:solidFill>
              </a:rPr>
            </a:br>
            <a:r>
              <a:rPr lang="ru-RU" dirty="0">
                <a:solidFill>
                  <a:srgbClr val="333333"/>
                </a:solidFill>
              </a:rPr>
              <a:t>И тридцать витязей прекрасных;</a:t>
            </a:r>
            <a:br>
              <a:rPr lang="ru-RU" dirty="0">
                <a:solidFill>
                  <a:srgbClr val="333333"/>
                </a:solidFill>
              </a:rPr>
            </a:br>
            <a:r>
              <a:rPr lang="ru-RU" dirty="0">
                <a:solidFill>
                  <a:srgbClr val="333333"/>
                </a:solidFill>
              </a:rPr>
              <a:t>Чредой из вод выходят ясных,</a:t>
            </a:r>
            <a:br>
              <a:rPr lang="ru-RU" dirty="0">
                <a:solidFill>
                  <a:srgbClr val="333333"/>
                </a:solidFill>
              </a:rPr>
            </a:br>
            <a:r>
              <a:rPr lang="ru-RU" dirty="0">
                <a:solidFill>
                  <a:srgbClr val="333333"/>
                </a:solidFill>
              </a:rPr>
              <a:t>И с ними дядька их морской;</a:t>
            </a:r>
            <a:br>
              <a:rPr lang="ru-RU" dirty="0">
                <a:solidFill>
                  <a:srgbClr val="333333"/>
                </a:solidFill>
              </a:rPr>
            </a:br>
            <a:r>
              <a:rPr lang="ru-RU" dirty="0">
                <a:solidFill>
                  <a:srgbClr val="333333"/>
                </a:solidFill>
              </a:rPr>
              <a:t>Там королевич мимоходом</a:t>
            </a:r>
            <a:br>
              <a:rPr lang="ru-RU" dirty="0">
                <a:solidFill>
                  <a:srgbClr val="333333"/>
                </a:solidFill>
              </a:rPr>
            </a:br>
            <a:r>
              <a:rPr lang="ru-RU" dirty="0">
                <a:solidFill>
                  <a:srgbClr val="333333"/>
                </a:solidFill>
              </a:rPr>
              <a:t>Пленяет грозного царя;</a:t>
            </a:r>
            <a:br>
              <a:rPr lang="ru-RU" dirty="0">
                <a:solidFill>
                  <a:srgbClr val="333333"/>
                </a:solidFill>
              </a:rPr>
            </a:br>
            <a:r>
              <a:rPr lang="ru-RU" dirty="0">
                <a:solidFill>
                  <a:srgbClr val="333333"/>
                </a:solidFill>
              </a:rPr>
              <a:t>Там в облаках перед народом</a:t>
            </a:r>
            <a:br>
              <a:rPr lang="ru-RU" dirty="0">
                <a:solidFill>
                  <a:srgbClr val="333333"/>
                </a:solidFill>
              </a:rPr>
            </a:br>
            <a:r>
              <a:rPr lang="ru-RU" dirty="0">
                <a:solidFill>
                  <a:srgbClr val="333333"/>
                </a:solidFill>
              </a:rPr>
              <a:t>Через леса, через моря</a:t>
            </a:r>
            <a:br>
              <a:rPr lang="ru-RU" dirty="0">
                <a:solidFill>
                  <a:srgbClr val="333333"/>
                </a:solidFill>
              </a:rPr>
            </a:br>
            <a:r>
              <a:rPr lang="ru-RU" dirty="0">
                <a:solidFill>
                  <a:srgbClr val="333333"/>
                </a:solidFill>
              </a:rPr>
              <a:t>Колдун несет богатыря;</a:t>
            </a:r>
            <a:br>
              <a:rPr lang="ru-RU" dirty="0">
                <a:solidFill>
                  <a:srgbClr val="333333"/>
                </a:solidFill>
              </a:rPr>
            </a:br>
            <a:r>
              <a:rPr lang="ru-RU" dirty="0">
                <a:solidFill>
                  <a:srgbClr val="333333"/>
                </a:solidFill>
              </a:rPr>
              <a:t>В темнице там царевна тужит,</a:t>
            </a:r>
            <a:br>
              <a:rPr lang="ru-RU" dirty="0">
                <a:solidFill>
                  <a:srgbClr val="333333"/>
                </a:solidFill>
              </a:rPr>
            </a:br>
            <a:r>
              <a:rPr lang="ru-RU" dirty="0">
                <a:solidFill>
                  <a:srgbClr val="333333"/>
                </a:solidFill>
              </a:rPr>
              <a:t>А бурый волк ей верно служит;</a:t>
            </a:r>
            <a:br>
              <a:rPr lang="ru-RU" dirty="0">
                <a:solidFill>
                  <a:srgbClr val="333333"/>
                </a:solidFill>
              </a:rPr>
            </a:br>
            <a:r>
              <a:rPr lang="ru-RU" dirty="0">
                <a:solidFill>
                  <a:srgbClr val="333333"/>
                </a:solidFill>
              </a:rPr>
              <a:t>Там ступа с Бабою Ягой</a:t>
            </a:r>
            <a:br>
              <a:rPr lang="ru-RU" dirty="0">
                <a:solidFill>
                  <a:srgbClr val="333333"/>
                </a:solidFill>
              </a:rPr>
            </a:br>
            <a:r>
              <a:rPr lang="ru-RU" dirty="0">
                <a:solidFill>
                  <a:srgbClr val="333333"/>
                </a:solidFill>
              </a:rPr>
              <a:t>Идет, бредет сама собой;</a:t>
            </a:r>
            <a:br>
              <a:rPr lang="ru-RU" dirty="0">
                <a:solidFill>
                  <a:srgbClr val="333333"/>
                </a:solidFill>
              </a:rPr>
            </a:br>
            <a:r>
              <a:rPr lang="ru-RU" dirty="0">
                <a:solidFill>
                  <a:srgbClr val="333333"/>
                </a:solidFill>
              </a:rPr>
              <a:t>Там царь </a:t>
            </a:r>
            <a:r>
              <a:rPr lang="ru-RU" dirty="0" err="1">
                <a:solidFill>
                  <a:srgbClr val="333333"/>
                </a:solidFill>
              </a:rPr>
              <a:t>Кащей</a:t>
            </a:r>
            <a:r>
              <a:rPr lang="ru-RU" dirty="0">
                <a:solidFill>
                  <a:srgbClr val="333333"/>
                </a:solidFill>
              </a:rPr>
              <a:t> над златом чахнет;</a:t>
            </a:r>
            <a:br>
              <a:rPr lang="ru-RU" dirty="0">
                <a:solidFill>
                  <a:srgbClr val="333333"/>
                </a:solidFill>
              </a:rPr>
            </a:br>
            <a:r>
              <a:rPr lang="ru-RU" dirty="0">
                <a:solidFill>
                  <a:srgbClr val="333333"/>
                </a:solidFill>
              </a:rPr>
              <a:t>Там русской дух… там Русью пахнет!</a:t>
            </a:r>
            <a:br>
              <a:rPr lang="ru-RU" dirty="0">
                <a:solidFill>
                  <a:srgbClr val="333333"/>
                </a:solidFill>
              </a:rPr>
            </a:br>
            <a:r>
              <a:rPr lang="ru-RU" dirty="0">
                <a:solidFill>
                  <a:srgbClr val="333333"/>
                </a:solidFill>
              </a:rPr>
              <a:t>И там я был, и мед я пил;</a:t>
            </a:r>
            <a:br>
              <a:rPr lang="ru-RU" dirty="0">
                <a:solidFill>
                  <a:srgbClr val="333333"/>
                </a:solidFill>
              </a:rPr>
            </a:br>
            <a:r>
              <a:rPr lang="ru-RU" dirty="0">
                <a:solidFill>
                  <a:srgbClr val="333333"/>
                </a:solidFill>
              </a:rPr>
              <a:t>У моря видел дуб зеленый;</a:t>
            </a:r>
            <a:br>
              <a:rPr lang="ru-RU" dirty="0">
                <a:solidFill>
                  <a:srgbClr val="333333"/>
                </a:solidFill>
              </a:rPr>
            </a:br>
            <a:r>
              <a:rPr lang="ru-RU" dirty="0">
                <a:solidFill>
                  <a:srgbClr val="333333"/>
                </a:solidFill>
              </a:rPr>
              <a:t>Под ним сидел, и кот ученый</a:t>
            </a:r>
            <a:br>
              <a:rPr lang="ru-RU" dirty="0">
                <a:solidFill>
                  <a:srgbClr val="333333"/>
                </a:solidFill>
              </a:rPr>
            </a:br>
            <a:r>
              <a:rPr lang="ru-RU" dirty="0">
                <a:solidFill>
                  <a:srgbClr val="333333"/>
                </a:solidFill>
              </a:rPr>
              <a:t>Свои мне сказки говорил.</a:t>
            </a:r>
            <a:br>
              <a:rPr lang="ru-RU" dirty="0">
                <a:solidFill>
                  <a:srgbClr val="333333"/>
                </a:solidFill>
              </a:rPr>
            </a:br>
            <a:r>
              <a:rPr lang="ru-RU" dirty="0">
                <a:solidFill>
                  <a:srgbClr val="333333"/>
                </a:solidFill>
              </a:rPr>
              <a:t>Одну я помню: сказку эту</a:t>
            </a:r>
            <a:br>
              <a:rPr lang="ru-RU" dirty="0">
                <a:solidFill>
                  <a:srgbClr val="333333"/>
                </a:solidFill>
              </a:rPr>
            </a:br>
            <a:r>
              <a:rPr lang="ru-RU" dirty="0">
                <a:solidFill>
                  <a:srgbClr val="333333"/>
                </a:solidFill>
              </a:rPr>
              <a:t>Поведаю теперь я свету…</a:t>
            </a:r>
          </a:p>
          <a:p>
            <a:endParaRPr lang="ru-RU" dirty="0"/>
          </a:p>
        </p:txBody>
      </p:sp>
      <p:pic>
        <p:nvPicPr>
          <p:cNvPr id="12292" name="Picture 4" descr="https://cs.pikabu.ru/post_img/big/2013-01_3/1357879318_42027484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2157" y="0"/>
            <a:ext cx="8349843" cy="592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1066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pbs.twimg.com/media/CassXsUWAAAq39M.jpg:large">
            <a:extLst>
              <a:ext uri="{FF2B5EF4-FFF2-40B4-BE49-F238E27FC236}">
                <a16:creationId xmlns="" xmlns:a16="http://schemas.microsoft.com/office/drawing/2014/main" id="{EB82B4C8-7756-40FC-84DB-F7CF78248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9813" y="0"/>
            <a:ext cx="480218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56012"/>
            <a:ext cx="738981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Когда мы перечитываем сказки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А.С.Пушкина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, мы становимся немного счастливее, благодарим автора за то, что он оставил эти сказки с нами навсегда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Сказки Александра Сергеевича 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должны занять достойное место не только на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книжных полках,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но и в сердце каждого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из нас.</a:t>
            </a:r>
          </a:p>
          <a:p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Чтение-вот лучшее учение!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А.С. Пушкин</a:t>
            </a:r>
          </a:p>
          <a:p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238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9E2158-8C8A-419A-9C02-400078E7B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1"/>
            <a:ext cx="7010401" cy="288758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+mn-lt"/>
              </a:rPr>
              <a:t>Семья Александра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smtClean="0">
                <a:latin typeface="+mn-lt"/>
              </a:rPr>
              <a:t>Пушкина.</a:t>
            </a:r>
            <a:endParaRPr lang="ru-RU" sz="2800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E135647-EEBA-4310-B2B6-6A778D83D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356135"/>
            <a:ext cx="12108581" cy="20107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111111"/>
                </a:solidFill>
              </a:rPr>
              <a:t>Много лет тому назад в Москве, в небогатой дворянской семье родился мальчик Саша. Дата его рождения – 6 июня 1799года.  У Саши была старшая </a:t>
            </a:r>
            <a:r>
              <a:rPr lang="ru-RU" dirty="0" smtClean="0">
                <a:solidFill>
                  <a:srgbClr val="111111"/>
                </a:solidFill>
              </a:rPr>
              <a:t>сестра Ольга </a:t>
            </a:r>
            <a:r>
              <a:rPr lang="ru-RU" dirty="0">
                <a:solidFill>
                  <a:srgbClr val="111111"/>
                </a:solidFill>
              </a:rPr>
              <a:t>и </a:t>
            </a:r>
            <a:r>
              <a:rPr lang="ru-RU" dirty="0" smtClean="0">
                <a:solidFill>
                  <a:srgbClr val="111111"/>
                </a:solidFill>
              </a:rPr>
              <a:t>младший брат Лев. </a:t>
            </a:r>
            <a:r>
              <a:rPr lang="ru-RU" dirty="0">
                <a:solidFill>
                  <a:srgbClr val="111111"/>
                </a:solidFill>
              </a:rPr>
              <a:t>Отец Александра любил читать и сам немного писал стихи. Писатели и поэты часто приходили в гости к Пушкиным. Смышлёного мальчика нередко оставляли в гостиной, когда гости читали свои произведения. </a:t>
            </a:r>
            <a:endParaRPr lang="ru-RU" dirty="0"/>
          </a:p>
        </p:txBody>
      </p:sp>
      <p:pic>
        <p:nvPicPr>
          <p:cNvPr id="13314" name="Picture 2" descr="https://s00.yaplakal.com/pics/pics_original/3/8/7/1204578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63139"/>
            <a:ext cx="6126480" cy="459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ds05.infourok.ru/uploads/ex/0e82/000a6ec1-131b1c85/1/img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6478" y="2263139"/>
            <a:ext cx="6126482" cy="459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4701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FC4271-8094-48D1-9F6B-2D4A0430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48"/>
            <a:ext cx="3136045" cy="730271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anose="020B0604020202020204" pitchFamily="34" charset="0"/>
              </a:rPr>
              <a:t>В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anose="020B0604020202020204" pitchFamily="34" charset="0"/>
              </a:rPr>
              <a:t>детстве будущий гений рос очень непоседливым и шаловливым, но не по годам умным и обаятельным ребенком, которого очень любила его родная бабушка Мария Алексеевна Ганнибал. </a:t>
            </a:r>
            <a:endParaRPr lang="ru-RU" sz="2700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52F6C1B-CF61-4B2B-9460-EB621360A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0" y="1202724"/>
            <a:ext cx="55417" cy="9960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Picture 2" descr="https://ds04.infourok.ru/uploads/ex/040c/00074383-bdd9b456/img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6045" y="4248"/>
            <a:ext cx="9055956" cy="679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6833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p.userapi.com/c637830/v637830323/44308/nyux7RcZhxQ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9222" y="0"/>
            <a:ext cx="7018636" cy="466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g-fotki.yandex.ru/get/9480/142401178.20/0_103e9e_38274b2b_X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44709" cy="336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mg-fotki.yandex.ru/get/9509/142401178.21/0_103ea6_fc9f31b2_X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94" y="3361038"/>
            <a:ext cx="5050891" cy="336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10800000" flipV="1">
            <a:off x="5099222" y="4922242"/>
            <a:ext cx="7092778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t>Пушкин очень часто гостил у нее в имении Захарово. Именно </a:t>
            </a:r>
            <a:r>
              <a:rPr lang="ru-RU" sz="2800" dirty="0" smtClean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t>бабушка </a:t>
            </a: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t>самая первая стала учить его </a:t>
            </a:r>
            <a:r>
              <a:rPr lang="ru-RU" sz="2800" dirty="0" smtClean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t>русской грамоте</a:t>
            </a:r>
            <a:r>
              <a:rPr lang="ru-RU" sz="2700" dirty="0" smtClean="0">
                <a:solidFill>
                  <a:srgbClr val="383838"/>
                </a:solidFill>
              </a:rPr>
              <a:t> и привила любовь к русскому языку.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95798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5D3485-8822-4B38-983A-5DE3ECC13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665"/>
            <a:ext cx="6829168" cy="2339546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000000"/>
                </a:solidFill>
                <a:latin typeface="+mn-lt"/>
              </a:rPr>
              <a:t>Огромное влияние на будущего поэта оказала его няня, Арина Родионовна, которую поэт будет вспоминать всю свою жизнь и посвятит не </a:t>
            </a:r>
            <a:r>
              <a:rPr lang="ru-RU" sz="1800" dirty="0" smtClean="0">
                <a:solidFill>
                  <a:srgbClr val="000000"/>
                </a:solidFill>
                <a:latin typeface="+mn-lt"/>
              </a:rPr>
              <a:t>мало литературных </a:t>
            </a:r>
            <a:r>
              <a:rPr lang="ru-RU" sz="1800" dirty="0">
                <a:solidFill>
                  <a:srgbClr val="000000"/>
                </a:solidFill>
                <a:latin typeface="+mn-lt"/>
              </a:rPr>
              <a:t>произведений</a:t>
            </a:r>
            <a:r>
              <a:rPr lang="ru-RU" sz="1800" dirty="0" smtClean="0">
                <a:solidFill>
                  <a:srgbClr val="000000"/>
                </a:solidFill>
                <a:latin typeface="+mn-lt"/>
              </a:rPr>
              <a:t>.</a:t>
            </a:r>
            <a:r>
              <a:rPr lang="ru-RU" sz="1800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+mn-lt"/>
              </a:rPr>
              <a:t>Она </a:t>
            </a:r>
            <a:r>
              <a:rPr lang="ru-RU" sz="1800" dirty="0">
                <a:solidFill>
                  <a:srgbClr val="000000"/>
                </a:solidFill>
                <a:latin typeface="+mn-lt"/>
              </a:rPr>
              <a:t>была мастерица петь песни и рассказывать сказки. Говор у неё был особый певучий, ведь она была простая крестьянка.</a:t>
            </a:r>
            <a:r>
              <a:rPr lang="ru-RU" sz="1800" dirty="0">
                <a:latin typeface="+mn-lt"/>
              </a:rPr>
              <a:t> Он записывал сказки, которых няня знала великое множество, песни , с интересом «собирал» сказанные ей поговорки, пословицы, народные выражения. </a:t>
            </a:r>
            <a:r>
              <a:rPr lang="ru-RU" sz="1800" dirty="0">
                <a:solidFill>
                  <a:srgbClr val="000000"/>
                </a:solidFill>
                <a:latin typeface="+mn-lt"/>
              </a:rPr>
              <a:t>Маленький Саша очень любил свою няню и ласково называл её </a:t>
            </a:r>
            <a:r>
              <a:rPr lang="ru-RU" sz="1800" dirty="0" smtClean="0">
                <a:solidFill>
                  <a:srgbClr val="000000"/>
                </a:solidFill>
                <a:latin typeface="+mn-lt"/>
              </a:rPr>
              <a:t>мамушкой.</a:t>
            </a:r>
            <a:r>
              <a:rPr lang="ru-RU" sz="1800" dirty="0">
                <a:solidFill>
                  <a:srgbClr val="111111"/>
                </a:solidFill>
                <a:latin typeface="+mn-lt"/>
              </a:rPr>
              <a:t> </a:t>
            </a:r>
            <a:endParaRPr lang="ru-RU" sz="1800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E0B97A9-53D9-4716-A54B-D1F3B5E94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41" y="2784389"/>
            <a:ext cx="5305167" cy="397063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</a:rPr>
              <a:t>                        </a:t>
            </a:r>
            <a:r>
              <a:rPr lang="ru-RU" b="1" dirty="0">
                <a:solidFill>
                  <a:srgbClr val="333333"/>
                </a:solidFill>
              </a:rPr>
              <a:t>Няне</a:t>
            </a:r>
            <a:endParaRPr lang="ru-RU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</a:rPr>
              <a:t>Подруга </a:t>
            </a:r>
            <a:r>
              <a:rPr lang="ru-RU" dirty="0">
                <a:solidFill>
                  <a:srgbClr val="000000"/>
                </a:solidFill>
              </a:rPr>
              <a:t>дней моих суровых,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</a:rPr>
              <a:t>Голубка дряхлая моя!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</a:rPr>
              <a:t>Одна в глуши лесов сосновых,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</a:rPr>
              <a:t>Давно, давно ты ждешь меня.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</a:rPr>
              <a:t>Ты под окном своей светлицы,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</a:rPr>
              <a:t>Горюешь, будто на часах,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</a:rPr>
              <a:t>И медлят поминутно спицы,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</a:rPr>
              <a:t>В твоих наморщенных руках.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</a:rPr>
              <a:t>Глядишь в забытые вороты,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</a:rPr>
              <a:t>На черный отдаленный путь: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</a:rPr>
              <a:t>Тоска, предчувствия, заботы,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</a:rPr>
              <a:t>Теснят твою всечасно </a:t>
            </a:r>
            <a:r>
              <a:rPr lang="ru-RU" dirty="0" smtClean="0">
                <a:solidFill>
                  <a:srgbClr val="000000"/>
                </a:solidFill>
              </a:rPr>
              <a:t>грудь…..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                          </a:t>
            </a:r>
          </a:p>
          <a:p>
            <a:pPr marL="0" indent="0">
              <a:buNone/>
            </a:pPr>
            <a:r>
              <a:rPr lang="ru-RU" sz="1900" dirty="0">
                <a:solidFill>
                  <a:srgbClr val="333333"/>
                </a:solidFill>
              </a:rPr>
              <a:t> </a:t>
            </a:r>
            <a:r>
              <a:rPr lang="ru-RU" sz="1900" dirty="0" smtClean="0">
                <a:solidFill>
                  <a:srgbClr val="333333"/>
                </a:solidFill>
              </a:rPr>
              <a:t>                                                           А</a:t>
            </a:r>
            <a:r>
              <a:rPr lang="ru-RU" sz="1900" dirty="0">
                <a:solidFill>
                  <a:srgbClr val="333333"/>
                </a:solidFill>
              </a:rPr>
              <a:t>. С. Пушкин</a:t>
            </a:r>
            <a:endParaRPr lang="ru-RU" sz="1900" dirty="0"/>
          </a:p>
        </p:txBody>
      </p:sp>
      <p:pic>
        <p:nvPicPr>
          <p:cNvPr id="4098" name="Picture 2" descr="https://ic.pics.livejournal.com/sergey_v_fomin/72076302/4926382/4926382_original.jpg">
            <a:extLst>
              <a:ext uri="{FF2B5EF4-FFF2-40B4-BE49-F238E27FC236}">
                <a16:creationId xmlns:a16="http://schemas.microsoft.com/office/drawing/2014/main" xmlns="" id="{3AAF262D-ABD2-4748-B1DE-80CA950BC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0849" y="0"/>
            <a:ext cx="53911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7063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AE3C74-8252-436C-AAD1-B1EB40E5B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5350474" cy="120272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333333"/>
                </a:solidFill>
                <a:latin typeface="+mn-lt"/>
              </a:rPr>
              <a:t>Наталья</a:t>
            </a:r>
            <a:r>
              <a:rPr lang="ru-RU" sz="2800" dirty="0">
                <a:solidFill>
                  <a:srgbClr val="333333"/>
                </a:solidFill>
                <a:latin typeface="+mn-lt"/>
              </a:rPr>
              <a:t> </a:t>
            </a:r>
            <a:r>
              <a:rPr lang="ru-RU" sz="2800" dirty="0" smtClean="0">
                <a:solidFill>
                  <a:srgbClr val="333333"/>
                </a:solidFill>
                <a:latin typeface="+mn-lt"/>
              </a:rPr>
              <a:t>Гончарова считалась </a:t>
            </a:r>
            <a:r>
              <a:rPr lang="ru-RU" sz="2800" dirty="0">
                <a:solidFill>
                  <a:srgbClr val="333333"/>
                </a:solidFill>
                <a:latin typeface="+mn-lt"/>
              </a:rPr>
              <a:t>первой красавицей своей эпохи.</a:t>
            </a:r>
            <a:endParaRPr lang="ru-RU" sz="2800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3A8A776-0437-4F36-9E88-7FB31C456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497" y="5593492"/>
            <a:ext cx="11063870" cy="1109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</a:rPr>
              <a:t>В 31 год Пушкин женился на красавице Наталье Гончаровой. </a:t>
            </a:r>
            <a:r>
              <a:rPr lang="ru-RU" dirty="0" smtClean="0">
                <a:solidFill>
                  <a:srgbClr val="000000"/>
                </a:solidFill>
              </a:rPr>
              <a:t>Александр называл свою жену ласково «ангел» или Натали.</a:t>
            </a:r>
            <a:endParaRPr lang="ru-RU" dirty="0"/>
          </a:p>
        </p:txBody>
      </p:sp>
      <p:pic>
        <p:nvPicPr>
          <p:cNvPr id="5122" name="Picture 2" descr="Травля величайшего русского поэта в истории - правда или преувеличение?">
            <a:extLst>
              <a:ext uri="{FF2B5EF4-FFF2-40B4-BE49-F238E27FC236}">
                <a16:creationId xmlns:a16="http://schemas.microsoft.com/office/drawing/2014/main" xmlns="" id="{FF9AC81F-EE1A-4084-A60C-63D09352D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4571" y="0"/>
            <a:ext cx="6841525" cy="434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Гончарова в юности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519" y="1426679"/>
            <a:ext cx="4219403" cy="359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8189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3521930" cy="6773075"/>
          </a:xfrm>
        </p:spPr>
        <p:txBody>
          <a:bodyPr>
            <a:norm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ru-RU" sz="2800" dirty="0" smtClean="0">
                <a:solidFill>
                  <a:srgbClr val="111111"/>
                </a:solidFill>
                <a:latin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111111"/>
                </a:solidFill>
                <a:latin typeface="+mn-lt"/>
              </a:rPr>
              <a:t>У Пушкина была большая семья. Четверо детей, две дочери и два сына. </a:t>
            </a:r>
            <a:r>
              <a:rPr lang="ru-RU" sz="2800" dirty="0">
                <a:solidFill>
                  <a:srgbClr val="111111"/>
                </a:solidFill>
                <a:latin typeface="+mn-lt"/>
              </a:rPr>
              <a:t>Александр Сергеевич очень любил своих детей, часто проводил с ними своё </a:t>
            </a:r>
            <a:r>
              <a:rPr lang="ru-RU" sz="2800" u="sng" dirty="0">
                <a:solidFill>
                  <a:srgbClr val="111111"/>
                </a:solidFill>
                <a:latin typeface="+mn-lt"/>
              </a:rPr>
              <a:t>время</a:t>
            </a:r>
            <a:r>
              <a:rPr lang="ru-RU" sz="2800" dirty="0">
                <a:solidFill>
                  <a:srgbClr val="111111"/>
                </a:solidFill>
                <a:latin typeface="+mn-lt"/>
              </a:rPr>
              <a:t>: читал им свои стихи, </a:t>
            </a:r>
            <a:r>
              <a:rPr lang="ru-RU" sz="2800" dirty="0" smtClean="0">
                <a:solidFill>
                  <a:srgbClr val="111111"/>
                </a:solidFill>
                <a:latin typeface="+mn-lt"/>
              </a:rPr>
              <a:t>играл с ними, </a:t>
            </a:r>
            <a:r>
              <a:rPr lang="ru-RU" sz="2800" dirty="0">
                <a:solidFill>
                  <a:srgbClr val="111111"/>
                </a:solidFill>
                <a:latin typeface="+mn-lt"/>
              </a:rPr>
              <a:t>нежно называл их </a:t>
            </a:r>
            <a:r>
              <a:rPr lang="ru-RU" sz="2800" i="1" dirty="0">
                <a:solidFill>
                  <a:srgbClr val="111111"/>
                </a:solidFill>
                <a:latin typeface="+mn-lt"/>
              </a:rPr>
              <a:t>«детушки»</a:t>
            </a:r>
            <a:r>
              <a:rPr lang="ru-RU" sz="2800" dirty="0">
                <a:solidFill>
                  <a:srgbClr val="111111"/>
                </a:solidFill>
                <a:latin typeface="+mn-lt"/>
              </a:rPr>
              <a:t>.</a:t>
            </a:r>
            <a:r>
              <a:rPr lang="ru-RU" sz="2800" dirty="0">
                <a:solidFill>
                  <a:prstClr val="black"/>
                </a:solidFill>
                <a:latin typeface="Calibri" panose="020F0502020204030204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Calibri" panose="020F0502020204030204"/>
              </a:rPr>
            </a:br>
            <a:endParaRPr lang="ru-RU" dirty="0"/>
          </a:p>
        </p:txBody>
      </p:sp>
      <p:pic>
        <p:nvPicPr>
          <p:cNvPr id="1026" name="Picture 2" descr="https://i.mycdn.me/i?r=AzEPZsRbOZEKgBhR0XGMT1RkEdjtCAr5N1Jah7PLIqeTa6aKTM5SRkZCeTgDn6uOy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1930" y="90616"/>
            <a:ext cx="8612405" cy="668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5450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35459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</a:rPr>
              <a:t>В 1837 году между Александром Сергеевичем Пушкиным и Жоржем Дантесом возник конфликт. Пушкин вызывает Дантеса на дуэль, </a:t>
            </a:r>
            <a:r>
              <a:rPr lang="ru-RU" dirty="0" smtClean="0">
                <a:solidFill>
                  <a:srgbClr val="333333"/>
                </a:solidFill>
              </a:rPr>
              <a:t> </a:t>
            </a:r>
            <a:r>
              <a:rPr lang="ru-RU" dirty="0">
                <a:solidFill>
                  <a:srgbClr val="333333"/>
                </a:solidFill>
              </a:rPr>
              <a:t>в результате получает смертельное ранение в </a:t>
            </a:r>
            <a:r>
              <a:rPr lang="ru-RU" dirty="0" smtClean="0">
                <a:solidFill>
                  <a:srgbClr val="333333"/>
                </a:solidFill>
              </a:rPr>
              <a:t>живот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>и спустя два дня мучений </a:t>
            </a:r>
            <a:r>
              <a:rPr lang="ru-RU" dirty="0" smtClean="0">
                <a:solidFill>
                  <a:srgbClr val="000000"/>
                </a:solidFill>
              </a:rPr>
              <a:t>умирает </a:t>
            </a:r>
            <a:r>
              <a:rPr lang="ru-RU" dirty="0">
                <a:solidFill>
                  <a:srgbClr val="000000"/>
                </a:solidFill>
              </a:rPr>
              <a:t>в своей </a:t>
            </a:r>
            <a:r>
              <a:rPr lang="ru-RU" dirty="0" smtClean="0">
                <a:solidFill>
                  <a:srgbClr val="000000"/>
                </a:solidFill>
              </a:rPr>
              <a:t>квартире. </a:t>
            </a:r>
            <a:r>
              <a:rPr lang="ru-RU" dirty="0">
                <a:solidFill>
                  <a:srgbClr val="000000"/>
                </a:solidFill>
              </a:rPr>
              <a:t>Семья поэта </a:t>
            </a:r>
            <a:r>
              <a:rPr lang="ru-RU" dirty="0" smtClean="0">
                <a:solidFill>
                  <a:srgbClr val="000000"/>
                </a:solidFill>
              </a:rPr>
              <a:t>остаётся </a:t>
            </a:r>
            <a:r>
              <a:rPr lang="ru-RU" dirty="0">
                <a:solidFill>
                  <a:srgbClr val="000000"/>
                </a:solidFill>
              </a:rPr>
              <a:t>без средств к существованию. К счастью, на помощь пришел император Николай I. Он выплатил долги Пушкина и назначил его родным содержание. 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8" name="Picture 4" descr="Название: Дуэль Пушкина и Дантеса.jpg&#10;Просмотров: 605&#10;&#10;Размер: 302.5 КБ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4595" y="0"/>
            <a:ext cx="6837405" cy="685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avatars.mds.yandex.net/get-zen_doc/1872259/pub_5d046468af8bd4147ddca4c7_5d0464a4aec74a0d772f1568/scale_120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340"/>
            <a:ext cx="2883013" cy="368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83013" y="3175341"/>
            <a:ext cx="18718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Жорж Шарль </a:t>
            </a:r>
            <a:r>
              <a:rPr lang="ru-RU" dirty="0" smtClean="0">
                <a:solidFill>
                  <a:srgbClr val="000000"/>
                </a:solidFill>
              </a:rPr>
              <a:t>Дантес</a:t>
            </a:r>
            <a:endParaRPr lang="ru-RU" b="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3224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aria-art.ru/0/P/Pushkin%20A/25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5807" y="0"/>
            <a:ext cx="97761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-1"/>
            <a:ext cx="25743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400" dirty="0"/>
              <a:t>Смерть </a:t>
            </a:r>
            <a:r>
              <a:rPr lang="ru-RU" sz="2400" dirty="0" smtClean="0"/>
              <a:t>Александра Сергеевича </a:t>
            </a:r>
            <a:r>
              <a:rPr lang="ru-RU" sz="2400" dirty="0"/>
              <a:t>стала трагедией для всего народа. Он прожил короткую жизнь </a:t>
            </a:r>
            <a:r>
              <a:rPr lang="ru-RU" sz="2400" dirty="0" smtClean="0"/>
              <a:t>всего 37 </a:t>
            </a:r>
            <a:r>
              <a:rPr lang="ru-RU" sz="2400" dirty="0"/>
              <a:t>лет, но оставил нам бесценное сокровище-свое творчество.</a:t>
            </a:r>
          </a:p>
        </p:txBody>
      </p:sp>
    </p:spTree>
    <p:extLst>
      <p:ext uri="{BB962C8B-B14F-4D97-AF65-F5344CB8AC3E}">
        <p14:creationId xmlns:p14="http://schemas.microsoft.com/office/powerpoint/2010/main" xmlns="" val="14722238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552</Words>
  <Application>Microsoft Office PowerPoint</Application>
  <PresentationFormat>Произвольный</PresentationFormat>
  <Paragraphs>68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Подготовил: Учитель - логопед Ардимасова Татьяна Павловна</vt:lpstr>
      <vt:lpstr>Семья Александра Пушкина.</vt:lpstr>
      <vt:lpstr>В детстве будущий гений рос очень непоседливым и шаловливым, но не по годам умным и обаятельным ребенком, которого очень любила его родная бабушка Мария Алексеевна Ганнибал. </vt:lpstr>
      <vt:lpstr>Слайд 4</vt:lpstr>
      <vt:lpstr>Огромное влияние на будущего поэта оказала его няня, Арина Родионовна, которую поэт будет вспоминать всю свою жизнь и посвятит не мало литературных произведений. Она была мастерица петь песни и рассказывать сказки. Говор у неё был особый певучий, ведь она была простая крестьянка. Он записывал сказки, которых няня знала великое множество, песни , с интересом «собирал» сказанные ей поговорки, пословицы, народные выражения. Маленький Саша очень любил свою няню и ласково называл её мамушкой. </vt:lpstr>
      <vt:lpstr>Наталья Гончарова считалась первой красавицей своей эпохи.</vt:lpstr>
      <vt:lpstr> У Пушкина была большая семья. Четверо детей, две дочери и два сына. Александр Сергеевич очень любил своих детей, часто проводил с ними своё время: читал им свои стихи, играл с ними, нежно называл их «детушки». </vt:lpstr>
      <vt:lpstr>Слайд 8</vt:lpstr>
      <vt:lpstr>Слайд 9</vt:lpstr>
      <vt:lpstr>Пушкин писал на протяжении всей жизни, он посвящал их женщинам, друзьям, писал о любви, природе, России. Он писал свои сказки для взрослых, но очень быстро они стали любимыми и среди детей, потому что в них добро побеждает зло, что отвечает традициям жанра волшебной сказки. </vt:lpstr>
      <vt:lpstr>***</vt:lpstr>
      <vt:lpstr>«Сказка о царе Салтане, о сыне его славном и могучем богатыре князе Гвидоне Салтановиче и о прекрасной царевне Лебеди».</vt:lpstr>
      <vt:lpstr>«Сказка о рыбаке и рыбке». </vt:lpstr>
      <vt:lpstr>«Сказка о попе и его работнике Балде». </vt:lpstr>
      <vt:lpstr>«Сказка о золотом петушке».</vt:lpstr>
      <vt:lpstr>«Руслан и Людмила». У Лукоморья дуб зеленый.» 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«Знакомство  с творчеством русского поэта Александра Сергеевича Пушкина»</dc:title>
  <dc:creator>Roma</dc:creator>
  <cp:lastModifiedBy>User</cp:lastModifiedBy>
  <cp:revision>37</cp:revision>
  <dcterms:created xsi:type="dcterms:W3CDTF">2021-02-11T17:05:22Z</dcterms:created>
  <dcterms:modified xsi:type="dcterms:W3CDTF">2023-05-04T14:19:56Z</dcterms:modified>
</cp:coreProperties>
</file>