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  <p:sldId id="263" r:id="rId6"/>
    <p:sldId id="264" r:id="rId7"/>
    <p:sldId id="262" r:id="rId8"/>
    <p:sldId id="265" r:id="rId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B249F7-F67F-9C14-2C3D-47C7972A359B}" v="165" dt="2024-09-10T12:27:50.547"/>
    <p1510:client id="{61A2184B-029C-5A48-9FAD-C7A9DE9A6979}" v="695" dt="2024-09-10T15:01:36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9536" y="1666342"/>
            <a:ext cx="5227902" cy="2049764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ru-RU" sz="2800">
                <a:solidFill>
                  <a:schemeClr val="accent3">
                    <a:lumMod val="49000"/>
                  </a:schemeClr>
                </a:solidFill>
                <a:latin typeface="Calibri"/>
              </a:rPr>
            </a:br>
            <a:r>
              <a:rPr lang="ru-RU" sz="2800">
                <a:ea typeface="+mj-lt"/>
                <a:cs typeface="+mj-lt"/>
              </a:rPr>
              <a:t>«</a:t>
            </a:r>
            <a:r>
              <a:rPr lang="ru-RU" sz="2800">
                <a:solidFill>
                  <a:schemeClr val="accent3">
                    <a:lumMod val="49000"/>
                  </a:schemeClr>
                </a:solidFill>
                <a:latin typeface="Calibri"/>
                <a:ea typeface="Calibri"/>
                <a:cs typeface="Calibri"/>
              </a:rPr>
              <a:t>Кризис 3-х лет</a:t>
            </a:r>
            <a:r>
              <a:rPr lang="ru-RU" sz="2800">
                <a:solidFill>
                  <a:schemeClr val="accent3">
                    <a:lumMod val="49000"/>
                  </a:schemeClr>
                </a:solidFill>
                <a:ea typeface="+mj-lt"/>
                <a:cs typeface="+mj-lt"/>
              </a:rPr>
              <a:t>»</a:t>
            </a:r>
            <a:endParaRPr lang="ru-RU" sz="2800">
              <a:solidFill>
                <a:schemeClr val="accent3">
                  <a:lumMod val="49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8966" y="3716744"/>
            <a:ext cx="5239897" cy="22214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25120" lvl="3" algn="r"/>
            <a:r>
              <a:rPr lang="ru-RU" sz="2600">
                <a:latin typeface="Calibri"/>
                <a:ea typeface="Calibri"/>
                <a:cs typeface="Calibri"/>
              </a:rPr>
              <a:t>Подготовила:</a:t>
            </a:r>
            <a:endParaRPr lang="ru-RU" sz="2600">
              <a:latin typeface="Aptos" panose="020B0004020202020204"/>
              <a:ea typeface="Calibri"/>
              <a:cs typeface="Calibri"/>
            </a:endParaRPr>
          </a:p>
          <a:p>
            <a:pPr marL="325120" lvl="3" algn="r"/>
            <a:r>
              <a:rPr lang="ru-RU" sz="2600">
                <a:latin typeface="Calibri"/>
                <a:ea typeface="Calibri"/>
                <a:cs typeface="Calibri"/>
              </a:rPr>
              <a:t>Педагог-психолог</a:t>
            </a:r>
          </a:p>
          <a:p>
            <a:pPr marL="216535" lvl="2" algn="r"/>
            <a:r>
              <a:rPr lang="ru-RU" sz="2650">
                <a:latin typeface="Calibri"/>
                <a:ea typeface="Calibri"/>
                <a:cs typeface="Calibri"/>
              </a:rPr>
              <a:t>Штейн К.Д.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86818A-EAB2-0EA0-B3E3-E3E0F1CD07D1}"/>
              </a:ext>
            </a:extLst>
          </p:cNvPr>
          <p:cNvSpPr txBox="1"/>
          <p:nvPr/>
        </p:nvSpPr>
        <p:spPr>
          <a:xfrm>
            <a:off x="2359938" y="8278100"/>
            <a:ext cx="241530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>
                <a:latin typeface="Calibri"/>
                <a:ea typeface="Calibri"/>
                <a:cs typeface="Calibri"/>
              </a:rPr>
              <a:t>Ярославль, 2024 г.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77F7F2-553C-C79F-F441-FEFFEFF2ADE4}"/>
              </a:ext>
            </a:extLst>
          </p:cNvPr>
          <p:cNvSpPr txBox="1"/>
          <p:nvPr/>
        </p:nvSpPr>
        <p:spPr>
          <a:xfrm>
            <a:off x="883938" y="248802"/>
            <a:ext cx="5221000" cy="14157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>
                <a:latin typeface="Calibri"/>
                <a:ea typeface="Calibri"/>
                <a:cs typeface="Calibri"/>
              </a:rPr>
              <a:t>МДОУ «Детский сад № 75</a:t>
            </a:r>
            <a:r>
              <a:rPr lang="ru-RU" sz="2000">
                <a:solidFill>
                  <a:schemeClr val="accent3">
                    <a:lumMod val="49000"/>
                  </a:schemeClr>
                </a:solidFill>
                <a:latin typeface="Calibri"/>
                <a:ea typeface="Calibri"/>
                <a:cs typeface="Calibri"/>
              </a:rPr>
              <a:t>»</a:t>
            </a:r>
            <a:endParaRPr lang="ru-RU"/>
          </a:p>
          <a:p>
            <a:pPr algn="ctr"/>
            <a:endParaRPr lang="ru-RU" sz="2000">
              <a:solidFill>
                <a:schemeClr val="accent3">
                  <a:lumMod val="49000"/>
                </a:schemeClr>
              </a:solidFill>
              <a:latin typeface="Calibri"/>
              <a:ea typeface="Calibri"/>
              <a:cs typeface="Calibri"/>
            </a:endParaRPr>
          </a:p>
          <a:p>
            <a:endParaRPr lang="ru-RU" sz="2800">
              <a:solidFill>
                <a:srgbClr val="0C3412"/>
              </a:solidFill>
              <a:latin typeface="Aptos Display"/>
            </a:endParaRPr>
          </a:p>
          <a:p>
            <a:endParaRPr lang="ru-RU"/>
          </a:p>
        </p:txBody>
      </p:sp>
      <p:pic>
        <p:nvPicPr>
          <p:cNvPr id="5" name="Рисунок 4" descr="Picture background">
            <a:extLst>
              <a:ext uri="{FF2B5EF4-FFF2-40B4-BE49-F238E27FC236}">
                <a16:creationId xmlns:a16="http://schemas.microsoft.com/office/drawing/2014/main" id="{A3E6B778-FB6E-8687-7751-1DF54CDAA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376891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5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A5B67-118F-9C8D-645C-DADB01D696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/>
              <a:t>Содержание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D521D0-723D-A105-7463-669A7FB25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3591820"/>
            <a:ext cx="5915025" cy="46441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Что такое возрастной кризис?</a:t>
            </a:r>
            <a:endParaRPr lang="ru-RU"/>
          </a:p>
          <a:p>
            <a:r>
              <a:rPr lang="ru-RU" dirty="0"/>
              <a:t>Как проявляется кризис 3-х лет?</a:t>
            </a:r>
          </a:p>
          <a:p>
            <a:r>
              <a:rPr lang="ru-RU" dirty="0"/>
              <a:t>Советы по взаимодействию с ребенком в период кризиса 3-х лет</a:t>
            </a:r>
          </a:p>
        </p:txBody>
      </p:sp>
    </p:spTree>
    <p:extLst>
      <p:ext uri="{BB962C8B-B14F-4D97-AF65-F5344CB8AC3E}">
        <p14:creationId xmlns:p14="http://schemas.microsoft.com/office/powerpoint/2010/main" val="398232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5E5814-5DD3-30BA-08F1-3087307CD0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800">
                <a:solidFill>
                  <a:srgbClr val="000000"/>
                </a:solidFill>
                <a:latin typeface="Aptos"/>
                <a:cs typeface="Times New Roman"/>
              </a:rPr>
              <a:t>Что такое возрастной кризис?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413BB5-A6E4-AB94-64AD-384BA9147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just">
              <a:buNone/>
            </a:pPr>
            <a:r>
              <a:rPr lang="ru-RU" sz="2000" b="1" dirty="0">
                <a:solidFill>
                  <a:srgbClr val="231F20"/>
                </a:solidFill>
                <a:latin typeface="Times New Roman"/>
                <a:cs typeface="Times New Roman"/>
              </a:rPr>
              <a:t>    </a:t>
            </a:r>
            <a:r>
              <a:rPr lang="ru-RU" sz="2400" u="sng" dirty="0">
                <a:solidFill>
                  <a:srgbClr val="231F20"/>
                </a:solidFill>
                <a:latin typeface="Calibri"/>
                <a:ea typeface="Calibri"/>
                <a:cs typeface="Times New Roman"/>
              </a:rPr>
              <a:t>Возрастные кризисы</a:t>
            </a:r>
            <a:r>
              <a:rPr lang="ru-RU" sz="2400" dirty="0">
                <a:solidFill>
                  <a:srgbClr val="231F20"/>
                </a:solidFill>
                <a:latin typeface="Calibri"/>
                <a:ea typeface="Calibri"/>
                <a:cs typeface="Times New Roman"/>
              </a:rPr>
              <a:t> — особые, относительно непродолжительные по времени (до года) периоды развития, характеризующиеся резкими психологическими изменениями. Они относятся к нормативным процессам, необходимым для нормального поступательного развития личности.</a:t>
            </a:r>
            <a:endParaRPr lang="ru-RU" sz="2400">
              <a:latin typeface="Calibri"/>
              <a:ea typeface="Calibri"/>
              <a:cs typeface="Times New Roman"/>
            </a:endParaRPr>
          </a:p>
          <a:p>
            <a:pPr algn="just">
              <a:buNone/>
            </a:pPr>
            <a:r>
              <a:rPr lang="ru-RU" sz="2400" dirty="0">
                <a:solidFill>
                  <a:srgbClr val="231F20"/>
                </a:solidFill>
                <a:latin typeface="Calibri"/>
                <a:ea typeface="Calibri"/>
                <a:cs typeface="Times New Roman"/>
              </a:rPr>
              <a:t>    Почти у всех родителей наступает такой момент, когда их ребенок начинает делать все наоборот: игнорирует просьбы, разбрасывает только что собранные игрушки, кричит или даже пытается ударить.</a:t>
            </a:r>
            <a:endParaRPr lang="ru-RU" sz="2400">
              <a:latin typeface="Calibri"/>
              <a:ea typeface="Calibri"/>
              <a:cs typeface="Times New Roman"/>
            </a:endParaRPr>
          </a:p>
          <a:p>
            <a:pPr algn="just">
              <a:buNone/>
            </a:pPr>
            <a:r>
              <a:rPr lang="ru-RU" sz="2400" dirty="0">
                <a:solidFill>
                  <a:srgbClr val="231F20"/>
                </a:solidFill>
                <a:latin typeface="Calibri"/>
                <a:ea typeface="Calibri"/>
                <a:cs typeface="Times New Roman"/>
              </a:rPr>
              <a:t>    Это свидетельствует о том, что у ребенка наступил кризисный возраст. </a:t>
            </a:r>
            <a:endParaRPr lang="ru-RU" sz="2000" i="1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endParaRPr lang="ru-RU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5096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237AD-F6C9-A1A3-77EA-90D1DBBAC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24725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>
              <a:spcBef>
                <a:spcPts val="1000"/>
              </a:spcBef>
            </a:pPr>
            <a:r>
              <a:rPr lang="ru-RU" sz="2800" dirty="0">
                <a:latin typeface="Aptos"/>
              </a:rPr>
              <a:t>Как проявляется кризис 3-х лет?</a:t>
            </a:r>
            <a:endParaRPr lang="en-US" sz="2800" dirty="0">
              <a:latin typeface="Aptos"/>
            </a:endParaRPr>
          </a:p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611D8A-5CC5-542C-1C45-D88EC505C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35" y="2023509"/>
            <a:ext cx="6092978" cy="671892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ru-RU" sz="2000" b="1" dirty="0">
                <a:latin typeface="Calibri"/>
                <a:ea typeface="Roboto"/>
                <a:cs typeface="Roboto"/>
              </a:rPr>
              <a:t>Негативизм</a:t>
            </a:r>
            <a:r>
              <a:rPr lang="ru-RU" sz="2000" dirty="0">
                <a:latin typeface="Calibri"/>
                <a:ea typeface="Roboto"/>
                <a:cs typeface="Roboto"/>
              </a:rPr>
              <a:t> –  проявляется в стремлении сделать наоборот, даже вопреки своему желанию. </a:t>
            </a:r>
            <a:endParaRPr lang="ru-RU" sz="2000">
              <a:latin typeface="Calibri"/>
              <a:ea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ru-RU" sz="2000" b="1" dirty="0">
                <a:latin typeface="Calibri"/>
                <a:ea typeface="Roboto"/>
                <a:cs typeface="Roboto"/>
              </a:rPr>
              <a:t>Упрямство </a:t>
            </a:r>
            <a:r>
              <a:rPr lang="ru-RU" sz="2000" dirty="0">
                <a:latin typeface="Calibri"/>
                <a:ea typeface="Roboto"/>
                <a:cs typeface="Roboto"/>
              </a:rPr>
              <a:t>– ребенок настаивает на чем-то не потому, что хочет, а потому что ОН этого потребовал. И он связан своим собственным решением. Например, часто мой сын, требуя очередную машинку в магазине и получая ее, практически сразу теряет к ней интерес. Ему не нужна машинка, от так проявляет свое упрямство.</a:t>
            </a:r>
            <a:endParaRPr lang="ru-RU" sz="200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ru-RU" sz="2000" dirty="0">
                <a:latin typeface="Calibri"/>
                <a:ea typeface="Roboto"/>
                <a:cs typeface="Roboto"/>
              </a:rPr>
              <a:t> Развивается такое качество как ВОЛЯ, без которого нам, взрослым людям, невозможно жить в обществе.</a:t>
            </a:r>
            <a:endParaRPr lang="ru-RU" sz="2000"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ru-RU" sz="2000" dirty="0">
                <a:latin typeface="Calibri"/>
                <a:ea typeface="Roboto"/>
                <a:cs typeface="Roboto"/>
              </a:rPr>
              <a:t>3. </a:t>
            </a:r>
            <a:r>
              <a:rPr lang="ru-RU" sz="2000" b="1" dirty="0">
                <a:latin typeface="Calibri"/>
                <a:ea typeface="Roboto"/>
                <a:cs typeface="Roboto"/>
              </a:rPr>
              <a:t>Строптивость</a:t>
            </a:r>
            <a:r>
              <a:rPr lang="ru-RU" sz="2000" dirty="0">
                <a:latin typeface="Calibri"/>
                <a:ea typeface="Roboto"/>
                <a:cs typeface="Roboto"/>
              </a:rPr>
              <a:t> – данный симптом безличен, направлен не против лица, а против норм воспитания, против образа жизни, который сложился за 3 года. Строптивость выражается в пренебрежительном жесте и словах «Да ну», которыми ребенок отвечает на все предложения. У ребенка формируются собственные ценности.</a:t>
            </a:r>
            <a:endParaRPr lang="ru-RU" sz="2000" dirty="0">
              <a:latin typeface="Calibri"/>
              <a:ea typeface="Calibri"/>
              <a:cs typeface="Calibri"/>
            </a:endParaRPr>
          </a:p>
          <a:p>
            <a:pPr algn="just">
              <a:buNone/>
            </a:pPr>
            <a:endParaRPr lang="ru-RU" sz="2000" dirty="0">
              <a:latin typeface="Calibri"/>
              <a:ea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62476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237AD-F6C9-A1A3-77EA-90D1DBBAC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24725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>
              <a:spcBef>
                <a:spcPts val="1000"/>
              </a:spcBef>
            </a:pPr>
            <a:r>
              <a:rPr lang="ru-RU" sz="2800">
                <a:latin typeface="Aptos"/>
              </a:rPr>
              <a:t>Как проявляется кризис 3-х лет?</a:t>
            </a:r>
            <a:endParaRPr lang="en-US" sz="2800">
              <a:latin typeface="Aptos"/>
            </a:endParaRPr>
          </a:p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611D8A-5CC5-542C-1C45-D88EC505C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35" y="1955066"/>
            <a:ext cx="6092978" cy="671892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latin typeface="Calibri"/>
                <a:ea typeface="Roboto"/>
                <a:cs typeface="Roboto"/>
              </a:rPr>
              <a:t>4.   </a:t>
            </a:r>
            <a:r>
              <a:rPr lang="ru-RU" sz="2000" b="1" dirty="0">
                <a:latin typeface="Calibri"/>
                <a:ea typeface="Roboto"/>
                <a:cs typeface="Roboto"/>
              </a:rPr>
              <a:t>«Я-сам» </a:t>
            </a:r>
            <a:r>
              <a:rPr lang="ru-RU" sz="2000" dirty="0">
                <a:latin typeface="Calibri"/>
                <a:ea typeface="Roboto"/>
                <a:cs typeface="Roboto"/>
              </a:rPr>
              <a:t>– стремление все делать самому. Формируется самостоятельность, ребенок постепенно переходит на самообслуживание.</a:t>
            </a:r>
            <a:endParaRPr lang="ru-RU" sz="2000" dirty="0"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ru-RU" sz="2000" dirty="0">
                <a:latin typeface="Calibri"/>
                <a:ea typeface="Roboto"/>
                <a:cs typeface="Roboto"/>
              </a:rPr>
              <a:t>5.   </a:t>
            </a:r>
            <a:r>
              <a:rPr lang="ru-RU" sz="2000" b="1" dirty="0">
                <a:latin typeface="Calibri"/>
                <a:ea typeface="Roboto"/>
                <a:cs typeface="Roboto"/>
              </a:rPr>
              <a:t>Протест</a:t>
            </a:r>
            <a:r>
              <a:rPr lang="ru-RU" sz="2000" dirty="0">
                <a:latin typeface="Calibri"/>
                <a:ea typeface="Roboto"/>
                <a:cs typeface="Roboto"/>
              </a:rPr>
              <a:t> – эмоциональное состояние похожее на состояние войны с окружающим миром. Протест дает ребенку энергию на свершения, отделиться от родителей и начать многие вещи делать самому.</a:t>
            </a:r>
            <a:endParaRPr lang="ru-RU" sz="2000" dirty="0"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ru-RU" sz="2000" dirty="0">
                <a:latin typeface="Calibri"/>
                <a:ea typeface="Roboto"/>
                <a:cs typeface="Roboto"/>
              </a:rPr>
              <a:t>6.  </a:t>
            </a:r>
            <a:r>
              <a:rPr lang="ru-RU" sz="2000" b="1" dirty="0">
                <a:latin typeface="Calibri"/>
                <a:ea typeface="Roboto"/>
                <a:cs typeface="Roboto"/>
              </a:rPr>
              <a:t> Обесценивание </a:t>
            </a:r>
            <a:r>
              <a:rPr lang="ru-RU" sz="2000" dirty="0">
                <a:latin typeface="Calibri"/>
                <a:ea typeface="Roboto"/>
                <a:cs typeface="Roboto"/>
              </a:rPr>
              <a:t>– ребенок начинает ругаться, дразнить и обзывать родителей. Почему так происходит?</a:t>
            </a:r>
            <a:endParaRPr lang="ru-RU" sz="2000" dirty="0"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ru-RU" sz="2000" dirty="0">
                <a:latin typeface="Calibri"/>
                <a:ea typeface="Roboto"/>
                <a:cs typeface="Roboto"/>
              </a:rPr>
              <a:t>  Дело в том, что для ребенка до 3 лет родители – это всесильные Боги. Во время кризиса очень важно этих Богов – папу и маму – с пьедестала свергнуть для того, чтобы ребенок мог постепенно овладевать сам своей собственной жизнью, стать автором своей жизни.  В противном случае он вырастет подчиняемым, зависимым, инфантильным. Это не значит, что родителям надо плясать от радости и приветствовать это. Помимо того, что родители должны способствовать формированию воли, он еще должны социализировать своего ребенка. Показать, что можно иногда пользоваться механизмом обесценивания, но в самых крайних случаях.</a:t>
            </a:r>
            <a:endParaRPr lang="ru-RU" sz="2000" dirty="0">
              <a:latin typeface="Calibri"/>
              <a:ea typeface="Calibri"/>
              <a:cs typeface="Calibri"/>
            </a:endParaRPr>
          </a:p>
          <a:p>
            <a:pPr algn="just"/>
            <a:endParaRPr lang="ru-RU" sz="20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72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237AD-F6C9-A1A3-77EA-90D1DBBAC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24725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>
              <a:spcBef>
                <a:spcPts val="1000"/>
              </a:spcBef>
            </a:pPr>
            <a:r>
              <a:rPr lang="ru-RU" sz="2800">
                <a:latin typeface="Aptos"/>
              </a:rPr>
              <a:t>Как проявляется кризис 3-х лет?</a:t>
            </a:r>
            <a:endParaRPr lang="en-US" sz="2800">
              <a:latin typeface="Aptos"/>
            </a:endParaRPr>
          </a:p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611D8A-5CC5-542C-1C45-D88EC505C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35" y="1955066"/>
            <a:ext cx="6092978" cy="671892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buNone/>
            </a:pPr>
            <a:r>
              <a:rPr lang="ru-RU" sz="2000" dirty="0">
                <a:latin typeface="Calibri"/>
                <a:ea typeface="Roboto"/>
                <a:cs typeface="Roboto"/>
              </a:rPr>
              <a:t>7.  </a:t>
            </a:r>
            <a:r>
              <a:rPr lang="ru-RU" sz="2000" b="1" dirty="0">
                <a:latin typeface="Calibri"/>
                <a:ea typeface="Roboto"/>
                <a:cs typeface="Roboto"/>
              </a:rPr>
              <a:t> Деспотизм </a:t>
            </a:r>
            <a:r>
              <a:rPr lang="ru-RU" sz="2000" dirty="0">
                <a:latin typeface="Calibri"/>
                <a:ea typeface="Roboto"/>
                <a:cs typeface="Roboto"/>
              </a:rPr>
              <a:t>– подчинение окружения.</a:t>
            </a:r>
            <a:endParaRPr lang="ru-RU" sz="2000" dirty="0">
              <a:latin typeface="Roboto"/>
              <a:ea typeface="Roboto"/>
              <a:cs typeface="Roboto"/>
            </a:endParaRPr>
          </a:p>
          <a:p>
            <a:pPr algn="just">
              <a:buNone/>
            </a:pPr>
            <a:r>
              <a:rPr lang="ru-RU" sz="2000" dirty="0">
                <a:latin typeface="Calibri"/>
                <a:ea typeface="Roboto"/>
                <a:cs typeface="Roboto"/>
              </a:rPr>
              <a:t>   Если у ребенка есть младшие братья или сестры, этот симптом может проявляться как ревность. Может сопровождаться регрессом (просьбами дать соску, покормить из ложечки). </a:t>
            </a:r>
            <a:endParaRPr lang="ru-RU" sz="2000" dirty="0">
              <a:latin typeface="Calibri"/>
              <a:ea typeface="Calibri"/>
              <a:cs typeface="Calibri"/>
            </a:endParaRPr>
          </a:p>
          <a:p>
            <a:pPr algn="just">
              <a:buNone/>
            </a:pPr>
            <a:r>
              <a:rPr lang="ru-RU" sz="2000" dirty="0">
                <a:latin typeface="Calibri"/>
                <a:ea typeface="Roboto"/>
                <a:cs typeface="Roboto"/>
              </a:rPr>
              <a:t>  Положительная сторона симптома – формирование воли. Ребенок приложит максимум усилий, чтобы мир подстроился под его интересы и желания, формируется умение стоять на своем, отстаивать свою позицию.</a:t>
            </a:r>
            <a:endParaRPr lang="ru-RU" sz="2000"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endParaRPr lang="ru-RU" sz="2000" dirty="0">
              <a:latin typeface="Roboto"/>
              <a:ea typeface="Roboto"/>
              <a:cs typeface="Roboto"/>
            </a:endParaRPr>
          </a:p>
          <a:p>
            <a:pPr algn="just"/>
            <a:endParaRPr lang="ru-RU" sz="20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4617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5E2FE-F441-5DA0-862A-9E512B8A102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800" dirty="0">
                <a:latin typeface="Aptos"/>
              </a:rPr>
              <a:t>Советы по взаимодействию с ребенком </a:t>
            </a:r>
            <a:r>
              <a:rPr lang="ru-RU" sz="2800" baseline="0" dirty="0">
                <a:latin typeface="Aptos"/>
              </a:rPr>
              <a:t>в период кризиса</a:t>
            </a:r>
            <a:r>
              <a:rPr lang="ru-RU" sz="2800" dirty="0">
                <a:latin typeface="Aptos"/>
              </a:rPr>
              <a:t> 3-х лет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A1F038-AD41-577C-35C5-8E06E87E6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16" y="2434167"/>
            <a:ext cx="6476258" cy="640408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18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Эмоциональный приступ, вызванный упрямством, можно прекратить, отвлекая внимание малыша (игрушкам, ярким картинкам, песенками);</a:t>
            </a:r>
            <a:endParaRPr lang="ru-RU" sz="1800" dirty="0">
              <a:solidFill>
                <a:srgbClr val="212529"/>
              </a:solidFill>
              <a:latin typeface="Calibri"/>
              <a:ea typeface="+mn-lt"/>
              <a:cs typeface="+mn-lt"/>
            </a:endParaRPr>
          </a:p>
          <a:p>
            <a:pPr algn="just"/>
            <a:r>
              <a:rPr lang="ru-RU" sz="18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Поощряйте любые проявления самостоятельности ребёнка, при необходимости переводя их в приемлемое русло;</a:t>
            </a:r>
            <a:endParaRPr lang="ru-RU" sz="180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Нужно научиться находить «золотую середину» между требованиями к ребёнку и его желаниями, спокойно объяснять, почему его желания не всегда могут быть удовлетворены;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Не демонстрировать собственного гнева, ярости, бессилия;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При проявлении упрямства искать компромисс, который удовлетворит ребёнка;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По возможности избегать криков и наказаний;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Дать право выбора игрушек, одежды, развлечений;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Не использовать запугиваний различными бедствиями и страшными существами;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Выработать общую тактику воспитания, которой должны следовать все взрослые члены семьи;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Игнорировать истерики, говорить с ребенком, когда он успокоится 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endParaRPr lang="ru-RU" sz="1800" dirty="0">
              <a:solidFill>
                <a:srgbClr val="212529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3143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8A473-8CCE-00B7-C5B9-84B5950A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20618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/>
              <a:t>Когда нужна помощь психолога?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D8F839-461A-CBD5-E81F-E97347619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845556"/>
            <a:ext cx="5915025" cy="58017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 У родителя возникают вопросы по развитию и воспитанию ребенка.</a:t>
            </a:r>
            <a:endParaRPr lang="ru-RU"/>
          </a:p>
          <a:p>
            <a:pPr marL="0" indent="0" algn="just">
              <a:buNone/>
            </a:pPr>
            <a:r>
              <a:rPr lang="ru-RU" sz="2400" dirty="0">
                <a:ea typeface="+mn-lt"/>
                <a:cs typeface="+mn-lt"/>
              </a:rPr>
              <a:t>Родитель замечает:</a:t>
            </a:r>
          </a:p>
          <a:p>
            <a:pPr algn="just"/>
            <a:r>
              <a:rPr lang="ru-RU" sz="2400" dirty="0">
                <a:ea typeface="+mn-lt"/>
                <a:cs typeface="+mn-lt"/>
              </a:rPr>
              <a:t>Необъяснимые страхи у ребенка; </a:t>
            </a:r>
            <a:endParaRPr lang="ru-RU" sz="2400" dirty="0"/>
          </a:p>
          <a:p>
            <a:pPr algn="just"/>
            <a:r>
              <a:rPr lang="ru-RU" sz="2400" dirty="0">
                <a:ea typeface="+mn-lt"/>
                <a:cs typeface="+mn-lt"/>
              </a:rPr>
              <a:t>Агрессивное поведение;</a:t>
            </a:r>
            <a:endParaRPr lang="ru-RU" sz="2400" dirty="0"/>
          </a:p>
          <a:p>
            <a:pPr algn="just"/>
            <a:r>
              <a:rPr lang="ru-RU" sz="2400" dirty="0">
                <a:ea typeface="+mn-lt"/>
                <a:cs typeface="+mn-lt"/>
              </a:rPr>
              <a:t>Повышенная активность (неусидчивость, неумение сосредоточиться, стремление постоянно двигаться, производить шум);</a:t>
            </a:r>
            <a:endParaRPr lang="ru-RU" sz="2400" dirty="0"/>
          </a:p>
          <a:p>
            <a:pPr algn="just"/>
            <a:r>
              <a:rPr lang="ru-RU" sz="2400" dirty="0">
                <a:ea typeface="+mn-lt"/>
                <a:cs typeface="+mn-lt"/>
              </a:rPr>
              <a:t>Медленное развитие речи. Отсутствие фразовых форм, словарный запас менее 20 слов</a:t>
            </a:r>
            <a:endParaRPr lang="ru-RU" sz="2400"/>
          </a:p>
          <a:p>
            <a:pPr algn="just"/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7110708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Экран (4:3)</PresentationFormat>
  <Slides>8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«Кризис 3-х лет»</vt:lpstr>
      <vt:lpstr>Содержание</vt:lpstr>
      <vt:lpstr>Что такое возрастной кризис?</vt:lpstr>
      <vt:lpstr>Как проявляется кризис 3-х лет? </vt:lpstr>
      <vt:lpstr>Как проявляется кризис 3-х лет? </vt:lpstr>
      <vt:lpstr>Как проявляется кризис 3-х лет? </vt:lpstr>
      <vt:lpstr>Советы по взаимодействию с ребенком в период кризиса 3-х лет</vt:lpstr>
      <vt:lpstr>Когда нужна помощь психолога?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202</cp:revision>
  <dcterms:created xsi:type="dcterms:W3CDTF">2024-09-10T12:14:35Z</dcterms:created>
  <dcterms:modified xsi:type="dcterms:W3CDTF">2024-09-10T15:01:45Z</dcterms:modified>
</cp:coreProperties>
</file>