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102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0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1;g742e3e7cd_1_1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Google Shape;102;g742e3e7cd_1_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10;gcbab3a369_1_25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Google Shape;111;gcbab3a369_1_25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16;g742e3e7cd_1_3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Google Shape;117;g742e3e7cd_1_3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22;gd4400e736_2_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123;gd4400e736_2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27;gd9c40d9f9_0_23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128;gd9c40d9f9_0_23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35;gd9c40d9f9_0_23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136;gd9c40d9f9_0_2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61;gd5f4b554c_0_1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8" name="Google Shape;162;gd5f4b554c_0_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tx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55;p14"/>
          <p:cNvCxnSpPr>
            <a:cxnSpLocks noChangeShapeType="1"/>
          </p:cNvCxnSpPr>
          <p:nvPr/>
        </p:nvCxnSpPr>
        <p:spPr bwMode="auto">
          <a:xfrm>
            <a:off x="0" y="2998788"/>
            <a:ext cx="91440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58;p1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Proxima Nova"/>
                <a:sym typeface="Proxima Nova"/>
              </a:defRPr>
            </a:lvl1pPr>
          </a:lstStyle>
          <a:p>
            <a:fld id="{94F201AE-D37F-4303-952E-B117F55F0A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60;p15"/>
          <p:cNvCxnSpPr>
            <a:cxnSpLocks noChangeShapeType="1"/>
          </p:cNvCxnSpPr>
          <p:nvPr/>
        </p:nvCxnSpPr>
        <p:spPr bwMode="auto">
          <a:xfrm>
            <a:off x="0" y="2998788"/>
            <a:ext cx="91440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2;p1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Proxima Nova"/>
                <a:sym typeface="Proxima Nova"/>
              </a:defRPr>
            </a:lvl1pPr>
          </a:lstStyle>
          <a:p>
            <a:fld id="{505F84E5-6CD1-4FFE-BB28-1DCD554FC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6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67;p1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02729"/>
                </a:solidFill>
                <a:latin typeface="Proxima Nova"/>
                <a:sym typeface="Proxima Nova"/>
              </a:defRPr>
            </a:lvl1pPr>
          </a:lstStyle>
          <a:p>
            <a:fld id="{089B2946-0CB9-4E8A-86E5-8F6429EDEB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bg>
      <p:bgPr>
        <a:solidFill>
          <a:schemeClr val="tx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2;p2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02729"/>
                </a:solidFill>
                <a:latin typeface="Proxima Nova"/>
                <a:sym typeface="Proxima Nova"/>
              </a:defRPr>
            </a:lvl1pPr>
          </a:lstStyle>
          <a:p>
            <a:fld id="{48525560-A7C5-4237-8002-F7F9F3E4A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;p21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cxnSp>
        <p:nvCxnSpPr>
          <p:cNvPr id="6" name="Google Shape;85;p21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89;p2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Proxima Nova"/>
                <a:sym typeface="Proxima Nova"/>
              </a:defRPr>
            </a:lvl1pPr>
          </a:lstStyle>
          <a:p>
            <a:fld id="{4CAB1206-2F35-42E7-954A-16920F278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23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97;p2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02729"/>
                </a:solidFill>
                <a:latin typeface="Proxima Nova"/>
                <a:sym typeface="Proxima Nova"/>
              </a:defRPr>
            </a:lvl1pPr>
          </a:lstStyle>
          <a:p>
            <a:fld id="{EF15BB86-0331-4D75-912E-0EE73CB2C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0DEB9647-F372-4895-B8F4-52DD6D6B2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1B9EF5EE-6C64-4B9B-9593-9CD5780E95DB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94" r:id="rId8"/>
    <p:sldLayoutId id="2147483681" r:id="rId9"/>
    <p:sldLayoutId id="2147483680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51;p13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5" name="Google Shape;52;p13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6" name="Google Shape;53;p13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C1FD76EF-920F-4018-8E29-AE04BE9C6A84}" type="slidenum">
              <a:rPr lang="ru-RU" sz="1000">
                <a:solidFill>
                  <a:srgbClr val="202729"/>
                </a:solidFill>
                <a:latin typeface="Proxima Nova"/>
                <a:sym typeface="Proxima Nova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000">
              <a:solidFill>
                <a:srgbClr val="202729"/>
              </a:solidFill>
              <a:latin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3" r:id="rId4"/>
    <p:sldLayoutId id="2147483692" r:id="rId5"/>
    <p:sldLayoutId id="2147483691" r:id="rId6"/>
    <p:sldLayoutId id="2147483698" r:id="rId7"/>
    <p:sldLayoutId id="2147483699" r:id="rId8"/>
    <p:sldLayoutId id="2147483690" r:id="rId9"/>
    <p:sldLayoutId id="2147483700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104;p25" descr="Белое облако на фоне сине-черного звездного неба"/>
          <p:cNvPicPr preferRelativeResize="0">
            <a:picLocks noChangeAspect="1" noChangeArrowheads="1"/>
          </p:cNvPicPr>
          <p:nvPr/>
        </p:nvPicPr>
        <p:blipFill>
          <a:blip r:embed="rId3"/>
          <a:srcRect r="1720" b="170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Google Shape;105;p25"/>
          <p:cNvSpPr txBox="1">
            <a:spLocks noGrp="1"/>
          </p:cNvSpPr>
          <p:nvPr>
            <p:ph type="ctrTitle"/>
          </p:nvPr>
        </p:nvSpPr>
        <p:spPr>
          <a:xfrm>
            <a:off x="511175" y="1257300"/>
            <a:ext cx="8121650" cy="1589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roxima Nova"/>
              <a:buNone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7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"</a:t>
            </a:r>
            <a:r>
              <a:rPr lang="ru-RU" sz="2700" b="1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Игровые методы взаимодействия с ребенком при подготовке к школе"</a:t>
            </a:r>
            <a:br>
              <a:rPr lang="ru-RU" sz="2700" b="1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</a:br>
            <a:endParaRPr lang="ru-RU" sz="6000" b="1" smtClean="0">
              <a:solidFill>
                <a:srgbClr val="FFFFFF"/>
              </a:solidFill>
              <a:latin typeface="Proxima Nova"/>
              <a:cs typeface="Arial" charset="0"/>
              <a:sym typeface="Proxima Nova"/>
            </a:endParaRPr>
          </a:p>
        </p:txBody>
      </p:sp>
      <p:sp>
        <p:nvSpPr>
          <p:cNvPr id="26627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449263" y="3235325"/>
            <a:ext cx="8123237" cy="6302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roxima Nova"/>
              <a:buNone/>
            </a:pP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Подготовили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roxima Nova"/>
              <a:buNone/>
            </a:pP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воспитатели группы № 3 МДОУ “Детский сад № 75”</a:t>
            </a:r>
          </a:p>
        </p:txBody>
      </p:sp>
      <p:sp>
        <p:nvSpPr>
          <p:cNvPr id="26628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723900" y="3778250"/>
            <a:ext cx="8123238" cy="5032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roxima Nova"/>
              <a:buNone/>
            </a:pP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Иванова Екатерина Александровна</a:t>
            </a:r>
            <a:endParaRPr lang="ru-RU" sz="1800" smtClean="0">
              <a:solidFill>
                <a:srgbClr val="FFFFFF"/>
              </a:solidFill>
              <a:latin typeface="Arial" charset="0"/>
              <a:cs typeface="Arial" charset="0"/>
              <a:sym typeface="Proxima Nova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roxima Nova"/>
              <a:buNone/>
            </a:pP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Мокеева Елена Владимировна</a:t>
            </a:r>
          </a:p>
        </p:txBody>
      </p:sp>
      <p:cxnSp>
        <p:nvCxnSpPr>
          <p:cNvPr id="26629" name="Google Shape;108;p25"/>
          <p:cNvCxnSpPr>
            <a:cxnSpLocks noChangeShapeType="1"/>
          </p:cNvCxnSpPr>
          <p:nvPr/>
        </p:nvCxnSpPr>
        <p:spPr bwMode="auto">
          <a:xfrm>
            <a:off x="573088" y="2051050"/>
            <a:ext cx="500062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13;p26"/>
          <p:cNvSpPr txBox="1">
            <a:spLocks noChangeArrowheads="1"/>
          </p:cNvSpPr>
          <p:nvPr/>
        </p:nvSpPr>
        <p:spPr bwMode="auto">
          <a:xfrm>
            <a:off x="311150" y="192088"/>
            <a:ext cx="85217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>
                <a:solidFill>
                  <a:srgbClr val="202729"/>
                </a:solidFill>
                <a:latin typeface="Proxima Nova"/>
                <a:sym typeface="Proxima Nova"/>
              </a:rPr>
              <a:t>Какое отношение игра имеет к подготовке к школе?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3600">
              <a:solidFill>
                <a:srgbClr val="202729"/>
              </a:solidFill>
              <a:latin typeface="Proxima Nova"/>
              <a:sym typeface="Proxima Nova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3600">
              <a:solidFill>
                <a:srgbClr val="202729"/>
              </a:solidFill>
              <a:latin typeface="Proxima Nova"/>
              <a:sym typeface="Proxima Nova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250825" y="1412875"/>
            <a:ext cx="8521700" cy="2619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700">
                <a:solidFill>
                  <a:srgbClr val="616161"/>
                </a:solidFill>
                <a:latin typeface="Proxima Nova"/>
                <a:sym typeface="Proxima Nova"/>
              </a:rPr>
              <a:t>Выготский Лев Семенович </a:t>
            </a:r>
            <a:r>
              <a:rPr lang="ru-RU" sz="900">
                <a:solidFill>
                  <a:srgbClr val="616161"/>
                </a:solidFill>
                <a:latin typeface="Proxima Nova"/>
                <a:sym typeface="Proxima Nova"/>
              </a:rPr>
              <a:t>(советский психолог)</a:t>
            </a:r>
            <a:r>
              <a:rPr lang="ru-RU" sz="1200">
                <a:solidFill>
                  <a:srgbClr val="616161"/>
                </a:solidFill>
                <a:latin typeface="Proxima Nova"/>
                <a:sym typeface="Proxima Nova"/>
              </a:rPr>
              <a:t> </a:t>
            </a:r>
            <a:r>
              <a:rPr lang="ru-RU" sz="1700">
                <a:solidFill>
                  <a:srgbClr val="616161"/>
                </a:solidFill>
                <a:latin typeface="Proxima Nova"/>
                <a:sym typeface="Proxima Nova"/>
              </a:rPr>
              <a:t>подчеркивал, что личность ребёнка формируют четыре фактора: </a:t>
            </a: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rgbClr val="616161"/>
              </a:buClr>
              <a:buSzPts val="1700"/>
              <a:buFont typeface="Proxima Nova"/>
              <a:buChar char="●"/>
            </a:pPr>
            <a:r>
              <a:rPr lang="ru-RU" sz="1700">
                <a:solidFill>
                  <a:srgbClr val="616161"/>
                </a:solidFill>
                <a:latin typeface="Proxima Nova"/>
                <a:sym typeface="Proxima Nova"/>
              </a:rPr>
              <a:t>наследственность, </a:t>
            </a:r>
          </a:p>
          <a:p>
            <a:pPr>
              <a:lnSpc>
                <a:spcPct val="115000"/>
              </a:lnSpc>
              <a:buClr>
                <a:srgbClr val="616161"/>
              </a:buClr>
              <a:buSzPts val="1700"/>
              <a:buFont typeface="Proxima Nova"/>
              <a:buChar char="●"/>
            </a:pPr>
            <a:r>
              <a:rPr lang="ru-RU" sz="1700">
                <a:solidFill>
                  <a:srgbClr val="616161"/>
                </a:solidFill>
                <a:latin typeface="Proxima Nova"/>
                <a:sym typeface="Proxima Nova"/>
              </a:rPr>
              <a:t>обучение и воспитание, </a:t>
            </a:r>
          </a:p>
          <a:p>
            <a:pPr>
              <a:lnSpc>
                <a:spcPct val="115000"/>
              </a:lnSpc>
              <a:buClr>
                <a:srgbClr val="616161"/>
              </a:buClr>
              <a:buSzPts val="1700"/>
              <a:buFont typeface="Proxima Nova"/>
              <a:buChar char="●"/>
            </a:pPr>
            <a:r>
              <a:rPr lang="ru-RU" sz="1700">
                <a:solidFill>
                  <a:srgbClr val="616161"/>
                </a:solidFill>
                <a:latin typeface="Proxima Nova"/>
                <a:sym typeface="Proxima Nova"/>
              </a:rPr>
              <a:t>среда и активность самого ребёнка. </a:t>
            </a: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Font typeface="Arial" charset="0"/>
              <a:buNone/>
            </a:pPr>
            <a:r>
              <a:rPr lang="ru-RU" sz="1700">
                <a:solidFill>
                  <a:srgbClr val="616161"/>
                </a:solidFill>
                <a:latin typeface="Proxima Nova"/>
                <a:sym typeface="Proxima Nova"/>
              </a:rPr>
              <a:t>   В игре благоприятно соблюдены все три внешних фактора, поскольку игра активизирует процесс деятельности ребёнка. Обучение и воспитание приобретает форму сотрудничества и партнерской деятельности с родителем. Игровая среда мотивирует ребёнка к деятельности и также способствует развитию ребёнка.</a:t>
            </a: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endParaRPr lang="ru-RU" sz="2400">
              <a:solidFill>
                <a:srgbClr val="616161"/>
              </a:solidFill>
              <a:latin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19;p27"/>
          <p:cNvSpPr txBox="1">
            <a:spLocks noGrp="1"/>
          </p:cNvSpPr>
          <p:nvPr>
            <p:ph type="title"/>
          </p:nvPr>
        </p:nvSpPr>
        <p:spPr>
          <a:xfrm>
            <a:off x="265113" y="841375"/>
            <a:ext cx="4044950" cy="331311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202729"/>
              </a:buClr>
              <a:buFont typeface="Proxima Nova"/>
              <a:buNone/>
            </a:pP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По статистике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отставание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 в учебе у первоклассников связано, в первую очередь,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с низким уровнем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 произвольности поведения и познавательных процессов, а также: задержки развития мелкой моторики рук, недостаточным развитием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функций внимания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,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слухового восприятия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,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слуховой памяти, связной речи.</a:t>
            </a:r>
          </a:p>
        </p:txBody>
      </p:sp>
      <p:sp>
        <p:nvSpPr>
          <p:cNvPr id="30722" name="Google Shape;120;p27"/>
          <p:cNvSpPr txBox="1">
            <a:spLocks noGrp="1"/>
          </p:cNvSpPr>
          <p:nvPr>
            <p:ph type="body" idx="2"/>
          </p:nvPr>
        </p:nvSpPr>
        <p:spPr>
          <a:xfrm>
            <a:off x="4916488" y="1211263"/>
            <a:ext cx="3836987" cy="3170237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roxima Nova"/>
              <a:buNone/>
            </a:pP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Вот поэтому </a:t>
            </a:r>
            <a:r>
              <a:rPr lang="ru-RU" sz="1800" b="1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важно</a:t>
            </a: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 родителям</a:t>
            </a:r>
            <a:r>
              <a:rPr lang="ru-RU" sz="1800" b="1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 </a:t>
            </a: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обучать ребёнка играм, вырабатывающим произвольные процессы, </a:t>
            </a:r>
            <a:r>
              <a:rPr lang="ru-RU" sz="1800" b="1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умение следовать</a:t>
            </a: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 речевой инструкции, </a:t>
            </a:r>
            <a:r>
              <a:rPr lang="ru-RU" sz="1800" b="1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правилу</a:t>
            </a: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, </a:t>
            </a:r>
            <a:r>
              <a:rPr lang="ru-RU" sz="1800" b="1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управлять</a:t>
            </a:r>
            <a:r>
              <a:rPr lang="ru-RU" sz="1800" smtClean="0">
                <a:solidFill>
                  <a:srgbClr val="FFFFFF"/>
                </a:solidFill>
                <a:latin typeface="Proxima Nova"/>
                <a:cs typeface="Arial" charset="0"/>
                <a:sym typeface="Proxima Nova"/>
              </a:rPr>
              <a:t> своим вниманием, памятью, мыслительными действиями.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Font typeface="Proxima Nova"/>
              <a:buNone/>
            </a:pPr>
            <a:endParaRPr lang="ru-RU" sz="100" smtClean="0">
              <a:solidFill>
                <a:srgbClr val="FFFFFF"/>
              </a:solidFill>
              <a:latin typeface="Proxima Nova"/>
              <a:cs typeface="Arial" charset="0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25;p28"/>
          <p:cNvSpPr txBox="1">
            <a:spLocks noGrp="1"/>
          </p:cNvSpPr>
          <p:nvPr>
            <p:ph type="title"/>
          </p:nvPr>
        </p:nvSpPr>
        <p:spPr>
          <a:xfrm>
            <a:off x="703263" y="527050"/>
            <a:ext cx="7907337" cy="40894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202729"/>
              </a:buClr>
              <a:buFont typeface="Proxima Nova"/>
              <a:buNone/>
            </a:pPr>
            <a:r>
              <a:rPr lang="ru-RU" sz="30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“Дошкольника невозможно научить тому, чего он не хочет. Мотивация играет ведущую роль в процессе познания дошкольника.”</a:t>
            </a:r>
            <a:endParaRPr lang="ru-RU" sz="3000" smtClean="0">
              <a:solidFill>
                <a:srgbClr val="202729"/>
              </a:solidFill>
              <a:latin typeface="Proxima Nova"/>
              <a:cs typeface="Arial" charset="0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 idx="4294967295"/>
          </p:nvPr>
        </p:nvSpPr>
        <p:spPr>
          <a:xfrm>
            <a:off x="311150" y="444500"/>
            <a:ext cx="4084638" cy="1843088"/>
          </a:xfrm>
        </p:spPr>
        <p:txBody>
          <a:bodyPr>
            <a:noAutofit/>
          </a:bodyPr>
          <a:lstStyle/>
          <a:p>
            <a:pPr eaLnBrk="1" hangingPunct="1">
              <a:buClr>
                <a:srgbClr val="202729"/>
              </a:buClr>
              <a:buSzPts val="2800"/>
              <a:buFont typeface="Proxima Nova"/>
              <a:buNone/>
            </a:pPr>
            <a:r>
              <a:rPr lang="ru-RU" sz="1800" b="1" i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Правила организации игрового занятия с дошкольником:</a:t>
            </a:r>
            <a:br>
              <a:rPr lang="ru-RU" sz="1800" b="1" i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/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помогать ребёнку и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не сердиться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 при этом;</a:t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/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не кричать и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принимать спокойно всё так, как есть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;</a:t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/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не унижать ребёнка не конструктивными замечаниями;</a:t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/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не сравнивать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 своего ребёнка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с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 другими, </a:t>
            </a:r>
            <a:r>
              <a:rPr lang="ru-RU" sz="1800" b="1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более успешными </a:t>
            </a:r>
            <a: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детьми.</a:t>
            </a:r>
            <a:br>
              <a:rPr lang="ru-RU" sz="18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endParaRPr lang="ru-RU" sz="1800" smtClean="0">
              <a:solidFill>
                <a:srgbClr val="202729"/>
              </a:solidFill>
              <a:latin typeface="Proxima Nova"/>
              <a:cs typeface="Arial" charset="0"/>
              <a:sym typeface="Proxima Nova"/>
            </a:endParaRPr>
          </a:p>
        </p:txBody>
      </p:sp>
      <p:pic>
        <p:nvPicPr>
          <p:cNvPr id="34818" name="Google Shape;131;p29"/>
          <p:cNvPicPr preferRelativeResize="0">
            <a:picLocks noChangeAspect="1" noChangeArrowheads="1"/>
          </p:cNvPicPr>
          <p:nvPr/>
        </p:nvPicPr>
        <p:blipFill>
          <a:blip r:embed="rId3"/>
          <a:srcRect l="26544" r="26540"/>
          <a:stretch>
            <a:fillRect/>
          </a:stretch>
        </p:blipFill>
        <p:spPr bwMode="auto">
          <a:xfrm>
            <a:off x="4705350" y="361950"/>
            <a:ext cx="20351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Google Shape;132;p29"/>
          <p:cNvPicPr preferRelativeResize="0">
            <a:picLocks noChangeAspect="1" noChangeArrowheads="1"/>
          </p:cNvPicPr>
          <p:nvPr/>
        </p:nvPicPr>
        <p:blipFill>
          <a:blip r:embed="rId4"/>
          <a:srcRect t="22983" b="22987"/>
          <a:stretch>
            <a:fillRect/>
          </a:stretch>
        </p:blipFill>
        <p:spPr bwMode="auto">
          <a:xfrm>
            <a:off x="6796088" y="361950"/>
            <a:ext cx="20367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Google Shape;133;p29"/>
          <p:cNvPicPr preferRelativeResize="0">
            <a:picLocks noChangeAspect="1" noChangeArrowheads="1"/>
          </p:cNvPicPr>
          <p:nvPr/>
        </p:nvPicPr>
        <p:blipFill>
          <a:blip r:embed="rId5"/>
          <a:srcRect l="2061" r="2071"/>
          <a:stretch>
            <a:fillRect/>
          </a:stretch>
        </p:blipFill>
        <p:spPr bwMode="auto">
          <a:xfrm>
            <a:off x="4705350" y="2366963"/>
            <a:ext cx="4127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38;p30"/>
          <p:cNvSpPr>
            <a:spLocks noChangeArrowheads="1"/>
          </p:cNvSpPr>
          <p:nvPr/>
        </p:nvSpPr>
        <p:spPr bwMode="auto">
          <a:xfrm>
            <a:off x="3162300" y="1790700"/>
            <a:ext cx="2779713" cy="1444625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1700" b="1">
                <a:latin typeface="Proxima Nova"/>
                <a:sym typeface="Proxima Nova"/>
              </a:rPr>
              <a:t>Познавательные,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1700" b="1">
                <a:latin typeface="Proxima Nova"/>
                <a:sym typeface="Proxima Nova"/>
              </a:rPr>
              <a:t>когнитивные процессы</a:t>
            </a:r>
          </a:p>
        </p:txBody>
      </p:sp>
      <p:cxnSp>
        <p:nvCxnSpPr>
          <p:cNvPr id="36866" name="Google Shape;139;p30"/>
          <p:cNvCxnSpPr>
            <a:cxnSpLocks noChangeShapeType="1"/>
          </p:cNvCxnSpPr>
          <p:nvPr/>
        </p:nvCxnSpPr>
        <p:spPr bwMode="auto">
          <a:xfrm flipH="1">
            <a:off x="5229225" y="3225800"/>
            <a:ext cx="1588" cy="5905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6867" name="Google Shape;140;p30"/>
          <p:cNvCxnSpPr>
            <a:cxnSpLocks noChangeShapeType="1"/>
            <a:stCxn id="36865" idx="0"/>
          </p:cNvCxnSpPr>
          <p:nvPr/>
        </p:nvCxnSpPr>
        <p:spPr bwMode="auto">
          <a:xfrm rot="10800000">
            <a:off x="4529138" y="1354138"/>
            <a:ext cx="22225" cy="436562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6868" name="Google Shape;141;p30"/>
          <p:cNvCxnSpPr>
            <a:cxnSpLocks noChangeShapeType="1"/>
            <a:endCxn id="36873" idx="5"/>
          </p:cNvCxnSpPr>
          <p:nvPr/>
        </p:nvCxnSpPr>
        <p:spPr bwMode="auto">
          <a:xfrm rot="10800000">
            <a:off x="2789238" y="1565275"/>
            <a:ext cx="444500" cy="304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6869" name="Google Shape;143;p30"/>
          <p:cNvCxnSpPr>
            <a:cxnSpLocks noChangeShapeType="1"/>
          </p:cNvCxnSpPr>
          <p:nvPr/>
        </p:nvCxnSpPr>
        <p:spPr bwMode="auto">
          <a:xfrm rot="10800000" flipH="1">
            <a:off x="5818188" y="1568450"/>
            <a:ext cx="400050" cy="24923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6870" name="Google Shape;144;p30"/>
          <p:cNvCxnSpPr>
            <a:cxnSpLocks noChangeShapeType="1"/>
          </p:cNvCxnSpPr>
          <p:nvPr/>
        </p:nvCxnSpPr>
        <p:spPr bwMode="auto">
          <a:xfrm flipH="1">
            <a:off x="2768600" y="3121025"/>
            <a:ext cx="430213" cy="22542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6871" name="Google Shape;145;p30"/>
          <p:cNvCxnSpPr>
            <a:cxnSpLocks noChangeShapeType="1"/>
          </p:cNvCxnSpPr>
          <p:nvPr/>
        </p:nvCxnSpPr>
        <p:spPr bwMode="auto">
          <a:xfrm>
            <a:off x="5824538" y="3225800"/>
            <a:ext cx="417512" cy="360363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6872" name="Google Shape;146;p30"/>
          <p:cNvCxnSpPr>
            <a:cxnSpLocks noChangeShapeType="1"/>
          </p:cNvCxnSpPr>
          <p:nvPr/>
        </p:nvCxnSpPr>
        <p:spPr bwMode="auto">
          <a:xfrm flipH="1">
            <a:off x="3924300" y="3232150"/>
            <a:ext cx="9525" cy="57467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36873" name="Google Shape;142;p30"/>
          <p:cNvSpPr>
            <a:spLocks noChangeArrowheads="1"/>
          </p:cNvSpPr>
          <p:nvPr/>
        </p:nvSpPr>
        <p:spPr bwMode="auto">
          <a:xfrm>
            <a:off x="1552575" y="747713"/>
            <a:ext cx="1447800" cy="958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6874" name="Google Shape;147;p30"/>
          <p:cNvSpPr>
            <a:spLocks noChangeArrowheads="1"/>
          </p:cNvSpPr>
          <p:nvPr/>
        </p:nvSpPr>
        <p:spPr bwMode="auto">
          <a:xfrm>
            <a:off x="3600450" y="396875"/>
            <a:ext cx="1700213" cy="9572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6875" name="Google Shape;148;p30"/>
          <p:cNvSpPr>
            <a:spLocks noChangeArrowheads="1"/>
          </p:cNvSpPr>
          <p:nvPr/>
        </p:nvSpPr>
        <p:spPr bwMode="auto">
          <a:xfrm>
            <a:off x="6069013" y="831850"/>
            <a:ext cx="1508125" cy="958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6876" name="Google Shape;149;p30"/>
          <p:cNvSpPr>
            <a:spLocks noChangeArrowheads="1"/>
          </p:cNvSpPr>
          <p:nvPr/>
        </p:nvSpPr>
        <p:spPr bwMode="auto">
          <a:xfrm>
            <a:off x="6143625" y="3252788"/>
            <a:ext cx="1879600" cy="957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6877" name="Google Shape;150;p30"/>
          <p:cNvSpPr>
            <a:spLocks noChangeArrowheads="1"/>
          </p:cNvSpPr>
          <p:nvPr/>
        </p:nvSpPr>
        <p:spPr bwMode="auto">
          <a:xfrm>
            <a:off x="4838700" y="3806825"/>
            <a:ext cx="900113" cy="958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6878" name="Google Shape;151;p30"/>
          <p:cNvSpPr>
            <a:spLocks noChangeArrowheads="1"/>
          </p:cNvSpPr>
          <p:nvPr/>
        </p:nvSpPr>
        <p:spPr bwMode="auto">
          <a:xfrm>
            <a:off x="3090863" y="3806825"/>
            <a:ext cx="1417637" cy="958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6879" name="Google Shape;152;p30"/>
          <p:cNvSpPr>
            <a:spLocks noChangeArrowheads="1"/>
          </p:cNvSpPr>
          <p:nvPr/>
        </p:nvSpPr>
        <p:spPr bwMode="auto">
          <a:xfrm>
            <a:off x="1441450" y="3055938"/>
            <a:ext cx="1506538" cy="957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6880" name="Google Shape;153;p30"/>
          <p:cNvSpPr txBox="1">
            <a:spLocks noChangeArrowheads="1"/>
          </p:cNvSpPr>
          <p:nvPr/>
        </p:nvSpPr>
        <p:spPr bwMode="auto">
          <a:xfrm>
            <a:off x="3673475" y="622300"/>
            <a:ext cx="187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>
                <a:latin typeface="Proxima Nova"/>
                <a:sym typeface="Proxima Nova"/>
              </a:rPr>
              <a:t>ВОСПРИЯТИЕ</a:t>
            </a:r>
          </a:p>
        </p:txBody>
      </p:sp>
      <p:sp>
        <p:nvSpPr>
          <p:cNvPr id="36881" name="Google Shape;154;p30"/>
          <p:cNvSpPr txBox="1">
            <a:spLocks noChangeArrowheads="1"/>
          </p:cNvSpPr>
          <p:nvPr/>
        </p:nvSpPr>
        <p:spPr bwMode="auto">
          <a:xfrm>
            <a:off x="6375400" y="1111250"/>
            <a:ext cx="1417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>
                <a:latin typeface="Proxima Nova"/>
                <a:sym typeface="Proxima Nova"/>
              </a:rPr>
              <a:t>ПАМЯТЬ</a:t>
            </a:r>
          </a:p>
        </p:txBody>
      </p:sp>
      <p:sp>
        <p:nvSpPr>
          <p:cNvPr id="36882" name="Google Shape;155;p30"/>
          <p:cNvSpPr txBox="1">
            <a:spLocks noChangeArrowheads="1"/>
          </p:cNvSpPr>
          <p:nvPr/>
        </p:nvSpPr>
        <p:spPr bwMode="auto">
          <a:xfrm>
            <a:off x="6242050" y="3530600"/>
            <a:ext cx="194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>
                <a:latin typeface="Proxima Nova"/>
                <a:sym typeface="Proxima Nova"/>
              </a:rPr>
              <a:t>ВООБРАЖЕНИЕ</a:t>
            </a:r>
          </a:p>
        </p:txBody>
      </p:sp>
      <p:sp>
        <p:nvSpPr>
          <p:cNvPr id="36883" name="Google Shape;156;p30"/>
          <p:cNvSpPr txBox="1">
            <a:spLocks noChangeArrowheads="1"/>
          </p:cNvSpPr>
          <p:nvPr/>
        </p:nvSpPr>
        <p:spPr bwMode="auto">
          <a:xfrm>
            <a:off x="4956175" y="4086225"/>
            <a:ext cx="141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>
                <a:latin typeface="Proxima Nova"/>
                <a:sym typeface="Proxima Nova"/>
              </a:rPr>
              <a:t>РЕЧЬ</a:t>
            </a:r>
          </a:p>
        </p:txBody>
      </p:sp>
      <p:sp>
        <p:nvSpPr>
          <p:cNvPr id="36884" name="Google Shape;157;p30"/>
          <p:cNvSpPr txBox="1">
            <a:spLocks noChangeArrowheads="1"/>
          </p:cNvSpPr>
          <p:nvPr/>
        </p:nvSpPr>
        <p:spPr bwMode="auto">
          <a:xfrm>
            <a:off x="3190875" y="4119563"/>
            <a:ext cx="159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>
                <a:latin typeface="Proxima Nova"/>
                <a:sym typeface="Proxima Nova"/>
              </a:rPr>
              <a:t>ВНИМАНИЕ</a:t>
            </a:r>
          </a:p>
        </p:txBody>
      </p:sp>
      <p:sp>
        <p:nvSpPr>
          <p:cNvPr id="36885" name="Google Shape;158;p30"/>
          <p:cNvSpPr txBox="1">
            <a:spLocks noChangeArrowheads="1"/>
          </p:cNvSpPr>
          <p:nvPr/>
        </p:nvSpPr>
        <p:spPr bwMode="auto">
          <a:xfrm>
            <a:off x="1520825" y="3333750"/>
            <a:ext cx="164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>
                <a:latin typeface="Proxima Nova"/>
                <a:sym typeface="Proxima Nova"/>
              </a:rPr>
              <a:t>МЫШЛЕНИЕ</a:t>
            </a:r>
          </a:p>
        </p:txBody>
      </p:sp>
      <p:sp>
        <p:nvSpPr>
          <p:cNvPr id="36886" name="Google Shape;159;p30"/>
          <p:cNvSpPr txBox="1">
            <a:spLocks noChangeArrowheads="1"/>
          </p:cNvSpPr>
          <p:nvPr/>
        </p:nvSpPr>
        <p:spPr bwMode="auto">
          <a:xfrm>
            <a:off x="1625600" y="1027113"/>
            <a:ext cx="1747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>
                <a:latin typeface="Proxima Nova"/>
                <a:sym typeface="Proxima Nova"/>
              </a:rPr>
              <a:t>ОЩУЩЕНИЕ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 idx="4294967295"/>
          </p:nvPr>
        </p:nvSpPr>
        <p:spPr>
          <a:xfrm>
            <a:off x="311150" y="709613"/>
            <a:ext cx="3890963" cy="3724275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2729"/>
              </a:buClr>
              <a:buSzPts val="2800"/>
              <a:buFont typeface="Proxima Nova"/>
              <a:buNone/>
            </a:pPr>
            <a:r>
              <a:rPr lang="ru-RU" sz="32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  <a:t>Что дальше?</a:t>
            </a:r>
            <a:br>
              <a:rPr lang="ru-RU" sz="3200" smtClean="0">
                <a:solidFill>
                  <a:srgbClr val="202729"/>
                </a:solidFill>
                <a:latin typeface="Proxima Nova"/>
                <a:cs typeface="Arial" charset="0"/>
                <a:sym typeface="Proxima Nova"/>
              </a:rPr>
            </a:br>
            <a:r>
              <a:rPr lang="ru-RU" sz="1800" smtClean="0">
                <a:solidFill>
                  <a:srgbClr val="616161"/>
                </a:solidFill>
                <a:latin typeface="Proxima Nova"/>
                <a:cs typeface="Arial" charset="0"/>
                <a:sym typeface="Proxima Nova"/>
              </a:rPr>
              <a:t>Играйте с детьми в игры, вырабатывающие произвольные процессы, умение следовать речевой инструкции, правилу, управлять своим вниманием, памятью, мыслительными действиями.</a:t>
            </a:r>
            <a:endParaRPr lang="ru-RU" sz="3600" smtClean="0">
              <a:solidFill>
                <a:srgbClr val="202729"/>
              </a:solidFill>
              <a:latin typeface="Proxima Nova"/>
              <a:cs typeface="Arial" charset="0"/>
              <a:sym typeface="Proxima Nova"/>
            </a:endParaRPr>
          </a:p>
        </p:txBody>
      </p:sp>
      <p:pic>
        <p:nvPicPr>
          <p:cNvPr id="38914" name="Google Shape;165;p31"/>
          <p:cNvPicPr preferRelativeResize="0">
            <a:picLocks noChangeAspect="1" noChangeArrowheads="1"/>
          </p:cNvPicPr>
          <p:nvPr/>
        </p:nvPicPr>
        <p:blipFill>
          <a:blip r:embed="rId3"/>
          <a:srcRect r="37827"/>
          <a:stretch>
            <a:fillRect/>
          </a:stretch>
        </p:blipFill>
        <p:spPr bwMode="auto">
          <a:xfrm>
            <a:off x="4548188" y="0"/>
            <a:ext cx="4595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Google Shape;166;p31"/>
          <p:cNvSpPr txBox="1">
            <a:spLocks noChangeArrowheads="1"/>
          </p:cNvSpPr>
          <p:nvPr/>
        </p:nvSpPr>
        <p:spPr bwMode="auto">
          <a:xfrm>
            <a:off x="684213" y="4176713"/>
            <a:ext cx="3208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Proxima Nova"/>
                <a:sym typeface="Proxima Nova"/>
              </a:rPr>
              <a:t>… и приходите на наш практикум:)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PresentationFormat>Экран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Proxima Nova</vt:lpstr>
      <vt:lpstr>Times New Roman</vt:lpstr>
      <vt:lpstr>Simple Light</vt:lpstr>
      <vt:lpstr>Spearmint</vt:lpstr>
      <vt:lpstr>Simple Light</vt:lpstr>
      <vt:lpstr>Spearmint</vt:lpstr>
      <vt:lpstr>Spearmint</vt:lpstr>
      <vt:lpstr>Spearmint</vt:lpstr>
      <vt:lpstr>Spearmint</vt:lpstr>
      <vt:lpstr>Spearmint</vt:lpstr>
      <vt:lpstr>Spearmint</vt:lpstr>
      <vt:lpstr> "Игровые методы взаимодействия с ребенком при подготовке к школе" </vt:lpstr>
      <vt:lpstr>Слайд 2</vt:lpstr>
      <vt:lpstr>По статистике отставание в учебе у первоклассников связано, в первую очередь, с низким уровнем произвольности поведения и познавательных процессов, а также: задержки развития мелкой моторики рук, недостаточным развитием функций внимания, слухового восприятия, слуховой памяти, связной речи.</vt:lpstr>
      <vt:lpstr>“Дошкольника невозможно научить тому, чего он не хочет. Мотивация играет ведущую роль в процессе познания дошкольника.”</vt:lpstr>
      <vt:lpstr>Правила организации игрового занятия с дошкольником:  помогать ребёнку и не сердиться при этом;  не кричать и принимать спокойно всё так, как есть;  не унижать ребёнка не конструктивными замечаниями;  не сравнивать своего ребёнка с другими, более успешными детьми. </vt:lpstr>
      <vt:lpstr>Слайд 6</vt:lpstr>
      <vt:lpstr>Что дальше? Играйте с детьми в игры, вырабатывающие произвольные процессы, умение следовать речевой инструкции, правилу, управлять своим вниманием, памятью, мыслительными действиями.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"Игровые методы взаимодействия с ребенком при подготовке к школе" </dc:title>
  <cp:lastModifiedBy>НеЮрик</cp:lastModifiedBy>
  <cp:revision>1</cp:revision>
  <dcterms:modified xsi:type="dcterms:W3CDTF">2022-11-20T18:02:02Z</dcterms:modified>
</cp:coreProperties>
</file>