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8" r:id="rId3"/>
    <p:sldId id="310" r:id="rId4"/>
    <p:sldId id="311" r:id="rId5"/>
    <p:sldId id="304" r:id="rId6"/>
    <p:sldId id="279" r:id="rId7"/>
    <p:sldId id="305" r:id="rId8"/>
    <p:sldId id="312" r:id="rId9"/>
    <p:sldId id="313" r:id="rId10"/>
    <p:sldId id="316" r:id="rId11"/>
    <p:sldId id="317" r:id="rId12"/>
    <p:sldId id="319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34" r:id="rId28"/>
    <p:sldId id="301" r:id="rId29"/>
    <p:sldId id="303" r:id="rId30"/>
    <p:sldId id="349" r:id="rId31"/>
    <p:sldId id="350" r:id="rId32"/>
    <p:sldId id="351" r:id="rId33"/>
    <p:sldId id="352" r:id="rId34"/>
    <p:sldId id="353" r:id="rId35"/>
    <p:sldId id="354" r:id="rId3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0000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D73A5"/>
    <a:srgbClr val="376091"/>
    <a:srgbClr val="CCFF66"/>
    <a:srgbClr val="99FF66"/>
    <a:srgbClr val="FFCCFF"/>
    <a:srgbClr val="FFFFCC"/>
    <a:srgbClr val="CCFFFF"/>
    <a:srgbClr val="1E70B8"/>
    <a:srgbClr val="4F81BD"/>
    <a:srgbClr val="1C75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B173E-70D7-48D9-A1EB-4735C9FE1F86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1F4B01A-C7A8-4648-8A48-FB4AC383F4C5}">
      <dgm:prSet phldrT="[Текст]"/>
      <dgm:spPr/>
      <dgm:t>
        <a:bodyPr/>
        <a:lstStyle/>
        <a:p>
          <a:r>
            <a:rPr lang="ru-RU" dirty="0"/>
            <a:t>Сертификат дополнительного образования </a:t>
          </a:r>
        </a:p>
      </dgm:t>
    </dgm:pt>
    <dgm:pt modelId="{F2636C6B-3BD0-4474-A71A-52C952F1AB95}" type="parTrans" cxnId="{70BA0729-5BA0-4C06-B1D0-5A0F89E2C42E}">
      <dgm:prSet/>
      <dgm:spPr/>
      <dgm:t>
        <a:bodyPr/>
        <a:lstStyle/>
        <a:p>
          <a:endParaRPr lang="ru-RU"/>
        </a:p>
      </dgm:t>
    </dgm:pt>
    <dgm:pt modelId="{32CBCB75-407D-491A-B5FD-DFD089084946}" type="sibTrans" cxnId="{70BA0729-5BA0-4C06-B1D0-5A0F89E2C42E}">
      <dgm:prSet/>
      <dgm:spPr/>
      <dgm:t>
        <a:bodyPr/>
        <a:lstStyle/>
        <a:p>
          <a:endParaRPr lang="ru-RU"/>
        </a:p>
      </dgm:t>
    </dgm:pt>
    <dgm:pt modelId="{77086514-563A-490C-B286-798E98D45A45}">
      <dgm:prSet phldrT="[Текст]"/>
      <dgm:spPr/>
      <dgm:t>
        <a:bodyPr/>
        <a:lstStyle/>
        <a:p>
          <a:r>
            <a:rPr lang="ru-RU" dirty="0"/>
            <a:t>Сертификат учета</a:t>
          </a:r>
        </a:p>
      </dgm:t>
    </dgm:pt>
    <dgm:pt modelId="{2140A4C2-932B-4968-A397-F5CC8F9CAF3A}" type="parTrans" cxnId="{FB1E2161-C5B1-48C0-B616-9CEDF30EF5E7}">
      <dgm:prSet/>
      <dgm:spPr/>
      <dgm:t>
        <a:bodyPr/>
        <a:lstStyle/>
        <a:p>
          <a:endParaRPr lang="ru-RU"/>
        </a:p>
      </dgm:t>
    </dgm:pt>
    <dgm:pt modelId="{D9E1EFFE-C9CB-4FA6-B0C1-877B7D6DC962}" type="sibTrans" cxnId="{FB1E2161-C5B1-48C0-B616-9CEDF30EF5E7}">
      <dgm:prSet/>
      <dgm:spPr/>
      <dgm:t>
        <a:bodyPr/>
        <a:lstStyle/>
        <a:p>
          <a:endParaRPr lang="ru-RU"/>
        </a:p>
      </dgm:t>
    </dgm:pt>
    <dgm:pt modelId="{0F99D250-37A0-42FE-966F-83B4099701D3}">
      <dgm:prSet phldrT="[Текст]"/>
      <dgm:spPr/>
      <dgm:t>
        <a:bodyPr/>
        <a:lstStyle/>
        <a:p>
          <a:r>
            <a:rPr lang="ru-RU" dirty="0"/>
            <a:t>Сертификат персонифицированного финансирования</a:t>
          </a:r>
        </a:p>
      </dgm:t>
    </dgm:pt>
    <dgm:pt modelId="{D8312ECA-D370-4A49-9330-E2620AB1EAD0}" type="parTrans" cxnId="{BFFF5104-9C97-4943-A115-03FC720DEA61}">
      <dgm:prSet/>
      <dgm:spPr/>
      <dgm:t>
        <a:bodyPr/>
        <a:lstStyle/>
        <a:p>
          <a:endParaRPr lang="ru-RU"/>
        </a:p>
      </dgm:t>
    </dgm:pt>
    <dgm:pt modelId="{E9B78903-4DE3-48B3-8495-A65668870A81}" type="sibTrans" cxnId="{BFFF5104-9C97-4943-A115-03FC720DEA61}">
      <dgm:prSet/>
      <dgm:spPr/>
      <dgm:t>
        <a:bodyPr/>
        <a:lstStyle/>
        <a:p>
          <a:endParaRPr lang="ru-RU"/>
        </a:p>
      </dgm:t>
    </dgm:pt>
    <dgm:pt modelId="{416209F7-474D-4421-B8AE-358A10C35A02}" type="pres">
      <dgm:prSet presAssocID="{712B173E-70D7-48D9-A1EB-4735C9FE1F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D326A4-9BD3-47E4-A2D7-13ED5753D7C9}" type="pres">
      <dgm:prSet presAssocID="{41F4B01A-C7A8-4648-8A48-FB4AC383F4C5}" presName="hierRoot1" presStyleCnt="0">
        <dgm:presLayoutVars>
          <dgm:hierBranch val="init"/>
        </dgm:presLayoutVars>
      </dgm:prSet>
      <dgm:spPr/>
    </dgm:pt>
    <dgm:pt modelId="{1D0FF05B-858B-4837-9CC7-162517A93AEF}" type="pres">
      <dgm:prSet presAssocID="{41F4B01A-C7A8-4648-8A48-FB4AC383F4C5}" presName="rootComposite1" presStyleCnt="0"/>
      <dgm:spPr/>
    </dgm:pt>
    <dgm:pt modelId="{8E6C25BE-9AEB-4E4E-8637-0F7132B6E5B0}" type="pres">
      <dgm:prSet presAssocID="{41F4B01A-C7A8-4648-8A48-FB4AC383F4C5}" presName="rootText1" presStyleLbl="node0" presStyleIdx="0" presStyleCnt="1" custScaleX="374638" custScaleY="75651" custLinFactY="-25144" custLinFactNeighborX="246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28DA5-5BEA-40F2-A823-A6B41E44722B}" type="pres">
      <dgm:prSet presAssocID="{41F4B01A-C7A8-4648-8A48-FB4AC383F4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A1C73B6-F1F0-4724-BB4F-FD2BAF7F66C4}" type="pres">
      <dgm:prSet presAssocID="{41F4B01A-C7A8-4648-8A48-FB4AC383F4C5}" presName="hierChild2" presStyleCnt="0"/>
      <dgm:spPr/>
    </dgm:pt>
    <dgm:pt modelId="{7A88DE34-5EA6-4FC1-BB84-710E44137C9D}" type="pres">
      <dgm:prSet presAssocID="{2140A4C2-932B-4968-A397-F5CC8F9CAF3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0C9978C-DA68-4356-A9B0-817BAF33F31E}" type="pres">
      <dgm:prSet presAssocID="{77086514-563A-490C-B286-798E98D45A45}" presName="hierRoot2" presStyleCnt="0">
        <dgm:presLayoutVars>
          <dgm:hierBranch val="init"/>
        </dgm:presLayoutVars>
      </dgm:prSet>
      <dgm:spPr/>
    </dgm:pt>
    <dgm:pt modelId="{05B3C521-CAE1-4F59-9CC1-B663F125254B}" type="pres">
      <dgm:prSet presAssocID="{77086514-563A-490C-B286-798E98D45A45}" presName="rootComposite" presStyleCnt="0"/>
      <dgm:spPr/>
    </dgm:pt>
    <dgm:pt modelId="{6034287A-A7DA-4505-A3AC-38D9FBCA06AA}" type="pres">
      <dgm:prSet presAssocID="{77086514-563A-490C-B286-798E98D45A45}" presName="rootText" presStyleLbl="node2" presStyleIdx="0" presStyleCnt="2" custScaleX="273141" custScaleY="7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13E2F-573B-428B-9D86-6774A4DAC2D5}" type="pres">
      <dgm:prSet presAssocID="{77086514-563A-490C-B286-798E98D45A45}" presName="rootConnector" presStyleLbl="node2" presStyleIdx="0" presStyleCnt="2"/>
      <dgm:spPr/>
      <dgm:t>
        <a:bodyPr/>
        <a:lstStyle/>
        <a:p>
          <a:endParaRPr lang="ru-RU"/>
        </a:p>
      </dgm:t>
    </dgm:pt>
    <dgm:pt modelId="{0539E571-6B80-4444-AA62-77D332DC537C}" type="pres">
      <dgm:prSet presAssocID="{77086514-563A-490C-B286-798E98D45A45}" presName="hierChild4" presStyleCnt="0"/>
      <dgm:spPr/>
    </dgm:pt>
    <dgm:pt modelId="{2EBE685E-B08D-4794-B915-E7BF76B11189}" type="pres">
      <dgm:prSet presAssocID="{77086514-563A-490C-B286-798E98D45A45}" presName="hierChild5" presStyleCnt="0"/>
      <dgm:spPr/>
    </dgm:pt>
    <dgm:pt modelId="{F24BCF8C-D3A9-42AC-9567-3548790CA37C}" type="pres">
      <dgm:prSet presAssocID="{D8312ECA-D370-4A49-9330-E2620AB1EAD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BD2EDE9-7907-42E5-BCA2-160C4522C5BE}" type="pres">
      <dgm:prSet presAssocID="{0F99D250-37A0-42FE-966F-83B4099701D3}" presName="hierRoot2" presStyleCnt="0">
        <dgm:presLayoutVars>
          <dgm:hierBranch val="init"/>
        </dgm:presLayoutVars>
      </dgm:prSet>
      <dgm:spPr/>
    </dgm:pt>
    <dgm:pt modelId="{B3C9B7B9-AD75-4C2C-AA85-CA2213D9D5AD}" type="pres">
      <dgm:prSet presAssocID="{0F99D250-37A0-42FE-966F-83B4099701D3}" presName="rootComposite" presStyleCnt="0"/>
      <dgm:spPr/>
    </dgm:pt>
    <dgm:pt modelId="{247D14A2-6AD7-42BC-8135-405C2768F528}" type="pres">
      <dgm:prSet presAssocID="{0F99D250-37A0-42FE-966F-83B4099701D3}" presName="rootText" presStyleLbl="node2" presStyleIdx="1" presStyleCnt="2" custScaleX="259437" custScaleY="81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B67DF-7FF7-4BB0-A3E2-A81E32FC38D0}" type="pres">
      <dgm:prSet presAssocID="{0F99D250-37A0-42FE-966F-83B4099701D3}" presName="rootConnector" presStyleLbl="node2" presStyleIdx="1" presStyleCnt="2"/>
      <dgm:spPr/>
      <dgm:t>
        <a:bodyPr/>
        <a:lstStyle/>
        <a:p>
          <a:endParaRPr lang="ru-RU"/>
        </a:p>
      </dgm:t>
    </dgm:pt>
    <dgm:pt modelId="{0CA102C6-1D1D-4059-97C4-454A2F3DD9D9}" type="pres">
      <dgm:prSet presAssocID="{0F99D250-37A0-42FE-966F-83B4099701D3}" presName="hierChild4" presStyleCnt="0"/>
      <dgm:spPr/>
    </dgm:pt>
    <dgm:pt modelId="{04AF35C2-39AF-4189-889B-67CEEB1CD6C3}" type="pres">
      <dgm:prSet presAssocID="{0F99D250-37A0-42FE-966F-83B4099701D3}" presName="hierChild5" presStyleCnt="0"/>
      <dgm:spPr/>
    </dgm:pt>
    <dgm:pt modelId="{B1F2F2F6-1251-4515-9849-33948E2B447F}" type="pres">
      <dgm:prSet presAssocID="{41F4B01A-C7A8-4648-8A48-FB4AC383F4C5}" presName="hierChild3" presStyleCnt="0"/>
      <dgm:spPr/>
    </dgm:pt>
  </dgm:ptLst>
  <dgm:cxnLst>
    <dgm:cxn modelId="{70BA0729-5BA0-4C06-B1D0-5A0F89E2C42E}" srcId="{712B173E-70D7-48D9-A1EB-4735C9FE1F86}" destId="{41F4B01A-C7A8-4648-8A48-FB4AC383F4C5}" srcOrd="0" destOrd="0" parTransId="{F2636C6B-3BD0-4474-A71A-52C952F1AB95}" sibTransId="{32CBCB75-407D-491A-B5FD-DFD089084946}"/>
    <dgm:cxn modelId="{78761656-9D74-4C31-9CF1-0B285AE74632}" type="presOf" srcId="{0F99D250-37A0-42FE-966F-83B4099701D3}" destId="{247D14A2-6AD7-42BC-8135-405C2768F528}" srcOrd="0" destOrd="0" presId="urn:microsoft.com/office/officeart/2005/8/layout/orgChart1"/>
    <dgm:cxn modelId="{5E1E518F-38D0-40F9-BBF5-2189B4BBBBBE}" type="presOf" srcId="{0F99D250-37A0-42FE-966F-83B4099701D3}" destId="{E31B67DF-7FF7-4BB0-A3E2-A81E32FC38D0}" srcOrd="1" destOrd="0" presId="urn:microsoft.com/office/officeart/2005/8/layout/orgChart1"/>
    <dgm:cxn modelId="{33847C54-B5BA-4786-B36B-755C6184AD9F}" type="presOf" srcId="{712B173E-70D7-48D9-A1EB-4735C9FE1F86}" destId="{416209F7-474D-4421-B8AE-358A10C35A02}" srcOrd="0" destOrd="0" presId="urn:microsoft.com/office/officeart/2005/8/layout/orgChart1"/>
    <dgm:cxn modelId="{BFFF5104-9C97-4943-A115-03FC720DEA61}" srcId="{41F4B01A-C7A8-4648-8A48-FB4AC383F4C5}" destId="{0F99D250-37A0-42FE-966F-83B4099701D3}" srcOrd="1" destOrd="0" parTransId="{D8312ECA-D370-4A49-9330-E2620AB1EAD0}" sibTransId="{E9B78903-4DE3-48B3-8495-A65668870A81}"/>
    <dgm:cxn modelId="{15C123F2-C3DB-4A45-BC93-E22A03CBB7EB}" type="presOf" srcId="{77086514-563A-490C-B286-798E98D45A45}" destId="{6034287A-A7DA-4505-A3AC-38D9FBCA06AA}" srcOrd="0" destOrd="0" presId="urn:microsoft.com/office/officeart/2005/8/layout/orgChart1"/>
    <dgm:cxn modelId="{B3FAC54C-7831-47FD-8E5E-2932C5FCB179}" type="presOf" srcId="{D8312ECA-D370-4A49-9330-E2620AB1EAD0}" destId="{F24BCF8C-D3A9-42AC-9567-3548790CA37C}" srcOrd="0" destOrd="0" presId="urn:microsoft.com/office/officeart/2005/8/layout/orgChart1"/>
    <dgm:cxn modelId="{FB1E2161-C5B1-48C0-B616-9CEDF30EF5E7}" srcId="{41F4B01A-C7A8-4648-8A48-FB4AC383F4C5}" destId="{77086514-563A-490C-B286-798E98D45A45}" srcOrd="0" destOrd="0" parTransId="{2140A4C2-932B-4968-A397-F5CC8F9CAF3A}" sibTransId="{D9E1EFFE-C9CB-4FA6-B0C1-877B7D6DC962}"/>
    <dgm:cxn modelId="{BF45D8D7-3CE3-4B90-BE67-3C629A55AB3C}" type="presOf" srcId="{41F4B01A-C7A8-4648-8A48-FB4AC383F4C5}" destId="{8E6C25BE-9AEB-4E4E-8637-0F7132B6E5B0}" srcOrd="0" destOrd="0" presId="urn:microsoft.com/office/officeart/2005/8/layout/orgChart1"/>
    <dgm:cxn modelId="{7BD5AC61-C272-4940-B87D-292FFB35D533}" type="presOf" srcId="{41F4B01A-C7A8-4648-8A48-FB4AC383F4C5}" destId="{84F28DA5-5BEA-40F2-A823-A6B41E44722B}" srcOrd="1" destOrd="0" presId="urn:microsoft.com/office/officeart/2005/8/layout/orgChart1"/>
    <dgm:cxn modelId="{42EBB923-BF2C-4AEE-B3F4-EC0C57E1037D}" type="presOf" srcId="{2140A4C2-932B-4968-A397-F5CC8F9CAF3A}" destId="{7A88DE34-5EA6-4FC1-BB84-710E44137C9D}" srcOrd="0" destOrd="0" presId="urn:microsoft.com/office/officeart/2005/8/layout/orgChart1"/>
    <dgm:cxn modelId="{595EAA65-78F8-4230-AED1-AFC5BF953AD7}" type="presOf" srcId="{77086514-563A-490C-B286-798E98D45A45}" destId="{CE413E2F-573B-428B-9D86-6774A4DAC2D5}" srcOrd="1" destOrd="0" presId="urn:microsoft.com/office/officeart/2005/8/layout/orgChart1"/>
    <dgm:cxn modelId="{CE460202-194D-44B4-BC47-CBC2AB7F2526}" type="presParOf" srcId="{416209F7-474D-4421-B8AE-358A10C35A02}" destId="{17D326A4-9BD3-47E4-A2D7-13ED5753D7C9}" srcOrd="0" destOrd="0" presId="urn:microsoft.com/office/officeart/2005/8/layout/orgChart1"/>
    <dgm:cxn modelId="{7794A2BD-FC07-4F77-9EA9-4DAF12C72B54}" type="presParOf" srcId="{17D326A4-9BD3-47E4-A2D7-13ED5753D7C9}" destId="{1D0FF05B-858B-4837-9CC7-162517A93AEF}" srcOrd="0" destOrd="0" presId="urn:microsoft.com/office/officeart/2005/8/layout/orgChart1"/>
    <dgm:cxn modelId="{FB96AE97-DB76-45D1-9405-DB7F6AB134DB}" type="presParOf" srcId="{1D0FF05B-858B-4837-9CC7-162517A93AEF}" destId="{8E6C25BE-9AEB-4E4E-8637-0F7132B6E5B0}" srcOrd="0" destOrd="0" presId="urn:microsoft.com/office/officeart/2005/8/layout/orgChart1"/>
    <dgm:cxn modelId="{00A4E57D-E78B-4370-9E52-12BE82EDDE79}" type="presParOf" srcId="{1D0FF05B-858B-4837-9CC7-162517A93AEF}" destId="{84F28DA5-5BEA-40F2-A823-A6B41E44722B}" srcOrd="1" destOrd="0" presId="urn:microsoft.com/office/officeart/2005/8/layout/orgChart1"/>
    <dgm:cxn modelId="{9CDA0391-DDE6-48E7-8941-0D4161D9197A}" type="presParOf" srcId="{17D326A4-9BD3-47E4-A2D7-13ED5753D7C9}" destId="{BA1C73B6-F1F0-4724-BB4F-FD2BAF7F66C4}" srcOrd="1" destOrd="0" presId="urn:microsoft.com/office/officeart/2005/8/layout/orgChart1"/>
    <dgm:cxn modelId="{DA8F6215-EDCF-483D-A665-EA82300D1156}" type="presParOf" srcId="{BA1C73B6-F1F0-4724-BB4F-FD2BAF7F66C4}" destId="{7A88DE34-5EA6-4FC1-BB84-710E44137C9D}" srcOrd="0" destOrd="0" presId="urn:microsoft.com/office/officeart/2005/8/layout/orgChart1"/>
    <dgm:cxn modelId="{8906AA68-2618-439D-AF97-2ACB3D474EF6}" type="presParOf" srcId="{BA1C73B6-F1F0-4724-BB4F-FD2BAF7F66C4}" destId="{70C9978C-DA68-4356-A9B0-817BAF33F31E}" srcOrd="1" destOrd="0" presId="urn:microsoft.com/office/officeart/2005/8/layout/orgChart1"/>
    <dgm:cxn modelId="{64922546-C330-4F72-A782-BF19D55EE26D}" type="presParOf" srcId="{70C9978C-DA68-4356-A9B0-817BAF33F31E}" destId="{05B3C521-CAE1-4F59-9CC1-B663F125254B}" srcOrd="0" destOrd="0" presId="urn:microsoft.com/office/officeart/2005/8/layout/orgChart1"/>
    <dgm:cxn modelId="{1C30DEA3-8951-4055-8F40-8B8951E6E6FB}" type="presParOf" srcId="{05B3C521-CAE1-4F59-9CC1-B663F125254B}" destId="{6034287A-A7DA-4505-A3AC-38D9FBCA06AA}" srcOrd="0" destOrd="0" presId="urn:microsoft.com/office/officeart/2005/8/layout/orgChart1"/>
    <dgm:cxn modelId="{EF54FCA2-9C52-4988-B160-3E01FBD4CDCE}" type="presParOf" srcId="{05B3C521-CAE1-4F59-9CC1-B663F125254B}" destId="{CE413E2F-573B-428B-9D86-6774A4DAC2D5}" srcOrd="1" destOrd="0" presId="urn:microsoft.com/office/officeart/2005/8/layout/orgChart1"/>
    <dgm:cxn modelId="{0084BA0F-33B4-49C8-9EB2-F179D9867719}" type="presParOf" srcId="{70C9978C-DA68-4356-A9B0-817BAF33F31E}" destId="{0539E571-6B80-4444-AA62-77D332DC537C}" srcOrd="1" destOrd="0" presId="urn:microsoft.com/office/officeart/2005/8/layout/orgChart1"/>
    <dgm:cxn modelId="{F238C584-D2EA-47C8-8975-04235675098F}" type="presParOf" srcId="{70C9978C-DA68-4356-A9B0-817BAF33F31E}" destId="{2EBE685E-B08D-4794-B915-E7BF76B11189}" srcOrd="2" destOrd="0" presId="urn:microsoft.com/office/officeart/2005/8/layout/orgChart1"/>
    <dgm:cxn modelId="{8E77D5B2-706B-4BC8-85DD-60FA6135C7F3}" type="presParOf" srcId="{BA1C73B6-F1F0-4724-BB4F-FD2BAF7F66C4}" destId="{F24BCF8C-D3A9-42AC-9567-3548790CA37C}" srcOrd="2" destOrd="0" presId="urn:microsoft.com/office/officeart/2005/8/layout/orgChart1"/>
    <dgm:cxn modelId="{9875BC0E-BFFC-4A62-B343-76F00979DC0C}" type="presParOf" srcId="{BA1C73B6-F1F0-4724-BB4F-FD2BAF7F66C4}" destId="{7BD2EDE9-7907-42E5-BCA2-160C4522C5BE}" srcOrd="3" destOrd="0" presId="urn:microsoft.com/office/officeart/2005/8/layout/orgChart1"/>
    <dgm:cxn modelId="{C2CC50B9-355B-4259-A5B1-9F33F080C577}" type="presParOf" srcId="{7BD2EDE9-7907-42E5-BCA2-160C4522C5BE}" destId="{B3C9B7B9-AD75-4C2C-AA85-CA2213D9D5AD}" srcOrd="0" destOrd="0" presId="urn:microsoft.com/office/officeart/2005/8/layout/orgChart1"/>
    <dgm:cxn modelId="{4D45B4B3-A55E-47B1-84FC-D592FADD0EC9}" type="presParOf" srcId="{B3C9B7B9-AD75-4C2C-AA85-CA2213D9D5AD}" destId="{247D14A2-6AD7-42BC-8135-405C2768F528}" srcOrd="0" destOrd="0" presId="urn:microsoft.com/office/officeart/2005/8/layout/orgChart1"/>
    <dgm:cxn modelId="{D335C1D6-D843-4CE1-9760-60F1DBC3B5EB}" type="presParOf" srcId="{B3C9B7B9-AD75-4C2C-AA85-CA2213D9D5AD}" destId="{E31B67DF-7FF7-4BB0-A3E2-A81E32FC38D0}" srcOrd="1" destOrd="0" presId="urn:microsoft.com/office/officeart/2005/8/layout/orgChart1"/>
    <dgm:cxn modelId="{45C46BA1-61B2-4E69-ACB6-74F39A1CD119}" type="presParOf" srcId="{7BD2EDE9-7907-42E5-BCA2-160C4522C5BE}" destId="{0CA102C6-1D1D-4059-97C4-454A2F3DD9D9}" srcOrd="1" destOrd="0" presId="urn:microsoft.com/office/officeart/2005/8/layout/orgChart1"/>
    <dgm:cxn modelId="{64DAD6E4-B065-44F4-8317-3928F38CF0D4}" type="presParOf" srcId="{7BD2EDE9-7907-42E5-BCA2-160C4522C5BE}" destId="{04AF35C2-39AF-4189-889B-67CEEB1CD6C3}" srcOrd="2" destOrd="0" presId="urn:microsoft.com/office/officeart/2005/8/layout/orgChart1"/>
    <dgm:cxn modelId="{367991A5-54C9-4011-A64F-51E6D5FC3369}" type="presParOf" srcId="{17D326A4-9BD3-47E4-A2D7-13ED5753D7C9}" destId="{B1F2F2F6-1251-4515-9849-33948E2B44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BCF8C-D3A9-42AC-9567-3548790CA37C}">
      <dsp:nvSpPr>
        <dsp:cNvPr id="0" name=""/>
        <dsp:cNvSpPr/>
      </dsp:nvSpPr>
      <dsp:spPr>
        <a:xfrm>
          <a:off x="4077128" y="551393"/>
          <a:ext cx="2107959" cy="33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01"/>
              </a:lnTo>
              <a:lnTo>
                <a:pt x="2107959" y="182601"/>
              </a:lnTo>
              <a:lnTo>
                <a:pt x="2107959" y="3356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8DE34-5EA6-4FC1-BB84-710E44137C9D}">
      <dsp:nvSpPr>
        <dsp:cNvPr id="0" name=""/>
        <dsp:cNvSpPr/>
      </dsp:nvSpPr>
      <dsp:spPr>
        <a:xfrm>
          <a:off x="1997186" y="551393"/>
          <a:ext cx="2079941" cy="335663"/>
        </a:xfrm>
        <a:custGeom>
          <a:avLst/>
          <a:gdLst/>
          <a:ahLst/>
          <a:cxnLst/>
          <a:rect l="0" t="0" r="0" b="0"/>
          <a:pathLst>
            <a:path>
              <a:moveTo>
                <a:pt x="2079941" y="0"/>
              </a:moveTo>
              <a:lnTo>
                <a:pt x="2079941" y="182601"/>
              </a:lnTo>
              <a:lnTo>
                <a:pt x="0" y="182601"/>
              </a:lnTo>
              <a:lnTo>
                <a:pt x="0" y="3356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C25BE-9AEB-4E4E-8637-0F7132B6E5B0}">
      <dsp:nvSpPr>
        <dsp:cNvPr id="0" name=""/>
        <dsp:cNvSpPr/>
      </dsp:nvSpPr>
      <dsp:spPr>
        <a:xfrm>
          <a:off x="1346521" y="0"/>
          <a:ext cx="5461213" cy="551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Сертификат дополнительного образования </a:t>
          </a:r>
        </a:p>
      </dsp:txBody>
      <dsp:txXfrm>
        <a:off x="1346521" y="0"/>
        <a:ext cx="5461213" cy="551393"/>
      </dsp:txXfrm>
    </dsp:sp>
    <dsp:sp modelId="{6034287A-A7DA-4505-A3AC-38D9FBCA06AA}">
      <dsp:nvSpPr>
        <dsp:cNvPr id="0" name=""/>
        <dsp:cNvSpPr/>
      </dsp:nvSpPr>
      <dsp:spPr>
        <a:xfrm>
          <a:off x="6356" y="887057"/>
          <a:ext cx="3981660" cy="5520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Сертификат учета</a:t>
          </a:r>
        </a:p>
      </dsp:txBody>
      <dsp:txXfrm>
        <a:off x="6356" y="887057"/>
        <a:ext cx="3981660" cy="552020"/>
      </dsp:txXfrm>
    </dsp:sp>
    <dsp:sp modelId="{247D14A2-6AD7-42BC-8135-405C2768F528}">
      <dsp:nvSpPr>
        <dsp:cNvPr id="0" name=""/>
        <dsp:cNvSpPr/>
      </dsp:nvSpPr>
      <dsp:spPr>
        <a:xfrm>
          <a:off x="4294140" y="887057"/>
          <a:ext cx="3781893" cy="5955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Сертификат персонифицированного финансирования</a:t>
          </a:r>
        </a:p>
      </dsp:txBody>
      <dsp:txXfrm>
        <a:off x="4294140" y="887057"/>
        <a:ext cx="3781893" cy="595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406E3-9C00-4346-B4E1-D79852026F28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92825-3461-47A3-8FFF-949659F0B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090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E07A-8746-49F9-A33D-E8764E4AD4E7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F2CA-7DDF-45D2-8313-F976543F6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253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Мы все понимаем, что дополнительное образование должно и дальше продолжать работать. Понимают это и Президент и наше Правительство. Если основное образование даёт основы знаний и общую установку на выбор своего места в мире профессий и в общественных отношениях, то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дополнительное образование его дополняет и завершает, позволяет ученикам расширить те знания, которые представляются им самыми важными для своего будущего.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379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Дополнительно образование – это не набор кружков и секций, а гибкое образовательное пространство, в котором есть место каждому ребенку для развития и воспитания. Дополнительное образование имеет другие возможности для развития и обновления. Из этого слайда мы видим, какие задачи надо решить. Меняются кадры, программы, финансирование. Где можно найти информацию?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32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дополнительного образования </a:t>
            </a:r>
            <a:r>
              <a:rPr lang="ru-RU" altLang="ru-RU" dirty="0">
                <a:solidFill>
                  <a:srgbClr val="FF0000"/>
                </a:solidFill>
              </a:rPr>
              <a:t>– реестровая запись о включении ребенка в систему персонифицированного дополнительного образования. Сертификат персонифицированного финансирования – статус сертификата дополнительного образования ,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учета </a:t>
            </a:r>
            <a:r>
              <a:rPr lang="ru-RU" altLang="ru-RU" dirty="0">
                <a:solidFill>
                  <a:srgbClr val="FF0000"/>
                </a:solidFill>
              </a:rPr>
              <a:t>– статус сертификата дополнительного образования, не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xmlns="" val="401911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/>
              <a:t>Какие организации можно посещать с использованием сертификата?</a:t>
            </a:r>
          </a:p>
          <a:p>
            <a:pPr eaLnBrk="1" hangingPunct="1">
              <a:spcBef>
                <a:spcPct val="0"/>
              </a:spcBef>
            </a:pPr>
            <a:endParaRPr lang="ru-RU" altLang="ru-RU" b="1" dirty="0"/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Воспользоваться сертификатами можно только в тех учреждениях, которые получили лицензию и попали в реестр поставщиков образовательных услуг. Он постоянно пополняется и также доступен в личном кабинете. </a:t>
            </a:r>
          </a:p>
        </p:txBody>
      </p:sp>
    </p:spTree>
    <p:extLst>
      <p:ext uri="{BB962C8B-B14F-4D97-AF65-F5344CB8AC3E}">
        <p14:creationId xmlns:p14="http://schemas.microsoft.com/office/powerpoint/2010/main" xmlns="" val="33539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E82E00-CC70-462B-9053-7F9DA75C18F8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2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28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344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78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89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84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51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yutikhomirova@yandex.ru" TargetMode="External"/><Relationship Id="rId2" Type="http://schemas.openxmlformats.org/officeDocument/2006/relationships/hyperlink" Target="https://pfdo.yarcloud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fdo.yarcloud.ru/token/lyutikhomirova/yandex.ru/34de05c012ef11679c956b68dddeecc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fdo.yarcloud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ar.pfdo.ru/site/get-outer-certificate" TargetMode="External"/><Relationship Id="rId2" Type="http://schemas.openxmlformats.org/officeDocument/2006/relationships/hyperlink" Target="https://yar.pfdo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noreply@pfdo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53134" y="2720052"/>
            <a:ext cx="4407098" cy="5192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00822" y="152614"/>
            <a:ext cx="2711722" cy="2376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5936" y="1340768"/>
            <a:ext cx="1008112" cy="10081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3072348"/>
            <a:ext cx="76565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Приоритетный проект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«Доступное дополнительное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 для детей»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539750" y="222250"/>
            <a:ext cx="3919538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Calibri" pitchFamily="34" charset="0"/>
              </a:rPr>
              <a:t>Сертификат - это именной документ, имеет идентификационный номер. </a:t>
            </a:r>
          </a:p>
          <a:p>
            <a:endParaRPr lang="ru-RU" altLang="ru-RU" dirty="0">
              <a:latin typeface="Calibri" pitchFamily="34" charset="0"/>
            </a:endParaRPr>
          </a:p>
          <a:p>
            <a:r>
              <a:rPr lang="ru-RU" altLang="ru-RU" dirty="0">
                <a:latin typeface="Calibri" pitchFamily="34" charset="0"/>
              </a:rPr>
              <a:t>Он дает гарантию того, что ребенок получит дополнительное образование по той или иной программе, которую выберет.</a:t>
            </a:r>
          </a:p>
          <a:p>
            <a:endParaRPr lang="ru-RU" altLang="ru-RU" dirty="0">
              <a:latin typeface="Calibri" pitchFamily="34" charset="0"/>
            </a:endParaRPr>
          </a:p>
          <a:p>
            <a:r>
              <a:rPr lang="ru-RU" altLang="ru-RU" dirty="0">
                <a:latin typeface="Calibri" pitchFamily="34" charset="0"/>
              </a:rPr>
              <a:t>Сертификат можно использовать для обучения в музыкальных и художественных школах, центрах технического творчества и других кружках, то есть в тех организациях, которые имеют  </a:t>
            </a:r>
            <a:r>
              <a:rPr lang="ru-RU" altLang="ru-RU" b="1" dirty="0">
                <a:latin typeface="Calibri" pitchFamily="34" charset="0"/>
              </a:rPr>
              <a:t>сертифицированные образовательные программы</a:t>
            </a:r>
            <a:r>
              <a:rPr lang="ru-RU" altLang="ru-RU" dirty="0">
                <a:latin typeface="Calibri" pitchFamily="34" charset="0"/>
              </a:rPr>
              <a:t>. </a:t>
            </a:r>
          </a:p>
          <a:p>
            <a:endParaRPr lang="ru-RU" altLang="ru-RU" dirty="0">
              <a:latin typeface="Calibri" pitchFamily="34" charset="0"/>
            </a:endParaRPr>
          </a:p>
          <a:p>
            <a:r>
              <a:rPr lang="ru-RU" altLang="ru-RU" dirty="0">
                <a:latin typeface="Calibri" pitchFamily="34" charset="0"/>
              </a:rPr>
              <a:t>Во всех учреждениях ребенок будет зачисляться в секции, кружки и студии </a:t>
            </a:r>
            <a:r>
              <a:rPr lang="ru-RU" altLang="ru-RU" b="1" dirty="0">
                <a:latin typeface="Calibri" pitchFamily="34" charset="0"/>
              </a:rPr>
              <a:t>только</a:t>
            </a:r>
            <a:r>
              <a:rPr lang="ru-RU" altLang="ru-RU" dirty="0">
                <a:latin typeface="Calibri" pitchFamily="34" charset="0"/>
              </a:rPr>
              <a:t> через  сертификат!!!</a:t>
            </a:r>
          </a:p>
          <a:p>
            <a:endParaRPr lang="ru-RU" altLang="ru-RU" dirty="0">
              <a:latin typeface="Calibri" pitchFamily="34" charset="0"/>
            </a:endParaRPr>
          </a:p>
          <a:p>
            <a:endParaRPr lang="ru-RU" altLang="ru-RU" dirty="0">
              <a:latin typeface="Calibri" pitchFamily="34" charset="0"/>
            </a:endParaRPr>
          </a:p>
          <a:p>
            <a:r>
              <a:rPr lang="ru-RU" altLang="ru-RU" b="1" dirty="0">
                <a:latin typeface="Calibri" pitchFamily="34" charset="0"/>
              </a:rPr>
              <a:t>КАЖДЫЙ РЕБЕНОК БУДЕТ УЧИТЬВАТЬСЯ ТОЛЬКО ОДИН РАЗ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4459288" y="63500"/>
            <a:ext cx="4789487" cy="6773863"/>
            <a:chOff x="3450274" y="-7790"/>
            <a:chExt cx="5202621" cy="6865790"/>
          </a:xfrm>
        </p:grpSpPr>
        <p:pic>
          <p:nvPicPr>
            <p:cNvPr id="6" name="Picture 2" descr="сертификат (1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46877" y="256"/>
              <a:ext cx="4831868" cy="6857744"/>
            </a:xfrm>
            <a:prstGeom prst="rect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  <a:extLst/>
          </p:spPr>
        </p:pic>
        <p:sp>
          <p:nvSpPr>
            <p:cNvPr id="11269" name="Прямоугольник 2"/>
            <p:cNvSpPr>
              <a:spLocks noChangeArrowheads="1"/>
            </p:cNvSpPr>
            <p:nvPr/>
          </p:nvSpPr>
          <p:spPr bwMode="auto">
            <a:xfrm>
              <a:off x="3450274" y="-7790"/>
              <a:ext cx="5202621" cy="658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1600" b="1">
                  <a:solidFill>
                    <a:srgbClr val="FFFFFF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Выписка из реестра выданных сертификатов дополнительного образования </a:t>
              </a:r>
              <a:endParaRPr lang="ru-RU" altLang="ru-RU" sz="16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270" name="Прямоугольник 4"/>
            <p:cNvSpPr>
              <a:spLocks noChangeArrowheads="1"/>
            </p:cNvSpPr>
            <p:nvPr/>
          </p:nvSpPr>
          <p:spPr bwMode="auto">
            <a:xfrm>
              <a:off x="3691592" y="1398706"/>
              <a:ext cx="4832706" cy="233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algn="ctr">
                <a:lnSpc>
                  <a:spcPct val="115000"/>
                </a:lnSpc>
              </a:pPr>
              <a:r>
                <a:rPr lang="ru-RU" altLang="ru-RU" sz="1600" b="1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Город (район) ____________________</a:t>
              </a:r>
              <a:endParaRPr lang="ru-RU" altLang="ru-RU" sz="160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88900" algn="ctr">
                <a:lnSpc>
                  <a:spcPct val="115000"/>
                </a:lnSpc>
              </a:pPr>
              <a:r>
                <a:rPr lang="ru-RU" altLang="ru-RU" sz="1600" b="1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  <a:endParaRPr lang="ru-RU" altLang="ru-RU" sz="160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88900" algn="ctr">
                <a:lnSpc>
                  <a:spcPct val="115000"/>
                </a:lnSpc>
              </a:pPr>
              <a:r>
                <a:rPr lang="ru-RU" altLang="ru-RU" sz="1600" b="1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Уникальный номер сертификата дополнительного образования: </a:t>
              </a:r>
            </a:p>
            <a:p>
              <a:pPr marL="88900" algn="ctr">
                <a:lnSpc>
                  <a:spcPct val="115000"/>
                </a:lnSpc>
              </a:pPr>
              <a:r>
                <a:rPr lang="ru-RU" altLang="ru-RU" sz="1600" b="1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1234567890</a:t>
              </a:r>
            </a:p>
            <a:p>
              <a:pPr marL="88900" algn="ctr">
                <a:lnSpc>
                  <a:spcPct val="115000"/>
                </a:lnSpc>
              </a:pPr>
              <a:r>
                <a:rPr lang="ru-RU" altLang="ru-RU" sz="1600" b="1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Владелец сертификата дополнительного образования: </a:t>
              </a:r>
            </a:p>
            <a:p>
              <a:pPr marL="88900" algn="ctr">
                <a:lnSpc>
                  <a:spcPct val="115000"/>
                </a:lnSpc>
              </a:pPr>
              <a:r>
                <a:rPr lang="ru-RU" altLang="ru-RU" sz="1600" b="1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Фамилия, имя, отчество</a:t>
              </a:r>
            </a:p>
          </p:txBody>
        </p:sp>
        <p:sp>
          <p:nvSpPr>
            <p:cNvPr id="11271" name="Прямоугольник 11"/>
            <p:cNvSpPr>
              <a:spLocks noChangeArrowheads="1"/>
            </p:cNvSpPr>
            <p:nvPr/>
          </p:nvSpPr>
          <p:spPr bwMode="auto">
            <a:xfrm>
              <a:off x="3615386" y="3741805"/>
              <a:ext cx="4943839" cy="35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algn="ctr">
                <a:lnSpc>
                  <a:spcPct val="115000"/>
                </a:lnSpc>
              </a:pPr>
              <a:r>
                <a:rPr lang="ru-RU" altLang="ru-RU" sz="1400" b="1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Сертификат действителен с «01» сентября 2019г.</a:t>
              </a:r>
            </a:p>
          </p:txBody>
        </p:sp>
        <p:sp>
          <p:nvSpPr>
            <p:cNvPr id="11272" name="Прямоугольник 6"/>
            <p:cNvSpPr>
              <a:spLocks noChangeArrowheads="1"/>
            </p:cNvSpPr>
            <p:nvPr/>
          </p:nvSpPr>
          <p:spPr bwMode="auto">
            <a:xfrm>
              <a:off x="4338580" y="5355884"/>
              <a:ext cx="1538883" cy="385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88900" algn="ctr">
                <a:lnSpc>
                  <a:spcPct val="115000"/>
                </a:lnSpc>
              </a:pPr>
              <a:r>
                <a:rPr lang="ru-RU" altLang="ru-RU" b="1">
                  <a:solidFill>
                    <a:srgbClr val="FFFF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1234567890</a:t>
              </a:r>
            </a:p>
          </p:txBody>
        </p:sp>
        <p:sp>
          <p:nvSpPr>
            <p:cNvPr id="11273" name="Прямоугольник 13"/>
            <p:cNvSpPr>
              <a:spLocks noChangeArrowheads="1"/>
            </p:cNvSpPr>
            <p:nvPr/>
          </p:nvSpPr>
          <p:spPr bwMode="auto">
            <a:xfrm>
              <a:off x="5995533" y="5334864"/>
              <a:ext cx="1795363" cy="385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88900" algn="ctr">
                <a:lnSpc>
                  <a:spcPct val="115000"/>
                </a:lnSpc>
              </a:pPr>
              <a:r>
                <a:rPr lang="en-US" altLang="ru-RU" b="1">
                  <a:solidFill>
                    <a:srgbClr val="FFFF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OHVgsdYE71</a:t>
              </a:r>
              <a:endParaRPr lang="ru-RU" altLang="ru-RU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0"/>
          <p:cNvPicPr>
            <a:picLocks noChangeAspect="1" noChangeArrowheads="1"/>
          </p:cNvPicPr>
          <p:nvPr/>
        </p:nvPicPr>
        <p:blipFill>
          <a:blip r:embed="rId2"/>
          <a:srcRect l="17561" t="33467" r="17685" b="10892"/>
          <a:stretch>
            <a:fillRect/>
          </a:stretch>
        </p:blipFill>
        <p:spPr bwMode="auto">
          <a:xfrm>
            <a:off x="1547813" y="2060575"/>
            <a:ext cx="55070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576263" y="5661025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Calibri" pitchFamily="34" charset="0"/>
              </a:rPr>
              <a:t>Сколько учреждений можно посещать? </a:t>
            </a:r>
            <a:endParaRPr lang="ru-RU" altLang="ru-RU" dirty="0"/>
          </a:p>
          <a:p>
            <a:r>
              <a:rPr lang="ru-RU" altLang="ru-RU" dirty="0"/>
              <a:t>Это будет </a:t>
            </a:r>
            <a:r>
              <a:rPr lang="ru-RU" altLang="ru-RU" dirty="0" smtClean="0"/>
              <a:t>определено </a:t>
            </a:r>
            <a:r>
              <a:rPr lang="ru-RU" altLang="ru-RU" dirty="0"/>
              <a:t>на уровне муниципалитета</a:t>
            </a:r>
            <a:r>
              <a:rPr lang="ru-RU" altLang="ru-RU" dirty="0">
                <a:latin typeface="Calibri" pitchFamily="34" charset="0"/>
              </a:rPr>
              <a:t>.</a:t>
            </a:r>
          </a:p>
        </p:txBody>
      </p: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400050" y="765175"/>
            <a:ext cx="8280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Calibri" pitchFamily="34" charset="0"/>
              </a:rPr>
              <a:t>Когда начнут действовать сертификаты? </a:t>
            </a:r>
            <a:r>
              <a:rPr lang="ru-RU" altLang="ru-RU" dirty="0">
                <a:latin typeface="Calibri" pitchFamily="34" charset="0"/>
              </a:rPr>
              <a:t>С 1 сентября 2019 г.</a:t>
            </a:r>
          </a:p>
          <a:p>
            <a:endParaRPr lang="ru-RU" altLang="ru-RU" b="1" dirty="0">
              <a:latin typeface="Calibri" pitchFamily="34" charset="0"/>
            </a:endParaRPr>
          </a:p>
          <a:p>
            <a:r>
              <a:rPr lang="ru-RU" altLang="ru-RU" b="1" dirty="0">
                <a:latin typeface="Calibri" pitchFamily="34" charset="0"/>
              </a:rPr>
              <a:t>Номинал сертификата. </a:t>
            </a:r>
            <a:r>
              <a:rPr lang="ru-RU" altLang="ru-RU" dirty="0">
                <a:latin typeface="Calibri" pitchFamily="34" charset="0"/>
              </a:rPr>
              <a:t>Каждый муниципалитет определяет самостоятельно.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3492500" y="115888"/>
            <a:ext cx="58245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i="1">
                <a:solidFill>
                  <a:schemeClr val="bg1"/>
                </a:solidFill>
                <a:latin typeface="Calibri" pitchFamily="34" charset="0"/>
              </a:rPr>
              <a:t>Сертификат дополнительного образования</a:t>
            </a:r>
            <a:endParaRPr lang="ru-RU" altLang="ru-RU" sz="2000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Вход на главную страницу ПФДО https://yar.pfdo 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357298"/>
            <a:ext cx="8486775" cy="550070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Получить сертификат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214422"/>
            <a:ext cx="8424862" cy="5286412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Создание заявки</a:t>
            </a:r>
            <a:br>
              <a:rPr lang="ru-RU" smtClean="0"/>
            </a:br>
            <a:r>
              <a:rPr lang="ru-RU" smtClean="0"/>
              <a:t>Шаг 1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119169"/>
            <a:ext cx="8353425" cy="5738831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357166"/>
            <a:ext cx="7132782" cy="12050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dirty="0" smtClean="0"/>
              <a:t>На указанную почту приходит письмо </a:t>
            </a:r>
            <a:br>
              <a:rPr lang="ru-RU" sz="2000" dirty="0" smtClean="0"/>
            </a:br>
            <a:r>
              <a:rPr lang="ru-RU" sz="2000" dirty="0" smtClean="0"/>
              <a:t>Подтверждение действия на https://pfdo.yarcloud.ru, с адресом электронной </a:t>
            </a:r>
            <a:r>
              <a:rPr lang="ru-RU" sz="2400" dirty="0" smtClean="0"/>
              <a:t>почты</a:t>
            </a:r>
            <a:r>
              <a:rPr lang="ru-RU" sz="4000" dirty="0" smtClean="0"/>
              <a:t> 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643050"/>
            <a:ext cx="7740674" cy="4881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Здравствуйте!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Вы отправляете заявку на получение сертификата дополнительного образования детей на </a:t>
            </a:r>
            <a:r>
              <a:rPr lang="ru-RU" sz="2400" dirty="0" err="1" smtClean="0"/>
              <a:t>сайте</a:t>
            </a:r>
            <a:r>
              <a:rPr lang="ru-RU" sz="2400" dirty="0" err="1" smtClean="0">
                <a:hlinkClick r:id="rId2"/>
              </a:rPr>
              <a:t>https</a:t>
            </a:r>
            <a:r>
              <a:rPr lang="ru-RU" sz="2400" dirty="0" smtClean="0">
                <a:hlinkClick r:id="rId2"/>
              </a:rPr>
              <a:t>://</a:t>
            </a:r>
            <a:r>
              <a:rPr lang="ru-RU" sz="2400" dirty="0" err="1" smtClean="0">
                <a:hlinkClick r:id="rId2"/>
              </a:rPr>
              <a:t>pfdo.yarcloud.ru</a:t>
            </a:r>
            <a:r>
              <a:rPr lang="ru-RU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Чтобы продолжить с использованием адреса электронной почты </a:t>
            </a:r>
            <a:r>
              <a:rPr lang="ru-RU" sz="2400" dirty="0" err="1" smtClean="0">
                <a:hlinkClick r:id="rId3"/>
              </a:rPr>
              <a:t>lyutikhomirova@yandex.ru</a:t>
            </a:r>
            <a:r>
              <a:rPr lang="ru-RU" sz="2400" dirty="0" smtClean="0"/>
              <a:t>, перейдите по </a:t>
            </a:r>
            <a:r>
              <a:rPr lang="ru-RU" sz="2400" dirty="0" err="1" smtClean="0"/>
              <a:t>ссылке:</a:t>
            </a:r>
            <a:r>
              <a:rPr lang="ru-RU" sz="2400" dirty="0" err="1" smtClean="0">
                <a:hlinkClick r:id="rId4"/>
              </a:rPr>
              <a:t>https</a:t>
            </a:r>
            <a:r>
              <a:rPr lang="ru-RU" sz="2400" dirty="0" smtClean="0">
                <a:hlinkClick r:id="rId4"/>
              </a:rPr>
              <a:t>://</a:t>
            </a:r>
            <a:r>
              <a:rPr lang="ru-RU" sz="2400" dirty="0" err="1" smtClean="0">
                <a:hlinkClick r:id="rId4"/>
              </a:rPr>
              <a:t>pfdo.yarcloud.ru</a:t>
            </a:r>
            <a:r>
              <a:rPr lang="ru-RU" sz="2400" dirty="0" smtClean="0">
                <a:hlinkClick r:id="rId4"/>
              </a:rPr>
              <a:t>/</a:t>
            </a:r>
            <a:r>
              <a:rPr lang="ru-RU" sz="2400" dirty="0" err="1" smtClean="0">
                <a:hlinkClick r:id="rId4"/>
              </a:rPr>
              <a:t>token</a:t>
            </a:r>
            <a:r>
              <a:rPr lang="ru-RU" sz="2400" dirty="0" smtClean="0">
                <a:hlinkClick r:id="rId4"/>
              </a:rPr>
              <a:t>/</a:t>
            </a:r>
            <a:r>
              <a:rPr lang="ru-RU" sz="2400" dirty="0" err="1" smtClean="0">
                <a:hlinkClick r:id="rId4"/>
              </a:rPr>
              <a:t>lyutikhomirova</a:t>
            </a:r>
            <a:r>
              <a:rPr lang="ru-RU" sz="2400" dirty="0" smtClean="0">
                <a:hlinkClick r:id="rId4"/>
              </a:rPr>
              <a:t>/</a:t>
            </a:r>
            <a:r>
              <a:rPr lang="ru-RU" sz="2400" dirty="0" err="1" smtClean="0">
                <a:hlinkClick r:id="rId4"/>
              </a:rPr>
              <a:t>yandex.ru</a:t>
            </a:r>
            <a:r>
              <a:rPr lang="ru-RU" sz="2400" dirty="0" smtClean="0">
                <a:hlinkClick r:id="rId4"/>
              </a:rPr>
              <a:t>/34de05c012ef11679c956b68dddeecc2</a:t>
            </a:r>
            <a:r>
              <a:rPr lang="ru-RU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Если письмо отправлено Вам по ошибке, просто проигнорируйте его.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Чтобы отписаться от рассылки, зайдите в личный кабинет </a:t>
            </a:r>
            <a:r>
              <a:rPr lang="ru-RU" sz="2400" dirty="0" smtClean="0">
                <a:hlinkClick r:id="rId2"/>
              </a:rPr>
              <a:t>https://pfdo.yarcloud.ru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Создание заявки</a:t>
            </a:r>
            <a:br>
              <a:rPr lang="ru-RU" smtClean="0"/>
            </a:br>
            <a:r>
              <a:rPr lang="ru-RU" smtClean="0"/>
              <a:t>Шаг 2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928670"/>
            <a:ext cx="8353425" cy="559595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642918"/>
            <a:ext cx="7632848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Щелкаем по предложенной ссылке и переходим на Шаг 3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00175"/>
            <a:ext cx="8137525" cy="495301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071546"/>
            <a:ext cx="7632848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Хочу получить сертификат</a:t>
            </a:r>
            <a:br>
              <a:rPr lang="ru-RU" sz="4000" dirty="0" smtClean="0"/>
            </a:br>
            <a:r>
              <a:rPr lang="ru-RU" sz="3200" dirty="0" smtClean="0"/>
              <a:t>Выбираем муниципалитет по адресу регистрации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017713"/>
            <a:ext cx="7820025" cy="443547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Создание заявки и выбор группы сертификата</a:t>
            </a:r>
          </a:p>
        </p:txBody>
      </p:sp>
      <p:pic>
        <p:nvPicPr>
          <p:cNvPr id="11267" name="Picture 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071546"/>
            <a:ext cx="8064500" cy="5508631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10" name="Picture 2" descr="http://present5.com/presentation/87a4fd56424578221d7219ffa5605c95/image-2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8028384" cy="60212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5680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Заявка принята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14423"/>
            <a:ext cx="8631238" cy="545466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Вы успешно отправили заявку на получение сертификата на сайте </a:t>
            </a:r>
            <a:r>
              <a:rPr lang="ru-RU" sz="2400" b="1" dirty="0" smtClean="0">
                <a:hlinkClick r:id="rId2"/>
              </a:rPr>
              <a:t>Реестр сертификатов ПФДО</a:t>
            </a:r>
            <a:r>
              <a:rPr lang="ru-RU" sz="2400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Номер заявки: 72965574, номер сертификата: 7618761468.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К данному письму прикреплено заявление на получение сертификата в формате PDF, которое необходимо распечатать и подписать. Для активации сертификата вам необходимо подойти с подписанным заявлением и оригиналами документов в один из центров приема заявлений в Вашем городе или районе.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Дополнительная информация от муниципалитета: Администрации города Ярославля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785794"/>
            <a:ext cx="7632848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/>
              <a:t>После регистрации заявки на почту приходит письмо с двумя заявлениями:</a:t>
            </a:r>
            <a:br>
              <a:rPr lang="ru-RU" sz="2400" dirty="0" smtClean="0"/>
            </a:br>
            <a:r>
              <a:rPr lang="ru-RU" sz="2400" dirty="0" smtClean="0"/>
              <a:t>1. О предоставлении сертификата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017713"/>
            <a:ext cx="8486775" cy="45069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800" smtClean="0"/>
              <a:t>ЗАЯВЛЕНИЕ О ПРЕДОСТАВЛЕНИИ СЕРТИФИКАТА ДОПОЛНИТЕЛЬНОГО ОБРАЗОВАНИЯ И РЕГИСТРАЦИИ В РЕЕСТРЕ СЕРТИФИКАТОВ ДОПОЛНИТЕЛЬНОГО ОБРАЗОВАНИЯ №72965574 Прошу зарегистрировать указанного ниже ребенка, родителем (законным представителем) которого я являюсь, в реестре сертификатов дополнительного образования города Ярославля под реестровой записью №7618761468 </a:t>
            </a:r>
          </a:p>
          <a:p>
            <a:pPr eaLnBrk="1" hangingPunct="1">
              <a:lnSpc>
                <a:spcPct val="90000"/>
              </a:lnSpc>
            </a:pPr>
            <a:endParaRPr lang="ru-RU" sz="1800" smtClean="0"/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Сведения, указанные заявителем в заявлении, подтверждены соответствующими документами. ____ ______________ 20_____года ________/____________________________/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 подпись должностного лица расшифровка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✂- - - - - - - - - - - - - - - - - - - - - - - - - - - - - - - - - - - - - - - - - - - - - - - - - Заявление о получении сертификата дополнительного образования № 72965574 получено. ____ ______________ 20_____года __________/____________________________/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подпись должностного лица расшифровка 1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777163" cy="146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Заявление 2</a:t>
            </a:r>
            <a:br>
              <a:rPr lang="ru-RU" sz="3200" dirty="0" smtClean="0"/>
            </a:br>
            <a:r>
              <a:rPr lang="ru-RU" sz="3200" dirty="0" smtClean="0"/>
              <a:t>Согласие на обработку персональных данных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2017713"/>
            <a:ext cx="7812112" cy="4197369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СОГЛАСИЕ НА ОБРАБОТКУ ПЕРСОНАЛЬНЫХ ДАННЫХ Я, Иванова Анна Ивановна проживающий по адресу _____________________________________________________________________ паспорт _______ №________________, выданный «___»__________20____г._________________________________________________________________________ _____________, в соответствии с требованием статьи 9 Федерального закона от 27.07.2006 г. №152-ФЗ «О персональных данных» даю свое согласие на обработку моих персональных данных и персональных данных ребенка (</a:t>
            </a:r>
            <a:r>
              <a:rPr lang="ru-RU" sz="1600" dirty="0" err="1" smtClean="0"/>
              <a:t>Назаренко</a:t>
            </a:r>
            <a:r>
              <a:rPr lang="ru-RU" sz="1600" dirty="0" smtClean="0"/>
              <a:t> Дарья Станиславовна, проживающий по адресу: г.Ярославль, ул.Школьная, д. 44), родителем (законным представителем) которого я являюсь, указанных в заявлении о получении сертификата дополнительного образования №72965574, Управлению образования города Ярославля (юридический адрес) 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Согласие действует с момента подписания и до истечения сроков, установленных действующим законодательством Российской Федерации, а также может быть отозвано по письменному заявлению.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 ____ ______________ 20_____года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________________/________________________/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 подпись расшифровка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571480"/>
            <a:ext cx="7632848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>Третье письмо с прикрепленным сертификатом для ребенка</a:t>
            </a:r>
          </a:p>
        </p:txBody>
      </p:sp>
      <p:sp>
        <p:nvSpPr>
          <p:cNvPr id="15363" name="AutoShape 3"/>
          <p:cNvSpPr>
            <a:spLocks noChangeAspect="1" noChangeArrowheads="1"/>
          </p:cNvSpPr>
          <p:nvPr>
            <p:ph type="body" idx="1"/>
          </p:nvPr>
        </p:nvSpPr>
        <p:spPr>
          <a:xfrm>
            <a:off x="1142976" y="1571612"/>
            <a:ext cx="7740674" cy="45720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Уважаемый заявитель!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Вы подали электронную заявку на получение сертификата дополнительного образования для ребенка: </a:t>
            </a:r>
            <a:r>
              <a:rPr lang="ru-RU" sz="1600" dirty="0" err="1" smtClean="0"/>
              <a:t>Назаренко</a:t>
            </a:r>
            <a:r>
              <a:rPr lang="ru-RU" sz="1600" dirty="0" smtClean="0"/>
              <a:t> Дарья Станиславовна </a:t>
            </a:r>
            <a:br>
              <a:rPr lang="ru-RU" sz="1600" dirty="0" smtClean="0"/>
            </a:br>
            <a:r>
              <a:rPr lang="ru-RU" sz="1600" dirty="0" smtClean="0"/>
              <a:t>На основании Вашей заявки для ребенка в информационной системе </a:t>
            </a:r>
            <a:r>
              <a:rPr lang="ru-RU" sz="1600" dirty="0" smtClean="0">
                <a:hlinkClick r:id="rId2"/>
              </a:rPr>
              <a:t>"Портал персонифицированного дополнительного образования Ярославской области"</a:t>
            </a:r>
            <a:r>
              <a:rPr lang="ru-RU" sz="1600" dirty="0" smtClean="0"/>
              <a:t> создана реестровая запись с номером сертификата: 7618761468</a:t>
            </a:r>
            <a:br>
              <a:rPr lang="ru-RU" sz="1600" dirty="0" smtClean="0"/>
            </a:br>
            <a:r>
              <a:rPr lang="ru-RU" sz="1600" dirty="0" smtClean="0"/>
              <a:t>Вы уже сейчас можете зайти в созданный для ребенка личный кабинет системы для использования Вашего сертификата, однако, не забудьте о необходимости подтвердить Вашу электронную заявку подписанным с Вашей стороны заявлением.</a:t>
            </a:r>
            <a:br>
              <a:rPr lang="ru-RU" sz="1600" dirty="0" smtClean="0"/>
            </a:br>
            <a:r>
              <a:rPr lang="ru-RU" sz="1600" dirty="0" smtClean="0"/>
              <a:t>Подписанное заявление и оригиналы документов Вам нужно принести в один из центров приема заявлений. Список адресов в своем муниципалитете Вы </a:t>
            </a:r>
            <a:r>
              <a:rPr lang="ru-RU" sz="1600" dirty="0" err="1" smtClean="0"/>
              <a:t>найдете</a:t>
            </a:r>
            <a:r>
              <a:rPr lang="ru-RU" sz="1600" dirty="0" err="1" smtClean="0">
                <a:hlinkClick r:id="rId3"/>
              </a:rPr>
              <a:t>здесь</a:t>
            </a:r>
            <a:r>
              <a:rPr lang="ru-RU" sz="1600" dirty="0" smtClean="0"/>
              <a:t>. Без предоставления документов сертификат не будет активирован. Для входа в систему, пройдите по </a:t>
            </a:r>
            <a:r>
              <a:rPr lang="ru-RU" sz="1600" dirty="0" smtClean="0">
                <a:hlinkClick r:id="rId2"/>
              </a:rPr>
              <a:t>ссылке</a:t>
            </a:r>
            <a:r>
              <a:rPr lang="ru-RU" sz="1600" dirty="0" smtClean="0"/>
              <a:t> и используйте логин и пароль, представленный в сертификате дополнительного образования.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приложении к данному письму Вы найдете сформированный для ребенка сертификат дополнительного образования. Обязательно сохраните его номер, ведь он будет использоваться ребенком до достижения им совершеннолетия. 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Подробную информацию о сертификате дополнительного образования, способе его использования ищите на </a:t>
            </a:r>
            <a:r>
              <a:rPr lang="ru-RU" sz="1600" dirty="0" smtClean="0">
                <a:hlinkClick r:id="rId2"/>
              </a:rPr>
              <a:t>портале</a:t>
            </a:r>
            <a:r>
              <a:rPr lang="ru-RU" sz="1600" dirty="0" smtClean="0"/>
              <a:t>. 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Сертификат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785794"/>
            <a:ext cx="8208963" cy="6072206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714356"/>
            <a:ext cx="7632848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Проверить и распечатать следующие документы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17713"/>
            <a:ext cx="7848600" cy="4114800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1. ЗАЯВЛЕНИЕ О ПРЕДОСТАВЛЕНИИ СЕРТИФИКАТА ДОПОЛНИТЕЛЬНОГО ОБРАЗОВАНИЯ И РЕГИСТРАЦИИ В РЕЕСТРЕ СЕРТИФИКАТОВ ДОПОЛНИТЕЛЬНОГО ОБРАЗОВАНИЯ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2. СОГЛАСИЕ НА ОБРАБОТКУ ПЕРСОНАЛЬНЫХ ДАННЫХ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3. СЕРТИФИКАТ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714356"/>
            <a:ext cx="7632848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Сверка подлинных документов с распечатанными заявлениями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17713"/>
            <a:ext cx="7993063" cy="43640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dirty="0" smtClean="0"/>
              <a:t>Родитель проверяет и подписывает заявление и согласие.</a:t>
            </a:r>
          </a:p>
          <a:p>
            <a:pPr eaLnBrk="1" hangingPunct="1"/>
            <a:r>
              <a:rPr lang="ru-RU" sz="2000" dirty="0" smtClean="0"/>
              <a:t>Ответственный расписывается о получении заявления.</a:t>
            </a:r>
          </a:p>
          <a:p>
            <a:pPr eaLnBrk="1" hangingPunct="1"/>
            <a:r>
              <a:rPr lang="ru-RU" sz="2000" dirty="0" smtClean="0"/>
              <a:t>Родитель получает сертификат и отрезной корешок о получении.</a:t>
            </a:r>
          </a:p>
          <a:p>
            <a:pPr eaLnBrk="1" hangingPunct="1"/>
            <a:r>
              <a:rPr lang="ru-RU" sz="2000" dirty="0" smtClean="0"/>
              <a:t>Заявление и согласие остаются у ответственного.</a:t>
            </a:r>
          </a:p>
          <a:p>
            <a:pPr eaLnBrk="1" hangingPunct="1"/>
            <a:r>
              <a:rPr lang="ru-RU" sz="2000" dirty="0" smtClean="0"/>
              <a:t>Если родитель самостоятельно зарегистрировался, пришел с распечатанными заявлением, согласием и подлинными документами, то сверку осуществляет ответственный.</a:t>
            </a:r>
          </a:p>
          <a:p>
            <a:pPr eaLnBrk="1" hangingPunct="1"/>
            <a:r>
              <a:rPr lang="ru-RU" sz="2000" dirty="0" smtClean="0"/>
              <a:t>Ответственный расписывается о получении заявления, отдает корешок о получении родителю.</a:t>
            </a:r>
          </a:p>
          <a:p>
            <a:pPr eaLnBrk="1" hangingPunct="1"/>
            <a:r>
              <a:rPr lang="ru-RU" sz="2000" dirty="0" smtClean="0"/>
              <a:t>Заявление и согласие остаются у ответственного.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857232"/>
            <a:ext cx="7632848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Активация сертификата дополнительного образования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08" y="1928803"/>
            <a:ext cx="6811980" cy="4452948"/>
          </a:xfrm>
        </p:spPr>
        <p:txBody>
          <a:bodyPr/>
          <a:lstStyle/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В течение трех дней </a:t>
            </a:r>
            <a:r>
              <a:rPr lang="ru-RU" sz="2400" dirty="0" smtClean="0"/>
              <a:t>вам обязаны </a:t>
            </a:r>
            <a:r>
              <a:rPr lang="ru-RU" sz="2400" dirty="0" smtClean="0"/>
              <a:t>активировать сертификат.</a:t>
            </a:r>
          </a:p>
          <a:p>
            <a:pPr eaLnBrk="1" hangingPunct="1"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Личный кабинет ребенка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59632" y="980728"/>
            <a:ext cx="7704856" cy="55832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628800"/>
            <a:ext cx="1512168" cy="144016"/>
          </a:xfrm>
          <a:prstGeom prst="rect">
            <a:avLst/>
          </a:prstGeom>
          <a:solidFill>
            <a:srgbClr val="3D73A5"/>
          </a:solidFill>
          <a:ln>
            <a:solidFill>
              <a:srgbClr val="3D7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01429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Личный кабинет ребенка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59632" y="980728"/>
            <a:ext cx="6192688" cy="1944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484784"/>
            <a:ext cx="1512168" cy="144016"/>
          </a:xfrm>
          <a:prstGeom prst="rect">
            <a:avLst/>
          </a:prstGeom>
          <a:solidFill>
            <a:srgbClr val="3D73A5"/>
          </a:solidFill>
          <a:ln>
            <a:solidFill>
              <a:srgbClr val="3D7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259632" y="4653137"/>
            <a:ext cx="7704856" cy="2024082"/>
          </a:xfrm>
          <a:prstGeom prst="wedgeRectCallout">
            <a:avLst>
              <a:gd name="adj1" fmla="val -17283"/>
              <a:gd name="adj2" fmla="val -1746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Объем средств доступных для использования 31.12.2019 в случае выбора программы до 30.11.2019 из реестра сертифицированных программ</a:t>
            </a:r>
          </a:p>
          <a:p>
            <a:pPr algn="ctr"/>
            <a:r>
              <a:rPr lang="ru-RU" dirty="0"/>
              <a:t>При выборе программы после указанного срока объем средств будет скорректирован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959932" y="2892869"/>
            <a:ext cx="5112568" cy="1872208"/>
          </a:xfrm>
          <a:prstGeom prst="wedgeRectCallout">
            <a:avLst>
              <a:gd name="adj1" fmla="val -59159"/>
              <a:gd name="adj2" fmla="val -1026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Объем обеспечения определенный на период с 01.09.2019 по 31.12.2019.</a:t>
            </a:r>
          </a:p>
          <a:p>
            <a:pPr algn="ctr"/>
            <a:r>
              <a:rPr lang="ru-RU" dirty="0"/>
              <a:t>Доступен в полном объеме при выборе программы из реестра сертифицированных программ до 30.09.2019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8215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8" name="Рисунок 1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424164"/>
            <a:ext cx="8120256" cy="60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6417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23628" y="980728"/>
            <a:ext cx="7560839" cy="453650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532439" y="5229200"/>
            <a:ext cx="504056" cy="432048"/>
          </a:xfrm>
          <a:prstGeom prst="rect">
            <a:avLst/>
          </a:prstGeom>
        </p:spPr>
      </p:pic>
      <p:grpSp>
        <p:nvGrpSpPr>
          <p:cNvPr id="3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2248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пришли ни заявление, ни сертификат.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и заявление должны прийти Вам на электронную почту указанную при регистрации. Проверьте папку «Спам» (или «Нежелательные»). Добавьте отправителя </a:t>
            </a:r>
            <a:r>
              <a:rPr lang="ru-RU" altLang="ru-RU" sz="12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noreply@pfdo.ru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список надежных. В связи с большим числом регистрирующихся возможны задержки в отправке писем.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писем нет, обратитесь в уполномоченный орган (муниципалитет) или организацию, уполномоченную на ведение реестра сертификатов в вашем муниципалитете, для выдачи вам выписки из реестра сертификатов (сертификат с доступом в личный кабинет ребенка), заявления на получение сертификата и согласия на обработку персональных данных.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 пришел сертификат, пришло заявление.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папку «Спам» (или «Нежелательные»). Добавьте отправителя </a:t>
            </a:r>
            <a:r>
              <a:rPr lang="ru-RU" altLang="ru-RU" sz="12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noreply@pfdo.ru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список надежных. В связи с большим числом регистрирующихся возможны задержки в отправке писем.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письма нет, то воспользуйтесь возможностью восстановления пароля на сайте (инструкция на главной странице портала под знаком вопроса в правом нижнем углу). Логин - это номер сертификата, который указан в пришедшем заявлении.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восстановлении пароля возникает сообщение о том, что указанный сертификат не существует или что отправка письма невозможна в связи с тем, что пользователь запретил отправлять письма, то обратитесь в уполномоченный орган (муниципалитет) или организацию, уполномоченную на ведение реестра сертификатов в вашем муниципалитете, для отправки данных в ПФДО или для создания новой выписки из реестра сертификатов (сертификат с доступом в личный кабинет ребенка).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 пришло заявление, пришел сертификат.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папку «Спам» (или «Нежелательные»). Добавьте отправителя </a:t>
            </a:r>
            <a:r>
              <a:rPr lang="ru-RU" altLang="ru-RU" sz="12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noreply@pfdo.ru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список надежных. В связи с большим числом регистрирующихся возможны задержки в отправке писем.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писем нет, обратитесь в уполномоченный орган (муниципалитет) или организацию, уполномоченную на ведение реестра сертификатов в вашем муниципалитете,  для выдачи вам заявления на получение сертификата и согласия на обработку персональных данных.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98258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 помните 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«Получить сертификат». Выберите пункт «Напомнить номер сертификата». Введите персональные данные ребенка. Нажмите кнопку «Поиск». Если персональные данные введены так же, как и при регистрации, то будет отображен 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персональных данных ребенка ошибка.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сертификатов, чтобы она через свой личный кабинет в АИС "Реестр сертификатов" нашла заявку на вашего ребенка и отредактировала её.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уточнение персональных данных. Её можно подать через организацию, принимающую заявление на получение сертификатов, или самостоятельно через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 На третьем шаге нажмите на ссылку «Внести уточнения в персональные данные». Внесите номер сертификата, выберите причину изменений, отметьте галочками поля, в которые планируйте внести изменения.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  <a:endParaRPr lang="ru-RU" alt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333333"/>
                </a:solidFill>
                <a:latin typeface="OpenSans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61693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 помните 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«Получить сертификат». Выберите пункт «Напомнить номер сертификата». Введите персональные данные ребенка. Нажмите кнопку «Поиск». Если персональные данные введены так же, как и при регистрации, то будет отображен 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персональных данных ребенка ошибка.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сертификатов, чтобы она через свой личный кабинет в АИС "Реестр сертификатов" нашла заявку на вашего ребенка и отредактировала её.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уточнение персональных данных. Её можно подать через организацию, принимающую заявление на получение сертификатов, или самостоятельно через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 На третьем шаге нажмите на ссылку «Внести уточнения в персональные данные». Внесите номер сертификата, выберите причину изменений, отметьте галочками поля, в которые планируйте внести изменения.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  <a:endParaRPr lang="ru-RU" alt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333333"/>
                </a:solidFill>
                <a:latin typeface="OpenSans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13094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 создании заявки на получение сертификата ошиблись в указании муниципалитета</a:t>
            </a:r>
          </a:p>
          <a:p>
            <a:pPr marL="0" indent="0" algn="just"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 того муниципалитета, в который была направлена заявка, чтобы она через свой личный кабинет в АИС "Реестр сертификатов" нашла заявку на вашего ребенка и отказала по ней.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внесение изменений в связи с изменением муниципалитета проживания. Её можно подать через организацию, принимающую заявление на получение сертификатов, или самостоятельно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 На третьем шаге нажмите на ссылку «Внести изменения в связи с изменением муниципалитета проживания». Внесите номер сертификата, заполните все поля.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 создании заявки на получение сертификата система сообщает о том, что у вас уже есть неподтвержденная заявка на получение сертификата или сам сертификат.</a:t>
            </a:r>
          </a:p>
          <a:p>
            <a:pPr marL="0" indent="0" algn="just">
              <a:buNone/>
            </a:pP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нужно узнать номер сертификата, уже созданного для вашего ребенка. Для этого: Пройдите по ссылке "Получить сертификат" потом выберите пункт "Напомнить номер сертификата". В появившихся полях введите ФИО ребенка без ошибок и последние 4 цифры его документа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 о рождении или паспорта). Обратитесь в уполномоченный орган (муниципалитет) или организацию, уполномоченную на ведение реестра сертификатов в вашем муниципалитете, для выдачи вам выписки из реестра сертификатов (сертификат с доступом в личный кабинет ребенка), заявления на получение сертификата и согласия на обработку персональных данных.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90887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992888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 При создании заявки на получение сертификата ошиблись в указании группы сертификата.</a:t>
            </a:r>
          </a:p>
          <a:p>
            <a:pPr marL="0" indent="0" algn="just">
              <a:buNone/>
            </a:pP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сертификатов, чтобы она через свой личный кабинет в АИС "Реестр сертификатов" нашла заявку на вашего ребенка и отредактировала её.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изменение группы сертификатов. Её можно подать через организацию, принимающую заявление на получение сертификатов, или самостоятельно через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 На третьем шаге нажмите на ссылку «Изменить группу сертификата». Внесите номер сертификата, выберите название нужной группы сертификатов из раскрывающегося списка и внесите информацию о ребенке и заявителе, отметьте галочками поля, в которые планируйте внести изменения.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1143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Финансово-экономические механизмы 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51" y="1745432"/>
            <a:ext cx="908901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1338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1488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</a:rPr>
              <a:t>Механизм</a:t>
            </a:r>
            <a:r>
              <a:rPr lang="ru-RU" altLang="ru-RU" b="1" i="1" dirty="0">
                <a:solidFill>
                  <a:schemeClr val="bg1"/>
                </a:solidFill>
              </a:rPr>
              <a:t> </a:t>
            </a:r>
            <a:r>
              <a:rPr lang="ru-RU" altLang="ru-RU" sz="2400" b="1" dirty="0">
                <a:solidFill>
                  <a:srgbClr val="0070C0"/>
                </a:solidFill>
              </a:rPr>
              <a:t>персонифицированного финансирования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2926" y="1052736"/>
            <a:ext cx="804107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13381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1013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87624" y="1628800"/>
            <a:ext cx="7560839" cy="453650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290126"/>
            <a:ext cx="8100392" cy="133867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</p:spTree>
    <p:extLst>
      <p:ext uri="{BB962C8B-B14F-4D97-AF65-F5344CB8AC3E}">
        <p14:creationId xmlns:p14="http://schemas.microsoft.com/office/powerpoint/2010/main" xmlns="" val="290967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736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Какие организации можно посещать с использованием сертификата?</a:t>
            </a:r>
          </a:p>
        </p:txBody>
      </p:sp>
      <p:pic>
        <p:nvPicPr>
          <p:cNvPr id="5" name="Рисунок 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2680" y="1140115"/>
            <a:ext cx="8081320" cy="50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45491" y="87313"/>
            <a:ext cx="971550" cy="1011237"/>
            <a:chOff x="0" y="161391"/>
            <a:chExt cx="1043608" cy="1179377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3231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49363" y="985838"/>
            <a:ext cx="568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1143000" y="1498600"/>
            <a:ext cx="7826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4580" name="Подзаголовок 2"/>
          <p:cNvSpPr txBox="1">
            <a:spLocks/>
          </p:cNvSpPr>
          <p:nvPr/>
        </p:nvSpPr>
        <p:spPr bwMode="auto">
          <a:xfrm>
            <a:off x="1139825" y="5643563"/>
            <a:ext cx="7778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fld id="{C9F548DF-292A-4B1F-9B9C-BDFC0835F980}" type="slidenum">
              <a:rPr lang="ru-RU" altLang="ru-RU" sz="9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 eaLnBrk="1" hangingPunct="1">
                <a:buFont typeface="Arial" panose="020B0604020202020204" pitchFamily="34" charset="0"/>
                <a:buNone/>
              </a:pPr>
              <a:t>8</a:t>
            </a:fld>
            <a:endParaRPr lang="ru-RU" altLang="ru-RU" sz="9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/>
          </p:cNvPr>
          <p:cNvSpPr txBox="1">
            <a:spLocks/>
          </p:cNvSpPr>
          <p:nvPr/>
        </p:nvSpPr>
        <p:spPr>
          <a:xfrm>
            <a:off x="2141538" y="1862138"/>
            <a:ext cx="5454650" cy="3781425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650" dirty="0">
              <a:solidFill>
                <a:prstClr val="black"/>
              </a:solidFill>
            </a:endParaRPr>
          </a:p>
        </p:txBody>
      </p:sp>
      <p:sp>
        <p:nvSpPr>
          <p:cNvPr id="24582" name="Содержимое 2"/>
          <p:cNvSpPr txBox="1">
            <a:spLocks/>
          </p:cNvSpPr>
          <p:nvPr/>
        </p:nvSpPr>
        <p:spPr bwMode="auto">
          <a:xfrm>
            <a:off x="2141538" y="985838"/>
            <a:ext cx="545465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>
              <a:solidFill>
                <a:srgbClr val="1C75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038" y="222250"/>
            <a:ext cx="7993062" cy="56832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altLang="ru-RU" sz="1500" b="1">
                <a:solidFill>
                  <a:srgbClr val="0070C0"/>
                </a:solidFill>
              </a:rPr>
              <a:t>Распределение программ по реестрам </a:t>
            </a:r>
            <a:r>
              <a:rPr lang="en-US" altLang="ru-RU" sz="1500" b="1">
                <a:solidFill>
                  <a:srgbClr val="0070C0"/>
                </a:solidFill>
              </a:rPr>
              <a:t/>
            </a:r>
            <a:br>
              <a:rPr lang="en-US" altLang="ru-RU" sz="1500" b="1">
                <a:solidFill>
                  <a:srgbClr val="0070C0"/>
                </a:solidFill>
              </a:rPr>
            </a:br>
            <a:r>
              <a:rPr lang="ru-RU" altLang="ru-RU" sz="1500" b="1">
                <a:solidFill>
                  <a:srgbClr val="0070C0"/>
                </a:solidFill>
              </a:rPr>
              <a:t>(ответственные МРГ, специалисты МОЦ)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038" y="717551"/>
            <a:ext cx="7993062" cy="4160838"/>
          </a:xfrm>
        </p:spPr>
        <p:txBody>
          <a:bodyPr rtlCol="0">
            <a:normAutofit fontScale="85000" lnSpcReduction="20000"/>
          </a:bodyPr>
          <a:lstStyle/>
          <a:p>
            <a:pPr marL="0" lvl="1" indent="0" algn="just" fontAlgn="auto">
              <a:spcAft>
                <a:spcPts val="0"/>
              </a:spcAft>
              <a:buClr>
                <a:srgbClr val="1C75BC"/>
              </a:buClr>
              <a:buFont typeface="Arial" panose="020B0604020202020204" pitchFamily="34" charset="0"/>
              <a:buNone/>
              <a:defRPr/>
            </a:pPr>
            <a:r>
              <a:rPr lang="ru-RU" sz="21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бюджетных программ:</a:t>
            </a:r>
          </a:p>
          <a:p>
            <a:pPr marL="342900" lvl="3" algn="just" fontAlgn="auto">
              <a:spcAft>
                <a:spcPts val="0"/>
              </a:spcAft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предпрофессиональных программ – база данных о ДОП в области искусств и(или) физической культуры и спорта, реализуемых образовательными организациями за счет бюджетных ассигнований;</a:t>
            </a:r>
          </a:p>
          <a:p>
            <a:pPr marL="342900" lvl="3" algn="just" fontAlgn="auto">
              <a:spcAft>
                <a:spcPts val="0"/>
              </a:spcAft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значимых программ – база данных о ДОП, реализуемых образовательными организациями за счет бюджетных ассигнований, в установленном порядке признаваемых важными для социально-экономического развития Ярославской области или муниципального района;</a:t>
            </a:r>
          </a:p>
          <a:p>
            <a:pPr marL="342900" lvl="3" algn="just" fontAlgn="auto">
              <a:spcAft>
                <a:spcPts val="0"/>
              </a:spcAft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общеразвивающих программ – база данных о ДОП, не вошедших в реестр значимых программ, в отношении которых принято решение о сохранении финансирования за счет бюджетных ассигнований, независимо от спроса со стороны населения муниципального района;</a:t>
            </a:r>
          </a:p>
          <a:p>
            <a:pPr marL="257175" lvl="2" indent="-257175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еестр сертифицированных программ:</a:t>
            </a:r>
          </a:p>
          <a:p>
            <a:pPr marL="333375" lvl="2" indent="-200025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база данных о ДОП, реализуемых негосударственными, государственными и муниципальными поставщиками образовательных услуг в рамках внебюджетной деятельности, формируемая в соответствии с правилами персонифицированного финансирования дополнительного образования детей в Ярославской области</a:t>
            </a:r>
            <a:endParaRPr lang="en-US" sz="19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3375" lvl="2" indent="-200025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Реестр внебюджетных программ</a:t>
            </a:r>
            <a:endParaRPr lang="ru-RU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5" name="Группа 9"/>
          <p:cNvGrpSpPr>
            <a:grpSpLocks/>
          </p:cNvGrpSpPr>
          <p:nvPr/>
        </p:nvGrpSpPr>
        <p:grpSpPr bwMode="auto">
          <a:xfrm>
            <a:off x="45491" y="87313"/>
            <a:ext cx="971550" cy="1011237"/>
            <a:chOff x="0" y="161391"/>
            <a:chExt cx="1043608" cy="1179377"/>
          </a:xfrm>
        </p:grpSpPr>
        <p:sp>
          <p:nvSpPr>
            <p:cNvPr id="24592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4593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6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50013" y="4878388"/>
            <a:ext cx="251618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3533" y="4991306"/>
            <a:ext cx="1408324" cy="13180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1175" y="5186363"/>
            <a:ext cx="566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Рисунок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87177" y="4968874"/>
            <a:ext cx="6207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Рисунок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5213" y="4737100"/>
            <a:ext cx="15859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773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022610" y="127027"/>
            <a:ext cx="5724525" cy="4222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>
                <a:solidFill>
                  <a:srgbClr val="0070C0"/>
                </a:solidFill>
              </a:rPr>
              <a:t>Персонификация ДОД</a:t>
            </a:r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403648" y="2204864"/>
            <a:ext cx="7437096" cy="4176464"/>
          </a:xfr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667247811"/>
              </p:ext>
            </p:extLst>
          </p:nvPr>
        </p:nvGraphicFramePr>
        <p:xfrm>
          <a:off x="1097543" y="585133"/>
          <a:ext cx="808239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631" name="Группа 6"/>
          <p:cNvGrpSpPr>
            <a:grpSpLocks/>
          </p:cNvGrpSpPr>
          <p:nvPr/>
        </p:nvGrpSpPr>
        <p:grpSpPr bwMode="auto">
          <a:xfrm>
            <a:off x="-11427" y="137400"/>
            <a:ext cx="971550" cy="1011237"/>
            <a:chOff x="0" y="161391"/>
            <a:chExt cx="1043608" cy="1179377"/>
          </a:xfrm>
        </p:grpSpPr>
        <p:sp>
          <p:nvSpPr>
            <p:cNvPr id="26632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6633" name="Рисунок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Рисунок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71309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6F49190B-A57E-4DE0-AEC8-E448FE3255F8}" vid="{1DE69902-C416-4139-8FB7-534032D195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4151</TotalTime>
  <Words>1343</Words>
  <Application>Microsoft Office PowerPoint</Application>
  <PresentationFormat>Экран (4:3)</PresentationFormat>
  <Paragraphs>203</Paragraphs>
  <Slides>35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Тема1</vt:lpstr>
      <vt:lpstr>Ярославская область</vt:lpstr>
      <vt:lpstr>Слайд 2</vt:lpstr>
      <vt:lpstr>Слайд 3</vt:lpstr>
      <vt:lpstr>Финансово-экономические механизмы  проекта </vt:lpstr>
      <vt:lpstr>Механизм персонифицированного финансирования</vt:lpstr>
      <vt:lpstr>Региональный общедоступный навигатор ДОД</vt:lpstr>
      <vt:lpstr>Какие организации можно посещать с использованием сертификата?</vt:lpstr>
      <vt:lpstr>Распределение программ по реестрам  (ответственные МРГ, специалисты МОЦ)</vt:lpstr>
      <vt:lpstr>Персонификация ДОД</vt:lpstr>
      <vt:lpstr>Слайд 10</vt:lpstr>
      <vt:lpstr>Слайд 11</vt:lpstr>
      <vt:lpstr>Вход на главную страницу ПФДО https://yar.pfdo </vt:lpstr>
      <vt:lpstr>Получить сертификат</vt:lpstr>
      <vt:lpstr>Создание заявки Шаг 1</vt:lpstr>
      <vt:lpstr>На указанную почту приходит письмо  Подтверждение действия на https://pfdo.yarcloud.ru, с адресом электронной почты  </vt:lpstr>
      <vt:lpstr>Создание заявки Шаг 2</vt:lpstr>
      <vt:lpstr>Щелкаем по предложенной ссылке и переходим на Шаг 3</vt:lpstr>
      <vt:lpstr>Хочу получить сертификат Выбираем муниципалитет по адресу регистрации</vt:lpstr>
      <vt:lpstr>Создание заявки и выбор группы сертификата</vt:lpstr>
      <vt:lpstr>Заявка принята</vt:lpstr>
      <vt:lpstr>После регистрации заявки на почту приходит письмо с двумя заявлениями: 1. О предоставлении сертификата </vt:lpstr>
      <vt:lpstr>Заявление 2 Согласие на обработку персональных данных</vt:lpstr>
      <vt:lpstr>Третье письмо с прикрепленным сертификатом для ребенка</vt:lpstr>
      <vt:lpstr>Сертификат</vt:lpstr>
      <vt:lpstr>Проверить и распечатать следующие документы</vt:lpstr>
      <vt:lpstr>Сверка подлинных документов с распечатанными заявлениями</vt:lpstr>
      <vt:lpstr>Активация сертификата дополнительного образования</vt:lpstr>
      <vt:lpstr>Личный кабинет ребенка</vt:lpstr>
      <vt:lpstr>Личный кабинет ребенка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user</cp:lastModifiedBy>
  <cp:revision>89</cp:revision>
  <cp:lastPrinted>2018-11-27T09:31:24Z</cp:lastPrinted>
  <dcterms:created xsi:type="dcterms:W3CDTF">2017-10-16T07:43:36Z</dcterms:created>
  <dcterms:modified xsi:type="dcterms:W3CDTF">2019-04-11T09:02:11Z</dcterms:modified>
</cp:coreProperties>
</file>