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259" r:id="rId5"/>
    <p:sldId id="260" r:id="rId6"/>
    <p:sldId id="262" r:id="rId7"/>
    <p:sldId id="257" r:id="rId8"/>
    <p:sldId id="284" r:id="rId9"/>
    <p:sldId id="269" r:id="rId10"/>
    <p:sldId id="270" r:id="rId11"/>
    <p:sldId id="268" r:id="rId12"/>
    <p:sldId id="264" r:id="rId13"/>
    <p:sldId id="276" r:id="rId14"/>
    <p:sldId id="263" r:id="rId15"/>
    <p:sldId id="265" r:id="rId16"/>
    <p:sldId id="266" r:id="rId17"/>
    <p:sldId id="267" r:id="rId18"/>
    <p:sldId id="277" r:id="rId19"/>
    <p:sldId id="278" r:id="rId20"/>
    <p:sldId id="279" r:id="rId21"/>
    <p:sldId id="280" r:id="rId22"/>
    <p:sldId id="25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45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16.05.2022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7224" y="357166"/>
            <a:ext cx="7358114" cy="1754326"/>
          </a:xfrm>
          <a:prstGeom prst="rect">
            <a:avLst/>
          </a:prstGeom>
          <a:noFill/>
        </p:spPr>
        <p:txBody>
          <a:bodyPr wrap="none" lIns="91440" tIns="45720" rIns="91440" bIns="45720">
            <a:prstTxWarp prst="textDeflateBottom">
              <a:avLst/>
            </a:prstTxWarp>
            <a:spAutoFit/>
          </a:bodyPr>
          <a:lstStyle/>
          <a:p>
            <a:pPr algn="ctr"/>
            <a:r>
              <a:rPr lang="ru-RU" sz="5400" b="1" dirty="0" smtClean="0">
                <a:ln w="1905"/>
                <a:solidFill>
                  <a:srgbClr val="FF0000"/>
                </a:solidFill>
                <a:effectLst>
                  <a:glow rad="228600">
                    <a:schemeClr val="accent2">
                      <a:satMod val="175000"/>
                      <a:alpha val="40000"/>
                    </a:schemeClr>
                  </a:glow>
                  <a:innerShdw blurRad="69850" dist="43180" dir="5400000">
                    <a:srgbClr val="000000">
                      <a:alpha val="65000"/>
                    </a:srgbClr>
                  </a:innerShdw>
                </a:effectLst>
              </a:rPr>
              <a:t>Музыкотерапия</a:t>
            </a:r>
            <a:r>
              <a:rPr lang="ru-RU" sz="5400" b="1" dirty="0" smtClean="0">
                <a:ln w="1905"/>
                <a:solidFill>
                  <a:srgbClr val="FF0000"/>
                </a:solidFill>
                <a:effectLst>
                  <a:glow rad="228600">
                    <a:schemeClr val="accent2">
                      <a:satMod val="175000"/>
                      <a:alpha val="40000"/>
                    </a:schemeClr>
                  </a:glow>
                  <a:innerShdw blurRad="69850" dist="43180" dir="5400000">
                    <a:srgbClr val="000000">
                      <a:alpha val="65000"/>
                    </a:srgbClr>
                  </a:innerShdw>
                </a:effectLst>
              </a:rPr>
              <a:t> </a:t>
            </a:r>
            <a:r>
              <a:rPr lang="ru-RU" sz="5400" b="1" dirty="0" smtClean="0">
                <a:ln w="1905"/>
                <a:solidFill>
                  <a:srgbClr val="FF0000"/>
                </a:solidFill>
                <a:effectLst>
                  <a:glow rad="228600">
                    <a:schemeClr val="accent2">
                      <a:satMod val="175000"/>
                      <a:alpha val="40000"/>
                    </a:schemeClr>
                  </a:glow>
                  <a:innerShdw blurRad="69850" dist="43180" dir="5400000">
                    <a:srgbClr val="000000">
                      <a:alpha val="65000"/>
                    </a:srgbClr>
                  </a:innerShdw>
                </a:effectLst>
              </a:rPr>
              <a:t>для взрослых и детей</a:t>
            </a:r>
            <a:endParaRPr lang="ru-RU" sz="5400" b="1" dirty="0" smtClean="0">
              <a:ln w="1905"/>
              <a:solidFill>
                <a:srgbClr val="FF0000"/>
              </a:solidFill>
              <a:effectLst>
                <a:glow rad="228600">
                  <a:schemeClr val="accent2">
                    <a:satMod val="175000"/>
                    <a:alpha val="40000"/>
                  </a:schemeClr>
                </a:glow>
                <a:innerShdw blurRad="69850" dist="43180" dir="5400000">
                  <a:srgbClr val="000000">
                    <a:alpha val="65000"/>
                  </a:srgbClr>
                </a:innerShdw>
              </a:effectLst>
            </a:endParaRPr>
          </a:p>
        </p:txBody>
      </p:sp>
      <p:sp>
        <p:nvSpPr>
          <p:cNvPr id="5" name="Прямоугольник 4"/>
          <p:cNvSpPr/>
          <p:nvPr/>
        </p:nvSpPr>
        <p:spPr>
          <a:xfrm>
            <a:off x="2285984" y="6286520"/>
            <a:ext cx="6305702" cy="369332"/>
          </a:xfrm>
          <a:prstGeom prst="rect">
            <a:avLst/>
          </a:prstGeom>
          <a:noFill/>
        </p:spPr>
        <p:txBody>
          <a:bodyPr wrap="none" lIns="91440" tIns="45720" rIns="91440" bIns="45720">
            <a:spAutoFit/>
          </a:bodyPr>
          <a:lstStyle/>
          <a:p>
            <a:pPr algn="ctr"/>
            <a:r>
              <a:rPr lang="ru-RU"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Подготовила: музыкальный руководитель Синицына Е.В</a:t>
            </a:r>
            <a:r>
              <a:rPr lang="ru-RU"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ru-RU"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7" name="Picture 3"/>
          <p:cNvPicPr>
            <a:picLocks noChangeAspect="1" noChangeArrowheads="1"/>
          </p:cNvPicPr>
          <p:nvPr/>
        </p:nvPicPr>
        <p:blipFill>
          <a:blip r:embed="rId2"/>
          <a:srcRect/>
          <a:stretch>
            <a:fillRect/>
          </a:stretch>
        </p:blipFill>
        <p:spPr bwMode="auto">
          <a:xfrm>
            <a:off x="1130485" y="1714488"/>
            <a:ext cx="6870539" cy="4572032"/>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nzsm.ac.nz/gfx/study/Music-Therapy-www.jpg"/>
          <p:cNvPicPr>
            <a:picLocks noChangeAspect="1" noChangeArrowheads="1"/>
          </p:cNvPicPr>
          <p:nvPr/>
        </p:nvPicPr>
        <p:blipFill>
          <a:blip r:embed="rId2" cstate="print"/>
          <a:srcRect/>
          <a:stretch>
            <a:fillRect/>
          </a:stretch>
        </p:blipFill>
        <p:spPr bwMode="auto">
          <a:xfrm>
            <a:off x="-1" y="642918"/>
            <a:ext cx="9144001" cy="564360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g-fotki.yandex.ru/get/4409/95526297.78/0_7f9ae_c0b4ced4_XL"/>
          <p:cNvPicPr>
            <a:picLocks noChangeAspect="1" noChangeArrowheads="1"/>
          </p:cNvPicPr>
          <p:nvPr/>
        </p:nvPicPr>
        <p:blipFill>
          <a:blip r:embed="rId2" cstate="print"/>
          <a:srcRect/>
          <a:stretch>
            <a:fillRect/>
          </a:stretch>
        </p:blipFill>
        <p:spPr bwMode="auto">
          <a:xfrm>
            <a:off x="0" y="0"/>
            <a:ext cx="4499992" cy="6858000"/>
          </a:xfrm>
          <a:prstGeom prst="rect">
            <a:avLst/>
          </a:prstGeom>
          <a:noFill/>
        </p:spPr>
      </p:pic>
      <p:sp>
        <p:nvSpPr>
          <p:cNvPr id="3" name="TextBox 2"/>
          <p:cNvSpPr txBox="1"/>
          <p:nvPr/>
        </p:nvSpPr>
        <p:spPr>
          <a:xfrm>
            <a:off x="4499992" y="214290"/>
            <a:ext cx="4644008" cy="6463308"/>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В современной М. музыка используется как одно из средств пропедевтики, лечения и реабилитации больных соматическими и психическими заболеваниями. Специфика воздействия музыки связана с активацией различных систем организма и психики: физиологической (изменения частоты пульса, ритма дыхания, работы </a:t>
            </a:r>
            <a:r>
              <a:rPr lang="ru-RU" b="1" dirty="0" err="1" smtClean="0">
                <a:latin typeface="Times New Roman" pitchFamily="18" charset="0"/>
                <a:cs typeface="Times New Roman" pitchFamily="18" charset="0"/>
              </a:rPr>
              <a:t>сердечно-сосудистой</a:t>
            </a:r>
            <a:r>
              <a:rPr lang="ru-RU" b="1" dirty="0" smtClean="0">
                <a:latin typeface="Times New Roman" pitchFamily="18" charset="0"/>
                <a:cs typeface="Times New Roman" pitchFamily="18" charset="0"/>
              </a:rPr>
              <a:t> системы и др.), сенсорной, двигательной, эмоциональной, когнитивной. Основные эффекты музыкального воздействия связаны со снятием негативных </a:t>
            </a:r>
            <a:r>
              <a:rPr lang="ru-RU" b="1" dirty="0" err="1" smtClean="0">
                <a:latin typeface="Times New Roman" pitchFamily="18" charset="0"/>
                <a:cs typeface="Times New Roman" pitchFamily="18" charset="0"/>
              </a:rPr>
              <a:t>психоэмоциональных</a:t>
            </a:r>
            <a:r>
              <a:rPr lang="ru-RU" b="1" dirty="0" smtClean="0">
                <a:latin typeface="Times New Roman" pitchFamily="18" charset="0"/>
                <a:cs typeface="Times New Roman" pitchFamily="18" charset="0"/>
              </a:rPr>
              <a:t> состояний, формированием позитивных Отсюда вытекает способность музыки снижать болевые ощущения, вызывать мышечную релаксацию и восстанавливать мышечный тонус при повреждениях двигательной сферы, уменьшать </a:t>
            </a:r>
            <a:r>
              <a:rPr lang="ru-RU" b="1" dirty="0" err="1" smtClean="0">
                <a:latin typeface="Times New Roman" pitchFamily="18" charset="0"/>
                <a:cs typeface="Times New Roman" pitchFamily="18" charset="0"/>
              </a:rPr>
              <a:t>психоэмоциональное</a:t>
            </a:r>
            <a:r>
              <a:rPr lang="ru-RU" b="1" dirty="0" smtClean="0">
                <a:latin typeface="Times New Roman" pitchFamily="18" charset="0"/>
                <a:cs typeface="Times New Roman" pitchFamily="18" charset="0"/>
              </a:rPr>
              <a:t> напряжение и повышать общий </a:t>
            </a:r>
            <a:r>
              <a:rPr lang="ru-RU" b="1" dirty="0" err="1" smtClean="0">
                <a:latin typeface="Times New Roman" pitchFamily="18" charset="0"/>
                <a:cs typeface="Times New Roman" pitchFamily="18" charset="0"/>
              </a:rPr>
              <a:t>психоэмоциональный</a:t>
            </a:r>
            <a:r>
              <a:rPr lang="ru-RU" b="1" dirty="0" smtClean="0">
                <a:latin typeface="Times New Roman" pitchFamily="18" charset="0"/>
                <a:cs typeface="Times New Roman" pitchFamily="18" charset="0"/>
              </a:rPr>
              <a:t> тонус. </a:t>
            </a:r>
            <a:endParaRPr lang="ru-RU"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empower2go.org/wp-content/uploads/2010/10/meditateonit-500x2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0" y="0"/>
            <a:ext cx="9144000" cy="6832640"/>
          </a:xfrm>
          <a:prstGeom prst="rect">
            <a:avLst/>
          </a:prstGeom>
          <a:noFill/>
        </p:spPr>
        <p:txBody>
          <a:bodyPr wrap="square" rtlCol="0">
            <a:spAutoFit/>
          </a:bodyPr>
          <a:lstStyle/>
          <a:p>
            <a:r>
              <a:rPr lang="ru-RU" sz="2000" b="1" i="1" dirty="0" smtClean="0"/>
              <a:t>Достоинствами музыкотерапии</a:t>
            </a:r>
            <a:r>
              <a:rPr lang="ru-RU" sz="2000" b="1" dirty="0" smtClean="0"/>
              <a:t> являются:</a:t>
            </a:r>
            <a:br>
              <a:rPr lang="ru-RU" sz="2000" b="1" dirty="0" smtClean="0"/>
            </a:br>
            <a:r>
              <a:rPr lang="ru-RU" sz="2000" b="1" dirty="0" smtClean="0"/>
              <a:t>1. Абсолютная безвредность; </a:t>
            </a:r>
            <a:br>
              <a:rPr lang="ru-RU" sz="2000" b="1" dirty="0" smtClean="0"/>
            </a:br>
            <a:r>
              <a:rPr lang="ru-RU" sz="2000" b="1" dirty="0" smtClean="0"/>
              <a:t>2. Легкость и простота применения; </a:t>
            </a:r>
            <a:br>
              <a:rPr lang="ru-RU" sz="2000" b="1" dirty="0" smtClean="0"/>
            </a:br>
            <a:r>
              <a:rPr lang="ru-RU" sz="2000" b="1" dirty="0" smtClean="0"/>
              <a:t>3. Возможность контроля; </a:t>
            </a:r>
            <a:br>
              <a:rPr lang="ru-RU" sz="2000" b="1" dirty="0" smtClean="0"/>
            </a:br>
            <a:r>
              <a:rPr lang="ru-RU" sz="2000" b="1" dirty="0" smtClean="0"/>
              <a:t>4.Уменьшение необходимости применения других лечебных методик, более нагрузочных и отнимающих больше времени; </a:t>
            </a:r>
            <a:br>
              <a:rPr lang="ru-RU" sz="2000" b="1" dirty="0" smtClean="0"/>
            </a:br>
            <a:r>
              <a:rPr lang="ru-RU" sz="2000" b="1" dirty="0" smtClean="0"/>
              <a:t>С помощью специально организованных по законам композиции звукосочетаний музыка, организованная по законам психофизиологического воздействия может успешно отражать и передавать: самые различные  НАСТРОЕНИЯ — радость, веселье, бодрость, грусть, нежность, уныние, уверенность, тревогу; </a:t>
            </a:r>
            <a:br>
              <a:rPr lang="ru-RU" sz="2000" b="1" dirty="0" smtClean="0"/>
            </a:br>
            <a:r>
              <a:rPr lang="ru-RU" sz="2000" b="1" dirty="0" smtClean="0"/>
              <a:t>ИНТЕЛЛЕКТУАЛЬНЫЕ И ВОЛЕВЫЕ ПРОЦЕССЫ — решительность, энергичность, сдержанность, задумчивость, инертность, безволие, легкомыслие, серьезность;</a:t>
            </a:r>
            <a:br>
              <a:rPr lang="ru-RU" sz="2000" b="1" dirty="0" smtClean="0"/>
            </a:br>
            <a:r>
              <a:rPr lang="ru-RU" sz="2000" b="1" dirty="0" smtClean="0"/>
              <a:t>ОБОБЩЕННЫЕ СВОЙСТВА явлений действительности — силу, легкость, продолжительность, направленность, широту, </a:t>
            </a:r>
            <a:r>
              <a:rPr lang="ru-RU" sz="2000" b="1" dirty="0" err="1" smtClean="0"/>
              <a:t>пространственность</a:t>
            </a:r>
            <a:r>
              <a:rPr lang="ru-RU" sz="2000" b="1" dirty="0" smtClean="0"/>
              <a:t>;</a:t>
            </a:r>
            <a:br>
              <a:rPr lang="ru-RU" sz="2000" b="1" dirty="0" smtClean="0"/>
            </a:br>
            <a:r>
              <a:rPr lang="ru-RU" sz="2000" b="1" dirty="0" smtClean="0"/>
              <a:t>самые разнообразные ХАРАКТЕРИСТИКИ ДВИЖЕНИЙ — быстрые, умеренные, медленные, вялые, упругие, порывистые, угловатые; </a:t>
            </a:r>
            <a:br>
              <a:rPr lang="ru-RU" sz="2000" b="1" dirty="0" smtClean="0"/>
            </a:br>
            <a:r>
              <a:rPr lang="ru-RU" sz="2000" b="1" dirty="0" smtClean="0"/>
              <a:t>Сакральное воздействие колокольных звонов, как «молитвы в звуке», «иконы звучащей» усиливает эффект очищающего воздействия музыкальных тонов, — считает руководитель колокольной звонницы при Храме </a:t>
            </a:r>
            <a:r>
              <a:rPr lang="ru-RU" sz="2000" b="1" dirty="0" err="1" smtClean="0"/>
              <a:t>Свт</a:t>
            </a:r>
            <a:r>
              <a:rPr lang="ru-RU" sz="2000" b="1" dirty="0" smtClean="0"/>
              <a:t>. Николая И.Г.Шариков.</a:t>
            </a:r>
            <a:r>
              <a:rPr lang="ru-RU" dirty="0" smtClean="0"/>
              <a:t/>
            </a:r>
            <a:br>
              <a:rPr lang="ru-RU" dirty="0" smtClean="0"/>
            </a:b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songsofdavid.com/jazz_e16.jpg"/>
          <p:cNvPicPr>
            <a:picLocks noChangeAspect="1" noChangeArrowheads="1"/>
          </p:cNvPicPr>
          <p:nvPr/>
        </p:nvPicPr>
        <p:blipFill>
          <a:blip r:embed="rId2" cstate="print"/>
          <a:srcRect/>
          <a:stretch>
            <a:fillRect/>
          </a:stretch>
        </p:blipFill>
        <p:spPr bwMode="auto">
          <a:xfrm>
            <a:off x="357158" y="785794"/>
            <a:ext cx="8501090" cy="542928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empower2go.org/wp-content/uploads/2010/10/meditateonit-500x2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0" y="0"/>
            <a:ext cx="9144000" cy="7017306"/>
          </a:xfrm>
          <a:prstGeom prst="rect">
            <a:avLst/>
          </a:prstGeom>
          <a:noFill/>
        </p:spPr>
        <p:txBody>
          <a:bodyPr wrap="square" rtlCol="0">
            <a:spAutoFit/>
          </a:bodyPr>
          <a:lstStyle/>
          <a:p>
            <a:r>
              <a:rPr lang="ru-RU" b="1" dirty="0" smtClean="0">
                <a:latin typeface="Times New Roman" pitchFamily="18" charset="0"/>
                <a:cs typeface="Times New Roman" pitchFamily="18" charset="0"/>
              </a:rPr>
              <a:t>Нет единственной мелодии, полезной всем как панацея. Однако большинству приятно слушать произведения Моцарта. Исследователи утверждают, что 10 минут прослушивания его музыки повышает работоспособность мозга. Составлен целый список произведений, которые определенным образом воздействуют на человека. Он достаточно приблизительный, но тем не менее, его следует изучить</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1. Чтобы уменьшить чувство неуверенности и тревоги, будут полезны Штраус «Вальсы», Шопен «Прелюдии», «Мазурка» и Рубинштейн «Мелодии».</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2. Для уменьшения раздражительности и разочарования, для повышения чувства единства с миром природы, слушайте: Бетховен «Лунная соната», «Симфония ля минор», Бах «Кантата № 2».</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3. Для общего удовлетворения и успокоения помогают Бетховен «Симфония № 6, часть 2», Брамс «Колыбельная», Дебюсси «Свет луны», Шопен «Ноктюрн соль минор», Шуберт «Аве Мария».</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4. Чтобы снять симптомы гипертонии и трудностей в общении с другими людьми, слушайте: </a:t>
            </a:r>
            <a:r>
              <a:rPr lang="ru-RU" b="1" dirty="0" err="1" smtClean="0">
                <a:latin typeface="Times New Roman" pitchFamily="18" charset="0"/>
                <a:cs typeface="Times New Roman" pitchFamily="18" charset="0"/>
              </a:rPr>
              <a:t>Бартюк</a:t>
            </a:r>
            <a:r>
              <a:rPr lang="ru-RU" b="1" dirty="0" smtClean="0">
                <a:latin typeface="Times New Roman" pitchFamily="18" charset="0"/>
                <a:cs typeface="Times New Roman" pitchFamily="18" charset="0"/>
              </a:rPr>
              <a:t> «Соната для фортепиано», «Квартет №5», Бах «Концерт ре минор для скрипки», «Кантата № 21», </a:t>
            </a:r>
            <a:r>
              <a:rPr lang="ru-RU" b="1" dirty="0" err="1" smtClean="0">
                <a:latin typeface="Times New Roman" pitchFamily="18" charset="0"/>
                <a:cs typeface="Times New Roman" pitchFamily="18" charset="0"/>
              </a:rPr>
              <a:t>Брукнер</a:t>
            </a:r>
            <a:r>
              <a:rPr lang="ru-RU" b="1" dirty="0" smtClean="0">
                <a:latin typeface="Times New Roman" pitchFamily="18" charset="0"/>
                <a:cs typeface="Times New Roman" pitchFamily="18" charset="0"/>
              </a:rPr>
              <a:t> «Месса ля минор».</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5. Чтобы уменьшить головную боль, которая связана с эмоциональным напряжением помогут Лист «Венгерская рапсодия № 1», Моцарт «Дон Жуан», Хачатурян Сюита «Маскарад».</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6. Для того, чтобы поднять общий жизненный тонус, улучшить настроение, активность и самочувствие, слушайте: Бетховен Увертюра «Эдмонд», Лист «Венгерская рапсодия № 2», Чайковский «Шестая симфония», 3-я часть, Шопен Прелюдия 1, опус 28.</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7. Для уменьшения зависти к успехам других людей будут полезны Бах «Итальянский концерт» и Гайдн «Симфония».</a:t>
            </a:r>
            <a:endParaRPr lang="ru-RU"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mpower2go.org/wp-content/uploads/2010/10/meditateonit-500x2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2530" name="Picture 2" descr="Целебная музыка."/>
          <p:cNvPicPr>
            <a:picLocks noChangeAspect="1" noChangeArrowheads="1"/>
          </p:cNvPicPr>
          <p:nvPr/>
        </p:nvPicPr>
        <p:blipFill>
          <a:blip r:embed="rId3" cstate="print"/>
          <a:srcRect/>
          <a:stretch>
            <a:fillRect/>
          </a:stretch>
        </p:blipFill>
        <p:spPr bwMode="auto">
          <a:xfrm>
            <a:off x="0" y="0"/>
            <a:ext cx="9144000" cy="685800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mpower2go.org/wp-content/uploads/2010/10/meditateonit-500x2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1506" name="Picture 2" descr="Звуки природы. Эффект успокоения, снятия тревожности здесь связан, на наш взгляд, с тем, что все эти природные звуки сопровождали спокойную бытовую деятельность многих поколений и закрепились в «генетической» памяти как сигналы безопасности и благополучия."/>
          <p:cNvPicPr>
            <a:picLocks noChangeAspect="1" noChangeArrowheads="1"/>
          </p:cNvPicPr>
          <p:nvPr/>
        </p:nvPicPr>
        <p:blipFill>
          <a:blip r:embed="rId3" cstate="print"/>
          <a:srcRect/>
          <a:stretch>
            <a:fillRect/>
          </a:stretch>
        </p:blipFill>
        <p:spPr bwMode="auto">
          <a:xfrm>
            <a:off x="0" y="0"/>
            <a:ext cx="9144000" cy="68580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mpower2go.org/wp-content/uploads/2010/10/meditateonit-500x2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482" name="Picture 2" descr="Звуки природы и музыка. Вторая тематика – звуки природы в сочетании с музыкой. В программах «Море любви», «Море покоя», «Любовь дельфина», «Морские мечты», «Мистическое море» представлены нежное звучание гитары, гобоя, флейты, фортепиано на фоне шелеста морских волн. Программы «Летний полдень», «Очарованный соловей», «Шепчущие пески» содержат мелодии на фоне пения птиц."/>
          <p:cNvPicPr>
            <a:picLocks noChangeAspect="1" noChangeArrowheads="1"/>
          </p:cNvPicPr>
          <p:nvPr/>
        </p:nvPicPr>
        <p:blipFill>
          <a:blip r:embed="rId3" cstate="print"/>
          <a:srcRect/>
          <a:stretch>
            <a:fillRect/>
          </a:stretch>
        </p:blipFill>
        <p:spPr bwMode="auto">
          <a:xfrm>
            <a:off x="0" y="0"/>
            <a:ext cx="9144000" cy="68580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ew Age. Третья тематика – произведения композиторов-профессионалов в музыкотерапии, таких как Карунеш («Симфония сердца», «Небесная даль», «Чайная церемония»), Анугама («Открытое небо»), Гомер Эванс («Музыка для здоровья», «Музыка счастья») и др. Их произведения обладают выраженным оздоровительным действием."/>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Классическая музыка. Четвёртая тематика – классическая музыка прошлых времён, обладающая успокаивающим эффектом. Это, в основном, произведения Моцарта, Баха, Вивальди, Штрауса, Чайковского и др."/>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nosh.org.il/_uploads/extraimg/musiccolor.jpg"/>
          <p:cNvPicPr>
            <a:picLocks noChangeAspect="1" noChangeArrowheads="1"/>
          </p:cNvPicPr>
          <p:nvPr/>
        </p:nvPicPr>
        <p:blipFill>
          <a:blip r:embed="rId2" cstate="print"/>
          <a:srcRect/>
          <a:stretch>
            <a:fillRect/>
          </a:stretch>
        </p:blipFill>
        <p:spPr bwMode="auto">
          <a:xfrm>
            <a:off x="0" y="0"/>
            <a:ext cx="9104985" cy="6858001"/>
          </a:xfrm>
          <a:prstGeom prst="rect">
            <a:avLst/>
          </a:prstGeom>
          <a:noFill/>
        </p:spPr>
      </p:pic>
      <p:sp>
        <p:nvSpPr>
          <p:cNvPr id="3" name="TextBox 2"/>
          <p:cNvSpPr txBox="1"/>
          <p:nvPr/>
        </p:nvSpPr>
        <p:spPr>
          <a:xfrm>
            <a:off x="251520" y="0"/>
            <a:ext cx="8712968" cy="7140416"/>
          </a:xfrm>
          <a:prstGeom prst="rect">
            <a:avLst/>
          </a:prstGeom>
          <a:noFill/>
        </p:spPr>
        <p:txBody>
          <a:bodyPr wrap="square" rtlCol="0">
            <a:spAutoFit/>
          </a:bodyPr>
          <a:lstStyle/>
          <a:p>
            <a:pPr algn="ctr"/>
            <a:endParaRPr lang="ru-RU" sz="2000" b="1" dirty="0" smtClean="0"/>
          </a:p>
          <a:p>
            <a:pPr algn="ctr"/>
            <a:r>
              <a:rPr lang="ru-RU" sz="2000" b="1" dirty="0" smtClean="0">
                <a:effectLst>
                  <a:glow rad="139700">
                    <a:schemeClr val="accent6">
                      <a:satMod val="175000"/>
                      <a:alpha val="40000"/>
                    </a:schemeClr>
                  </a:glow>
                </a:effectLst>
                <a:latin typeface="Times New Roman" pitchFamily="18" charset="0"/>
                <a:cs typeface="Times New Roman" pitchFamily="18" charset="0"/>
              </a:rPr>
              <a:t>Музыкотерапия как метод психотерапииМузыкотерапия -- разновидность психотерапии, это целительное воздействие музыки на </a:t>
            </a:r>
            <a:r>
              <a:rPr lang="ru-RU" sz="2000" b="1" dirty="0" err="1" smtClean="0">
                <a:effectLst>
                  <a:glow rad="139700">
                    <a:schemeClr val="accent6">
                      <a:satMod val="175000"/>
                      <a:alpha val="40000"/>
                    </a:schemeClr>
                  </a:glow>
                </a:effectLst>
                <a:latin typeface="Times New Roman" pitchFamily="18" charset="0"/>
                <a:cs typeface="Times New Roman" pitchFamily="18" charset="0"/>
              </a:rPr>
              <a:t>психоэмоциональное</a:t>
            </a:r>
            <a:r>
              <a:rPr lang="ru-RU" sz="2000" b="1" dirty="0" smtClean="0">
                <a:effectLst>
                  <a:glow rad="139700">
                    <a:schemeClr val="accent6">
                      <a:satMod val="175000"/>
                      <a:alpha val="40000"/>
                    </a:schemeClr>
                  </a:glow>
                </a:effectLst>
                <a:latin typeface="Times New Roman" pitchFamily="18" charset="0"/>
                <a:cs typeface="Times New Roman" pitchFamily="18" charset="0"/>
              </a:rPr>
              <a:t> состояние человека при неврозах, реактивных состояниях, стрессах, </a:t>
            </a:r>
            <a:r>
              <a:rPr lang="ru-RU" sz="2000" b="1" dirty="0" err="1" smtClean="0">
                <a:effectLst>
                  <a:glow rad="139700">
                    <a:schemeClr val="accent6">
                      <a:satMod val="175000"/>
                      <a:alpha val="40000"/>
                    </a:schemeClr>
                  </a:glow>
                </a:effectLst>
                <a:latin typeface="Times New Roman" pitchFamily="18" charset="0"/>
                <a:cs typeface="Times New Roman" pitchFamily="18" charset="0"/>
              </a:rPr>
              <a:t>субдепрессиях</a:t>
            </a:r>
            <a:r>
              <a:rPr lang="ru-RU" sz="2000" b="1" dirty="0" smtClean="0">
                <a:effectLst>
                  <a:glow rad="139700">
                    <a:schemeClr val="accent6">
                      <a:satMod val="175000"/>
                      <a:alpha val="40000"/>
                    </a:schemeClr>
                  </a:glow>
                </a:effectLst>
                <a:latin typeface="Times New Roman" pitchFamily="18" charset="0"/>
                <a:cs typeface="Times New Roman" pitchFamily="18" charset="0"/>
              </a:rPr>
              <a:t>; так же контролируемое использование музыки в лечении, реабилитации, образовании и воспитании детей и взрослых, страдающих от соматических и психических заболеваний. Термин «музыкотерапия» имеет греко-латинское происхождение и в переводе означает «исцеление музыкой». Значительная часть ученых считают музыкотерапию вспомогательным средством психотерапии, средством специфической подготовки пациентов к использованию сложных терапевтических методов. Другие авторы определяют музыкотерапию как:</a:t>
            </a:r>
          </a:p>
          <a:p>
            <a:pPr algn="ctr"/>
            <a:r>
              <a:rPr lang="ru-RU" sz="2000" b="1" dirty="0" smtClean="0">
                <a:effectLst>
                  <a:glow rad="139700">
                    <a:schemeClr val="accent6">
                      <a:satMod val="175000"/>
                      <a:alpha val="40000"/>
                    </a:schemeClr>
                  </a:glow>
                </a:effectLst>
                <a:latin typeface="Times New Roman" pitchFamily="18" charset="0"/>
                <a:cs typeface="Times New Roman" pitchFamily="18" charset="0"/>
              </a:rPr>
              <a:t>- системное использование музыки для лечения, физиологических и психосоциальных аспектов болезни или расстройства;</a:t>
            </a:r>
          </a:p>
          <a:p>
            <a:pPr algn="ctr"/>
            <a:r>
              <a:rPr lang="ru-RU" sz="2000" b="1" dirty="0" smtClean="0">
                <a:effectLst>
                  <a:glow rad="139700">
                    <a:schemeClr val="accent6">
                      <a:satMod val="175000"/>
                      <a:alpha val="40000"/>
                    </a:schemeClr>
                  </a:glow>
                </a:effectLst>
                <a:latin typeface="Times New Roman" pitchFamily="18" charset="0"/>
                <a:cs typeface="Times New Roman" pitchFamily="18" charset="0"/>
              </a:rPr>
              <a:t>- средство реабилитации при стрессах;</a:t>
            </a:r>
          </a:p>
          <a:p>
            <a:pPr algn="ctr"/>
            <a:r>
              <a:rPr lang="ru-RU" sz="2000" b="1" dirty="0" smtClean="0">
                <a:effectLst>
                  <a:glow rad="139700">
                    <a:schemeClr val="accent6">
                      <a:satMod val="175000"/>
                      <a:alpha val="40000"/>
                    </a:schemeClr>
                  </a:glow>
                </a:effectLst>
                <a:latin typeface="Times New Roman" pitchFamily="18" charset="0"/>
                <a:cs typeface="Times New Roman" pitchFamily="18" charset="0"/>
              </a:rPr>
              <a:t>- средство профилактики, повышения резервных возможностей организма;</a:t>
            </a:r>
          </a:p>
          <a:p>
            <a:pPr algn="ctr"/>
            <a:r>
              <a:rPr lang="ru-RU" sz="2000" b="1" dirty="0" smtClean="0">
                <a:effectLst>
                  <a:glow rad="139700">
                    <a:schemeClr val="accent6">
                      <a:satMod val="175000"/>
                      <a:alpha val="40000"/>
                    </a:schemeClr>
                  </a:glow>
                </a:effectLst>
                <a:latin typeface="Times New Roman" pitchFamily="18" charset="0"/>
                <a:cs typeface="Times New Roman" pitchFamily="18" charset="0"/>
              </a:rPr>
              <a:t>- средство оптимизации творческих сил;</a:t>
            </a:r>
          </a:p>
          <a:p>
            <a:pPr algn="ctr"/>
            <a:r>
              <a:rPr lang="ru-RU" sz="2000" b="1" dirty="0" smtClean="0">
                <a:effectLst>
                  <a:glow rad="139700">
                    <a:schemeClr val="accent6">
                      <a:satMod val="175000"/>
                      <a:alpha val="40000"/>
                    </a:schemeClr>
                  </a:glow>
                </a:effectLst>
                <a:latin typeface="Times New Roman" pitchFamily="18" charset="0"/>
                <a:cs typeface="Times New Roman" pitchFamily="18" charset="0"/>
              </a:rPr>
              <a:t>- одну из новейших психотехник, которая призвана обеспечить эффективное функционирование человека в обществе, гармонизировать его психическую жизнь.</a:t>
            </a:r>
          </a:p>
          <a:p>
            <a:endParaRPr lang="ru-RU"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Мягкая инструментальная музыка. Пятая тематика– мягкая инструментальная музыка в обработке таких высокопрофессиональных оркестров и исполнителей, как оркестр Поля Мориа, Джеймса Ласта, Фаусто Папетти, Френсиса Гойи и др."/>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Этническая музыка. Шестая тематика – задушевные народные песни, этническая и мантровая медитативная музыка."/>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rachaelmarieshaffer.webs.com/green%20treble%20clef.jpg"/>
          <p:cNvPicPr>
            <a:picLocks noChangeAspect="1" noChangeArrowheads="1"/>
          </p:cNvPicPr>
          <p:nvPr/>
        </p:nvPicPr>
        <p:blipFill>
          <a:blip r:embed="rId2" cstate="print"/>
          <a:srcRect/>
          <a:stretch>
            <a:fillRect/>
          </a:stretch>
        </p:blipFill>
        <p:spPr bwMode="auto">
          <a:xfrm>
            <a:off x="0" y="0"/>
            <a:ext cx="6660232" cy="6858000"/>
          </a:xfrm>
          <a:prstGeom prst="rect">
            <a:avLst/>
          </a:prstGeom>
          <a:noFill/>
        </p:spPr>
      </p:pic>
      <p:sp>
        <p:nvSpPr>
          <p:cNvPr id="4" name="Прямоугольник 3"/>
          <p:cNvSpPr/>
          <p:nvPr/>
        </p:nvSpPr>
        <p:spPr>
          <a:xfrm>
            <a:off x="5004048" y="0"/>
            <a:ext cx="3629519" cy="1754326"/>
          </a:xfrm>
          <a:prstGeom prst="rect">
            <a:avLst/>
          </a:prstGeom>
          <a:noFill/>
        </p:spPr>
        <p:txBody>
          <a:bodyPr wrap="none" lIns="91440" tIns="45720" rIns="91440" bIns="45720">
            <a:prstTxWarp prst="textInflateTop">
              <a:avLst/>
            </a:prstTxWarp>
            <a:spAutoFit/>
          </a:bodyPr>
          <a:lstStyle/>
          <a:p>
            <a:pPr algn="ctr"/>
            <a:r>
              <a:rPr lang="ru-RU" sz="5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Спасибо за </a:t>
            </a:r>
          </a:p>
          <a:p>
            <a:pPr algn="ctr"/>
            <a:r>
              <a:rPr lang="ru-RU" sz="5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внимание</a:t>
            </a:r>
            <a:endParaRPr lang="ru-RU" sz="5400"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Прямоугольник 4"/>
          <p:cNvSpPr/>
          <p:nvPr/>
        </p:nvSpPr>
        <p:spPr>
          <a:xfrm>
            <a:off x="214282" y="6027003"/>
            <a:ext cx="8429684" cy="707886"/>
          </a:xfrm>
          <a:prstGeom prst="rect">
            <a:avLst/>
          </a:prstGeom>
          <a:noFill/>
        </p:spPr>
        <p:txBody>
          <a:bodyPr wrap="square" lIns="91440" tIns="45720" rIns="91440" bIns="45720">
            <a:spAutoFit/>
          </a:bodyPr>
          <a:lstStyle/>
          <a:p>
            <a:pPr algn="ctr"/>
            <a:r>
              <a:rPr lang="ru-RU" sz="4000" b="1" cap="none" spc="0"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Слушайте любимую музыку чаще</a:t>
            </a:r>
            <a:endParaRPr lang="ru-RU" sz="4000" b="1" cap="none" spc="0"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5366" name="Picture 6" descr="http://workroom.com.ua/upload/pics/1-85-.jpg"/>
          <p:cNvPicPr>
            <a:picLocks noChangeAspect="1" noChangeArrowheads="1"/>
          </p:cNvPicPr>
          <p:nvPr/>
        </p:nvPicPr>
        <p:blipFill>
          <a:blip r:embed="rId3" cstate="print"/>
          <a:srcRect/>
          <a:stretch>
            <a:fillRect/>
          </a:stretch>
        </p:blipFill>
        <p:spPr bwMode="auto">
          <a:xfrm>
            <a:off x="5004048" y="2276872"/>
            <a:ext cx="3312368" cy="34563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nosh.org.il/_uploads/extraimg/musiccolor.jpg"/>
          <p:cNvPicPr>
            <a:picLocks noChangeAspect="1" noChangeArrowheads="1"/>
          </p:cNvPicPr>
          <p:nvPr/>
        </p:nvPicPr>
        <p:blipFill>
          <a:blip r:embed="rId2" cstate="print"/>
          <a:srcRect/>
          <a:stretch>
            <a:fillRect/>
          </a:stretch>
        </p:blipFill>
        <p:spPr bwMode="auto">
          <a:xfrm>
            <a:off x="0" y="0"/>
            <a:ext cx="9104985" cy="6858001"/>
          </a:xfrm>
          <a:prstGeom prst="rect">
            <a:avLst/>
          </a:prstGeom>
          <a:noFill/>
        </p:spPr>
      </p:pic>
      <p:sp>
        <p:nvSpPr>
          <p:cNvPr id="4" name="Прямоугольник 3"/>
          <p:cNvSpPr/>
          <p:nvPr/>
        </p:nvSpPr>
        <p:spPr>
          <a:xfrm>
            <a:off x="539552" y="474345"/>
            <a:ext cx="8208912" cy="5632311"/>
          </a:xfrm>
          <a:prstGeom prst="rect">
            <a:avLst/>
          </a:prstGeom>
        </p:spPr>
        <p:txBody>
          <a:bodyPr wrap="square">
            <a:spAutoFit/>
          </a:bodyPr>
          <a:lstStyle/>
          <a:p>
            <a:pPr algn="ctr"/>
            <a:r>
              <a:rPr lang="ru-RU" sz="2400" b="1" dirty="0" smtClean="0">
                <a:latin typeface="Times New Roman" pitchFamily="18" charset="0"/>
                <a:cs typeface="Times New Roman" pitchFamily="18" charset="0"/>
              </a:rPr>
              <a:t>ВОЗМОЖНОСТИ МУЗЫКОТЕРАПИИ</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smtClean="0">
              <a:latin typeface="Times New Roman" pitchFamily="18" charset="0"/>
              <a:cs typeface="Times New Roman" pitchFamily="18" charset="0"/>
            </a:endParaRPr>
          </a:p>
          <a:p>
            <a:pPr algn="ctr"/>
            <a:r>
              <a:rPr lang="ru-RU" sz="2400" b="1" dirty="0" smtClean="0">
                <a:latin typeface="Times New Roman" pitchFamily="18" charset="0"/>
                <a:cs typeface="Times New Roman" pitchFamily="18" charset="0"/>
              </a:rPr>
              <a:t>Музыкотерапия - метод психотерапии, основанный на эмоциональном восприятии музыки. В зависимости от мелодии, ее ритмической основы и исполнения музыка может оказывать самые разнообразные эффекты - от индивидуального ощущения внутренней гармонии и духовного очищения до неуправляемого агрессивного поведения больших человеческих масс. Ее можно использовать для влияния на самочувствие человека.</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Музыкотерапия - это лечение с помощью музыкального воздействия. Этот психотерапевтический метод основан на целительном воздействии музыки на психологическое состояние человека. Музыкотерапия, по своей форме, бывает пассивной или активной.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mpower2go.org/wp-content/uploads/2010/10/meditateonit-500x2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0"/>
            <a:ext cx="9144000" cy="6955750"/>
          </a:xfrm>
          <a:prstGeom prst="rect">
            <a:avLst/>
          </a:prstGeom>
          <a:noFill/>
        </p:spPr>
        <p:txBody>
          <a:bodyPr wrap="square" rtlCol="0">
            <a:spAutoFit/>
          </a:bodyPr>
          <a:lstStyle/>
          <a:p>
            <a:pPr algn="just"/>
            <a:endParaRPr lang="ru-RU" sz="2000" b="1" dirty="0" smtClean="0">
              <a:latin typeface="Times New Roman" pitchFamily="18" charset="0"/>
              <a:cs typeface="Times New Roman" pitchFamily="18" charset="0"/>
            </a:endParaRPr>
          </a:p>
          <a:p>
            <a:pPr algn="just"/>
            <a:r>
              <a:rPr lang="ru-RU" sz="2800" b="1" dirty="0" smtClean="0">
                <a:latin typeface="Times New Roman" pitchFamily="18" charset="0"/>
                <a:cs typeface="Times New Roman" pitchFamily="18" charset="0"/>
              </a:rPr>
              <a:t>История возникновения…</a:t>
            </a:r>
          </a:p>
          <a:p>
            <a:pPr algn="just"/>
            <a:r>
              <a:rPr lang="ru-RU" sz="2000" b="1" dirty="0" smtClean="0">
                <a:latin typeface="Times New Roman" pitchFamily="18" charset="0"/>
                <a:cs typeface="Times New Roman" pitchFamily="18" charset="0"/>
              </a:rPr>
              <a:t>Корни возникновения музыкотерапии как метода лечения уходят в глубокую древность и непосредственно связаны с историей народной медицины. Каждое племя древних отличалось выбором и группировкой инструментов, своеобразным соединением вокального и двигательного компонентов, создавая тем самым определенную оригинальную форму лечебного ритуала, которая сохранялась как тайное магическое средство. Музыку и танец как тайное магическое средство, как мощное воздействие на дух и тело человека использовали древние целители в своей практике. </a:t>
            </a:r>
          </a:p>
          <a:p>
            <a:pPr algn="just"/>
            <a:r>
              <a:rPr lang="ru-RU" sz="2000" b="1" dirty="0" smtClean="0">
                <a:latin typeface="Times New Roman" pitchFamily="18" charset="0"/>
                <a:cs typeface="Times New Roman" pitchFamily="18" charset="0"/>
              </a:rPr>
              <a:t>Само собой, что само понятие медицина могло возникнуть только у высокоразвитых народов. Пальма первенства до сих пор неоспоримо принадлежит трем великим державам: Греции, Египту и Риму. </a:t>
            </a:r>
            <a:r>
              <a:rPr lang="ru-RU" sz="2000" b="1" dirty="0" err="1" smtClean="0">
                <a:latin typeface="Times New Roman" pitchFamily="18" charset="0"/>
                <a:cs typeface="Times New Roman" pitchFamily="18" charset="0"/>
              </a:rPr>
              <a:t>Апполон</a:t>
            </a:r>
            <a:r>
              <a:rPr lang="ru-RU" sz="2000" b="1" dirty="0" smtClean="0">
                <a:latin typeface="Times New Roman" pitchFamily="18" charset="0"/>
                <a:cs typeface="Times New Roman" pitchFamily="18" charset="0"/>
              </a:rPr>
              <a:t>: бог света, искусства, врачеватель и покровитель муз. Как видим, древние греки и римляне не разделяли эти виды знаний.</a:t>
            </a:r>
          </a:p>
          <a:p>
            <a:pPr algn="just"/>
            <a:r>
              <a:rPr lang="ru-RU" sz="2000" b="1" dirty="0" smtClean="0">
                <a:latin typeface="Times New Roman" pitchFamily="18" charset="0"/>
                <a:cs typeface="Times New Roman" pitchFamily="18" charset="0"/>
              </a:rPr>
              <a:t>Все возвращается на круги своя, в начале ХХ века медики обратили внимание на достижение предков и до сих пор успешно внедряют практику музыкотерапии. Переломным периодом для развития музыкотерапии стала середина ХХ века, именно в этот момент музыкотерапия становится отдельным направлением лечения и профилактики различных заболеваний.</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http://www.holiday.by/files/blog/a138d8c9afda9f88dc4184a96dc066ea.jpg"/>
          <p:cNvPicPr>
            <a:picLocks noChangeAspect="1" noChangeArrowheads="1"/>
          </p:cNvPicPr>
          <p:nvPr/>
        </p:nvPicPr>
        <p:blipFill>
          <a:blip r:embed="rId2" cstate="print"/>
          <a:srcRect/>
          <a:stretch>
            <a:fillRect/>
          </a:stretch>
        </p:blipFill>
        <p:spPr bwMode="auto">
          <a:xfrm>
            <a:off x="0" y="4005064"/>
            <a:ext cx="4355976" cy="2852936"/>
          </a:xfrm>
          <a:prstGeom prst="rect">
            <a:avLst/>
          </a:prstGeom>
          <a:noFill/>
        </p:spPr>
      </p:pic>
      <p:pic>
        <p:nvPicPr>
          <p:cNvPr id="16386" name="Picture 2" descr="http://pix.com.ua/db/people/people_of_world/people_of_the_far_and_middle_east/b-685004.jpg"/>
          <p:cNvPicPr>
            <a:picLocks noChangeAspect="1" noChangeArrowheads="1"/>
          </p:cNvPicPr>
          <p:nvPr/>
        </p:nvPicPr>
        <p:blipFill>
          <a:blip r:embed="rId3" cstate="print"/>
          <a:srcRect/>
          <a:stretch>
            <a:fillRect/>
          </a:stretch>
        </p:blipFill>
        <p:spPr bwMode="auto">
          <a:xfrm>
            <a:off x="0" y="1"/>
            <a:ext cx="5436096" cy="4008108"/>
          </a:xfrm>
          <a:prstGeom prst="rect">
            <a:avLst/>
          </a:prstGeom>
          <a:noFill/>
        </p:spPr>
      </p:pic>
      <p:pic>
        <p:nvPicPr>
          <p:cNvPr id="16388" name="Picture 4" descr="http://photos.lifeisphoto.ru/18/0/188344.jpg"/>
          <p:cNvPicPr>
            <a:picLocks noChangeAspect="1" noChangeArrowheads="1"/>
          </p:cNvPicPr>
          <p:nvPr/>
        </p:nvPicPr>
        <p:blipFill>
          <a:blip r:embed="rId4" cstate="print"/>
          <a:srcRect/>
          <a:stretch>
            <a:fillRect/>
          </a:stretch>
        </p:blipFill>
        <p:spPr bwMode="auto">
          <a:xfrm>
            <a:off x="3779912" y="3251332"/>
            <a:ext cx="5364088" cy="3606667"/>
          </a:xfrm>
          <a:prstGeom prst="rect">
            <a:avLst/>
          </a:prstGeom>
          <a:noFill/>
        </p:spPr>
      </p:pic>
      <p:pic>
        <p:nvPicPr>
          <p:cNvPr id="16392" name="Picture 8" descr="http://s001.radikal.ru/i195/1107/b4/8ed0d20bd523.jpg"/>
          <p:cNvPicPr>
            <a:picLocks noChangeAspect="1" noChangeArrowheads="1"/>
          </p:cNvPicPr>
          <p:nvPr/>
        </p:nvPicPr>
        <p:blipFill>
          <a:blip r:embed="rId5" cstate="print"/>
          <a:srcRect/>
          <a:stretch>
            <a:fillRect/>
          </a:stretch>
        </p:blipFill>
        <p:spPr bwMode="auto">
          <a:xfrm>
            <a:off x="5436096" y="0"/>
            <a:ext cx="3707904" cy="328498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empower2go.org/wp-content/uploads/2010/10/meditateonit-500x2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0" y="0"/>
            <a:ext cx="9144000" cy="7232749"/>
          </a:xfrm>
          <a:prstGeom prst="rect">
            <a:avLst/>
          </a:prstGeom>
          <a:noFill/>
        </p:spPr>
        <p:txBody>
          <a:bodyPr wrap="square" rtlCol="0">
            <a:spAutoFit/>
          </a:bodyPr>
          <a:lstStyle/>
          <a:p>
            <a:pPr algn="ctr">
              <a:spcBef>
                <a:spcPts val="600"/>
              </a:spcBef>
            </a:pPr>
            <a:r>
              <a:rPr lang="ru-RU" b="1" dirty="0" smtClean="0">
                <a:effectLst>
                  <a:glow rad="139700">
                    <a:schemeClr val="accent6">
                      <a:satMod val="175000"/>
                      <a:alpha val="40000"/>
                    </a:schemeClr>
                  </a:glow>
                </a:effectLst>
                <a:latin typeface="Times New Roman" pitchFamily="18" charset="0"/>
                <a:cs typeface="Times New Roman" pitchFamily="18" charset="0"/>
              </a:rPr>
              <a:t>Формы музыкальной терапии</a:t>
            </a:r>
          </a:p>
          <a:p>
            <a:pPr algn="ctr">
              <a:spcBef>
                <a:spcPts val="600"/>
              </a:spcBef>
            </a:pPr>
            <a:r>
              <a:rPr lang="ru-RU" b="1" dirty="0" smtClean="0">
                <a:effectLst>
                  <a:glow rad="139700">
                    <a:schemeClr val="accent6">
                      <a:satMod val="175000"/>
                      <a:alpha val="40000"/>
                    </a:schemeClr>
                  </a:glow>
                </a:effectLst>
                <a:latin typeface="Times New Roman" pitchFamily="18" charset="0"/>
                <a:cs typeface="Times New Roman" pitchFamily="18" charset="0"/>
              </a:rPr>
              <a:t>Рецептивная музыкотерапия (пассивная) отличается тем, что пациент в процессе </a:t>
            </a:r>
            <a:r>
              <a:rPr lang="ru-RU" b="1" dirty="0" err="1" smtClean="0">
                <a:effectLst>
                  <a:glow rad="139700">
                    <a:schemeClr val="accent6">
                      <a:satMod val="175000"/>
                      <a:alpha val="40000"/>
                    </a:schemeClr>
                  </a:glow>
                </a:effectLst>
                <a:latin typeface="Times New Roman" pitchFamily="18" charset="0"/>
                <a:cs typeface="Times New Roman" pitchFamily="18" charset="0"/>
              </a:rPr>
              <a:t>музыкотерапевтического</a:t>
            </a:r>
            <a:r>
              <a:rPr lang="ru-RU" b="1" dirty="0" smtClean="0">
                <a:effectLst>
                  <a:glow rad="139700">
                    <a:schemeClr val="accent6">
                      <a:satMod val="175000"/>
                      <a:alpha val="40000"/>
                    </a:schemeClr>
                  </a:glow>
                </a:effectLst>
                <a:latin typeface="Times New Roman" pitchFamily="18" charset="0"/>
                <a:cs typeface="Times New Roman" pitchFamily="18" charset="0"/>
              </a:rPr>
              <a:t> сеанса не принимает в нем активного участия, а занимает позицию простого слушателя. Ему предлагают прослушать различные музыкальные композиции либо вслушиваться в различные звучания, отвечающие состоянию его психического здоровья и этапу лечения. Пассивная музыкотерапия - терапевтически ориентированный процесс восприятия музыки, проявляющийся в виде:</a:t>
            </a:r>
          </a:p>
          <a:p>
            <a:pPr algn="ctr">
              <a:spcBef>
                <a:spcPts val="600"/>
              </a:spcBef>
            </a:pPr>
            <a:r>
              <a:rPr lang="ru-RU" b="1" dirty="0" smtClean="0">
                <a:effectLst>
                  <a:glow rad="139700">
                    <a:schemeClr val="accent6">
                      <a:satMod val="175000"/>
                      <a:alpha val="40000"/>
                    </a:schemeClr>
                  </a:glow>
                </a:effectLst>
                <a:latin typeface="Times New Roman" pitchFamily="18" charset="0"/>
                <a:cs typeface="Times New Roman" pitchFamily="18" charset="0"/>
              </a:rPr>
              <a:t>- музыкальной коммуникации (совместного прослушивания музыки);</a:t>
            </a:r>
          </a:p>
          <a:p>
            <a:pPr algn="ctr">
              <a:spcBef>
                <a:spcPts val="600"/>
              </a:spcBef>
            </a:pPr>
            <a:r>
              <a:rPr lang="ru-RU" b="1" dirty="0" smtClean="0">
                <a:effectLst>
                  <a:glow rad="139700">
                    <a:schemeClr val="accent6">
                      <a:satMod val="175000"/>
                      <a:alpha val="40000"/>
                    </a:schemeClr>
                  </a:glow>
                </a:effectLst>
                <a:latin typeface="Times New Roman" pitchFamily="18" charset="0"/>
                <a:cs typeface="Times New Roman" pitchFamily="18" charset="0"/>
              </a:rPr>
              <a:t>- музыкального реагирования (направленного на достижение катарсиса);</a:t>
            </a:r>
          </a:p>
          <a:p>
            <a:pPr algn="ctr">
              <a:spcBef>
                <a:spcPts val="600"/>
              </a:spcBef>
            </a:pPr>
            <a:r>
              <a:rPr lang="ru-RU" b="1" dirty="0" smtClean="0">
                <a:effectLst>
                  <a:glow rad="139700">
                    <a:schemeClr val="accent6">
                      <a:satMod val="175000"/>
                      <a:alpha val="40000"/>
                    </a:schemeClr>
                  </a:glow>
                </a:effectLst>
                <a:latin typeface="Times New Roman" pitchFamily="18" charset="0"/>
                <a:cs typeface="Times New Roman" pitchFamily="18" charset="0"/>
              </a:rPr>
              <a:t>- музыкальной регуляции (снижающей нервно-психическое напряжение).</a:t>
            </a:r>
          </a:p>
          <a:p>
            <a:pPr algn="ctr">
              <a:spcBef>
                <a:spcPts val="600"/>
              </a:spcBef>
            </a:pPr>
            <a:r>
              <a:rPr lang="ru-RU" b="1" dirty="0" smtClean="0">
                <a:effectLst>
                  <a:glow rad="139700">
                    <a:schemeClr val="accent6">
                      <a:satMod val="175000"/>
                      <a:alpha val="40000"/>
                    </a:schemeClr>
                  </a:glow>
                </a:effectLst>
                <a:latin typeface="Times New Roman" pitchFamily="18" charset="0"/>
                <a:cs typeface="Times New Roman" pitchFamily="18" charset="0"/>
              </a:rPr>
              <a:t>Активная музыкотерапия - основана на активной работе с музыкальным материалом: инструментальная игра, пение; ориентирована на активную музыкальную деятельность, проявляющуюся в виде:</a:t>
            </a:r>
          </a:p>
          <a:p>
            <a:pPr algn="ctr">
              <a:spcBef>
                <a:spcPts val="600"/>
              </a:spcBef>
            </a:pPr>
            <a:r>
              <a:rPr lang="ru-RU" b="1" dirty="0" smtClean="0">
                <a:effectLst>
                  <a:glow rad="139700">
                    <a:schemeClr val="accent6">
                      <a:satMod val="175000"/>
                      <a:alpha val="40000"/>
                    </a:schemeClr>
                  </a:glow>
                </a:effectLst>
                <a:latin typeface="Times New Roman" pitchFamily="18" charset="0"/>
                <a:cs typeface="Times New Roman" pitchFamily="18" charset="0"/>
              </a:rPr>
              <a:t>- сочинения музыки (фантазирования);</a:t>
            </a:r>
          </a:p>
          <a:p>
            <a:pPr algn="ctr">
              <a:spcBef>
                <a:spcPts val="600"/>
              </a:spcBef>
            </a:pPr>
            <a:r>
              <a:rPr lang="ru-RU" b="1" dirty="0" smtClean="0">
                <a:effectLst>
                  <a:glow rad="139700">
                    <a:schemeClr val="accent6">
                      <a:satMod val="175000"/>
                      <a:alpha val="40000"/>
                    </a:schemeClr>
                  </a:glow>
                </a:effectLst>
                <a:latin typeface="Times New Roman" pitchFamily="18" charset="0"/>
                <a:cs typeface="Times New Roman" pitchFamily="18" charset="0"/>
              </a:rPr>
              <a:t>- воспроизведения музыки;</a:t>
            </a:r>
          </a:p>
          <a:p>
            <a:pPr algn="ctr">
              <a:spcBef>
                <a:spcPts val="600"/>
              </a:spcBef>
            </a:pPr>
            <a:r>
              <a:rPr lang="ru-RU" b="1" dirty="0" smtClean="0">
                <a:effectLst>
                  <a:glow rad="139700">
                    <a:schemeClr val="accent6">
                      <a:satMod val="175000"/>
                      <a:alpha val="40000"/>
                    </a:schemeClr>
                  </a:glow>
                </a:effectLst>
                <a:latin typeface="Times New Roman" pitchFamily="18" charset="0"/>
                <a:cs typeface="Times New Roman" pitchFamily="18" charset="0"/>
              </a:rPr>
              <a:t>- импровизации с помощью голоса;</a:t>
            </a:r>
          </a:p>
          <a:p>
            <a:pPr algn="ctr">
              <a:spcBef>
                <a:spcPts val="600"/>
              </a:spcBef>
            </a:pPr>
            <a:r>
              <a:rPr lang="ru-RU" b="1" dirty="0" smtClean="0">
                <a:effectLst>
                  <a:glow rad="139700">
                    <a:schemeClr val="accent6">
                      <a:satMod val="175000"/>
                      <a:alpha val="40000"/>
                    </a:schemeClr>
                  </a:glow>
                </a:effectLst>
                <a:latin typeface="Times New Roman" pitchFamily="18" charset="0"/>
                <a:cs typeface="Times New Roman" pitchFamily="18" charset="0"/>
              </a:rPr>
              <a:t>- импровизации с помощью музыкального инструмента.</a:t>
            </a:r>
          </a:p>
          <a:p>
            <a:pPr algn="ctr">
              <a:spcBef>
                <a:spcPts val="600"/>
              </a:spcBef>
            </a:pPr>
            <a:r>
              <a:rPr lang="ru-RU" b="1" dirty="0" smtClean="0">
                <a:effectLst>
                  <a:glow rad="139700">
                    <a:schemeClr val="accent6">
                      <a:satMod val="175000"/>
                      <a:alpha val="40000"/>
                    </a:schemeClr>
                  </a:glow>
                </a:effectLst>
                <a:latin typeface="Times New Roman" pitchFamily="18" charset="0"/>
                <a:cs typeface="Times New Roman" pitchFamily="18" charset="0"/>
              </a:rPr>
              <a:t>Интегративная музыкотерапия наряду с музыкой задействует возможности других видов искусства: рисование под музыку, музыкально-подвижные игры, пантомима, пластическая драматизация под музыку, создание стихов, рисунков, рассказов после прослушивания музыки и др. творческие формы. Музыкально-терапевтические методы, как правило, подбираются индивидуально.</a:t>
            </a:r>
          </a:p>
          <a:p>
            <a:pPr algn="just"/>
            <a:endParaRPr lang="ru-RU"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empower2go.org/wp-content/uploads/2010/10/meditateonit-500x2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79512" y="188640"/>
            <a:ext cx="8784976" cy="707886"/>
          </a:xfrm>
          <a:prstGeom prst="rect">
            <a:avLst/>
          </a:prstGeom>
          <a:noFill/>
        </p:spPr>
        <p:txBody>
          <a:bodyPr wrap="square" rtlCol="0">
            <a:spAutoFit/>
          </a:bodyPr>
          <a:lstStyle/>
          <a:p>
            <a:endParaRPr lang="ru-RU" sz="2000" b="1" dirty="0" smtClean="0"/>
          </a:p>
          <a:p>
            <a:endParaRPr lang="ru-RU" sz="2000" b="1" dirty="0"/>
          </a:p>
        </p:txBody>
      </p:sp>
      <p:sp>
        <p:nvSpPr>
          <p:cNvPr id="4" name="TextBox 3"/>
          <p:cNvSpPr txBox="1"/>
          <p:nvPr/>
        </p:nvSpPr>
        <p:spPr>
          <a:xfrm>
            <a:off x="0" y="188640"/>
            <a:ext cx="9144000" cy="7201972"/>
          </a:xfrm>
          <a:prstGeom prst="rect">
            <a:avLst/>
          </a:prstGeom>
          <a:noFill/>
        </p:spPr>
        <p:txBody>
          <a:bodyPr wrap="square" rtlCol="0">
            <a:spAutoFit/>
          </a:bodyPr>
          <a:lstStyle/>
          <a:p>
            <a:pPr algn="ctr">
              <a:spcBef>
                <a:spcPts val="1200"/>
              </a:spcBef>
            </a:pPr>
            <a:r>
              <a:rPr lang="ru-RU" b="1" dirty="0" smtClean="0">
                <a:latin typeface="Times New Roman" pitchFamily="18" charset="0"/>
                <a:cs typeface="Times New Roman" pitchFamily="18" charset="0"/>
              </a:rPr>
              <a:t>Основные терапевтические функции музыки</a:t>
            </a:r>
          </a:p>
          <a:p>
            <a:pPr algn="ctr">
              <a:spcBef>
                <a:spcPts val="1200"/>
              </a:spcBef>
            </a:pPr>
            <a:r>
              <a:rPr lang="ru-RU" b="1" dirty="0" smtClean="0">
                <a:latin typeface="Times New Roman" pitchFamily="18" charset="0"/>
                <a:cs typeface="Times New Roman" pitchFamily="18" charset="0"/>
              </a:rPr>
              <a:t>1. Специально подобранная музыка оказывает мощное энергетическое влияние на весь организм: регулирует </a:t>
            </a:r>
            <a:r>
              <a:rPr lang="ru-RU" b="1" dirty="0" err="1" smtClean="0">
                <a:latin typeface="Times New Roman" pitchFamily="18" charset="0"/>
                <a:cs typeface="Times New Roman" pitchFamily="18" charset="0"/>
              </a:rPr>
              <a:t>психовегетативные</a:t>
            </a:r>
            <a:r>
              <a:rPr lang="ru-RU" b="1" dirty="0" smtClean="0">
                <a:latin typeface="Times New Roman" pitchFamily="18" charset="0"/>
                <a:cs typeface="Times New Roman" pitchFamily="18" charset="0"/>
              </a:rPr>
              <a:t> процессы, нормализует ритм дыхания, пульс, давление, температуру, снимает мышечное напряжение. Музыка лечит от бессонницы, невроза, стресса, депрессии, улучшает пищеварение, оказывает влияние на гормональный обмен (регулирует выделение гормонов, снижающих стресс).</a:t>
            </a:r>
          </a:p>
          <a:p>
            <a:pPr algn="ctr">
              <a:spcBef>
                <a:spcPts val="1200"/>
              </a:spcBef>
            </a:pPr>
            <a:r>
              <a:rPr lang="ru-RU" b="1" dirty="0" smtClean="0">
                <a:latin typeface="Times New Roman" pitchFamily="18" charset="0"/>
                <a:cs typeface="Times New Roman" pitchFamily="18" charset="0"/>
              </a:rPr>
              <a:t>2. Музыка развивает интуицию, скорость и образность мышления. Она может выступать в роли интеллектуального катализатора, </a:t>
            </a:r>
            <a:r>
              <a:rPr lang="ru-RU" b="1" dirty="0" err="1" smtClean="0">
                <a:latin typeface="Times New Roman" pitchFamily="18" charset="0"/>
                <a:cs typeface="Times New Roman" pitchFamily="18" charset="0"/>
              </a:rPr>
              <a:t>усиливаеющего</a:t>
            </a:r>
            <a:r>
              <a:rPr lang="ru-RU" b="1" dirty="0" smtClean="0">
                <a:latin typeface="Times New Roman" pitchFamily="18" charset="0"/>
                <a:cs typeface="Times New Roman" pitchFamily="18" charset="0"/>
              </a:rPr>
              <a:t> интуитивное познание внутренних свойств явлений. Музыкальное влияние устраняет категоричность суждений слушающего, стирает стереотипы и преодолевает максимализм мышления.</a:t>
            </a:r>
          </a:p>
          <a:p>
            <a:pPr algn="ctr">
              <a:spcBef>
                <a:spcPts val="1200"/>
              </a:spcBef>
            </a:pPr>
            <a:r>
              <a:rPr lang="ru-RU" b="1" dirty="0" smtClean="0">
                <a:latin typeface="Times New Roman" pitchFamily="18" charset="0"/>
                <a:cs typeface="Times New Roman" pitchFamily="18" charset="0"/>
              </a:rPr>
              <a:t>3. Музыка развивает коммуникативные способности и навыки межличностного общения. Известно, что музыка - это интернациональный язык, способный объединить людей разных национальностей, культур, возрастов, профессий и т.д. Помогая раскрепоститься, музыка активизирует межличностную коммуникацию, «общение по душам», одновременно способствуя преодолению разного рода коммуникационных барьеров. Музыка может обеспечить уникальную возможность общения без слов. Однако следует учитывать, что по восприятию музыки люди делятся на зависимых и чувствительных. Для первых мелодический фон представляет собой акустический наркотик, благодаря которому у человека исчезает чувство одиночества и страха. А для второго типа людей музыка неприятна. Им приятнее тишина. </a:t>
            </a: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mpower2go.org/wp-content/uploads/2010/10/meditateonit-500x2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51520" y="188640"/>
            <a:ext cx="8640960" cy="6463308"/>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4. Музыка формирует общее настроение слушающего. При этом эмоциональная окраска образов, которые возникают при ее восприятии, различна в зависимости от степени музыкальной подготовки и интеллектуальных особенностей слушающего. Иными словами, музыка служит вспомогательным средством психодиагностической, консультационной, психотерапевтической, коррекционной, реабилитационной и профилактической работы. Она облегчает процесс эмоционального реагирования.</a:t>
            </a:r>
          </a:p>
          <a:p>
            <a:pPr algn="ctr"/>
            <a:r>
              <a:rPr lang="ru-RU" b="1" dirty="0" smtClean="0">
                <a:latin typeface="Times New Roman" pitchFamily="18" charset="0"/>
                <a:cs typeface="Times New Roman" pitchFamily="18" charset="0"/>
              </a:rPr>
              <a:t>5. Музыка служит целям интеллектуальной релаксации человека. Во время прослушивания, например, некоторых произведений классической музыки мозг человека получает необходимый отдых. Однако во время прослушивания в сознании человека могут рождаться образы, картины и ассоциации, пробуждающие воспоминания, побуждающие обдумыванию, размышлению, к направлению психической энергии в мир мысли, фантазии и чувства. Именно поэтому музыкальная релаксация носит эмоциональный, но и интеллектуальный характер.</a:t>
            </a:r>
          </a:p>
          <a:p>
            <a:pPr algn="ctr"/>
            <a:r>
              <a:rPr lang="ru-RU" b="1" dirty="0" smtClean="0">
                <a:latin typeface="Times New Roman" pitchFamily="18" charset="0"/>
                <a:cs typeface="Times New Roman" pitchFamily="18" charset="0"/>
              </a:rPr>
              <a:t>6. Музыка возвышает эстетические потребности человека. Например, религиозная музыка дарит чувство покоя, помогает не только справляться с болью, но и поднимает нас над уровнем повседневности в высшие сферы. Потребность в получении положительных эмоций связана с поиском той музыки, которая может наиболее полно отвечать запросам потенциального слушателя. Та музыка, которая ближе всего человеку, которая более всего приносит ему комплекс положительных эмоций, обладает притягательной силой для человека, способствуя устойчивой повторяемости ее слушания. </a:t>
            </a:r>
            <a:endParaRPr lang="ru-RU"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jonchattmanphotography.files.wordpress.com/2010/05/img_2871.jpg"/>
          <p:cNvPicPr>
            <a:picLocks noChangeAspect="1" noChangeArrowheads="1"/>
          </p:cNvPicPr>
          <p:nvPr/>
        </p:nvPicPr>
        <p:blipFill>
          <a:blip r:embed="rId2" cstate="print"/>
          <a:srcRect/>
          <a:stretch>
            <a:fillRect/>
          </a:stretch>
        </p:blipFill>
        <p:spPr bwMode="auto">
          <a:xfrm>
            <a:off x="0" y="428604"/>
            <a:ext cx="9144000" cy="5857916"/>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TotalTime>
  <Words>694</Words>
  <Application>Microsoft Office PowerPoint</Application>
  <PresentationFormat>Экран (4:3)</PresentationFormat>
  <Paragraphs>40</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sams</dc:creator>
  <cp:lastModifiedBy>пк</cp:lastModifiedBy>
  <cp:revision>53</cp:revision>
  <dcterms:created xsi:type="dcterms:W3CDTF">2012-11-07T11:24:25Z</dcterms:created>
  <dcterms:modified xsi:type="dcterms:W3CDTF">2022-05-16T06:58:21Z</dcterms:modified>
</cp:coreProperties>
</file>