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45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1/20/2023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1/20/2023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1/20/2023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1/20/2023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1/20/2023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1/20/2023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1/20/2023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1/20/2023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1/20/2023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1/20/2023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1/20/2023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1/20/2023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ipe dir="r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doremifasolka.blogspot.ru/2018/03/blog-post.html" TargetMode="Externa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i="1" dirty="0" smtClean="0"/>
              <a:t>Весенняя классическая музыка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14400" y="1219201"/>
            <a:ext cx="7086600" cy="4844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1905000"/>
            <a:ext cx="67056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1336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i="1" dirty="0" smtClean="0"/>
              <a:t/>
            </a:r>
            <a:br>
              <a:rPr lang="ru-RU" sz="2400" b="1" i="1" dirty="0" smtClean="0"/>
            </a:br>
            <a:r>
              <a:rPr lang="ru-RU" sz="2200" b="1" i="1" dirty="0" smtClean="0"/>
              <a:t>В произведениях классической музыки тема весны встречается достаточно часто. В них можно услышать весеннюю капель, пение птиц, журчание ручейка.</a:t>
            </a:r>
            <a:r>
              <a:rPr lang="ru-RU" sz="2400" b="1" i="1" dirty="0" smtClean="0"/>
              <a:t/>
            </a:r>
            <a:br>
              <a:rPr lang="ru-RU" sz="2400" b="1" i="1" dirty="0" smtClean="0"/>
            </a:br>
            <a:r>
              <a:rPr lang="ru-RU" sz="2000" i="1" dirty="0" smtClean="0"/>
              <a:t> </a:t>
            </a:r>
            <a:r>
              <a:rPr lang="ru-RU" sz="2700" b="1" i="1" dirty="0" smtClean="0"/>
              <a:t> </a:t>
            </a:r>
            <a:r>
              <a:rPr lang="ru-RU" sz="2700" b="1" i="1" dirty="0" smtClean="0">
                <a:solidFill>
                  <a:schemeClr val="accent3"/>
                </a:solidFill>
              </a:rPr>
              <a:t>Людвиг </a:t>
            </a:r>
            <a:r>
              <a:rPr lang="ru-RU" sz="2700" b="1" i="1" dirty="0" err="1" smtClean="0">
                <a:solidFill>
                  <a:schemeClr val="accent3"/>
                </a:solidFill>
              </a:rPr>
              <a:t>ван</a:t>
            </a:r>
            <a:r>
              <a:rPr lang="ru-RU" sz="2700" b="1" i="1" dirty="0" smtClean="0">
                <a:solidFill>
                  <a:schemeClr val="accent3"/>
                </a:solidFill>
              </a:rPr>
              <a:t> Бетховен - Соната для скрипки и </a:t>
            </a:r>
            <a:r>
              <a:rPr lang="ru-RU" sz="2700" b="1" i="1" dirty="0" err="1" smtClean="0">
                <a:solidFill>
                  <a:schemeClr val="accent3"/>
                </a:solidFill>
              </a:rPr>
              <a:t>ф-но</a:t>
            </a:r>
            <a:r>
              <a:rPr lang="ru-RU" sz="2700" b="1" i="1" dirty="0" smtClean="0">
                <a:solidFill>
                  <a:schemeClr val="accent3"/>
                </a:solidFill>
              </a:rPr>
              <a:t> №  "Весенняя соната"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1752600"/>
            <a:ext cx="3505200" cy="4572000"/>
          </a:xfrm>
        </p:spPr>
        <p:txBody>
          <a:bodyPr>
            <a:normAutofit fontScale="25000" lnSpcReduction="20000"/>
          </a:bodyPr>
          <a:lstStyle/>
          <a:p>
            <a:endParaRPr lang="ru-RU" sz="5600" b="1" i="1" dirty="0" smtClean="0">
              <a:solidFill>
                <a:srgbClr val="00B0F0"/>
              </a:solidFill>
            </a:endParaRPr>
          </a:p>
          <a:p>
            <a:r>
              <a:rPr lang="ru-RU" sz="5600" b="1" i="1" dirty="0" smtClean="0">
                <a:solidFill>
                  <a:srgbClr val="00B0F0"/>
                </a:solidFill>
              </a:rPr>
              <a:t>Гонимы вешними лучами...</a:t>
            </a:r>
          </a:p>
          <a:p>
            <a:r>
              <a:rPr lang="ru-RU" sz="5600" b="1" i="1" dirty="0" smtClean="0">
                <a:solidFill>
                  <a:srgbClr val="00B0F0"/>
                </a:solidFill>
              </a:rPr>
              <a:t>(из романа "Евгений Онегин")</a:t>
            </a:r>
          </a:p>
          <a:p>
            <a:r>
              <a:rPr lang="ru-RU" sz="5600" b="1" i="1" dirty="0" smtClean="0">
                <a:solidFill>
                  <a:srgbClr val="00B0F0"/>
                </a:solidFill>
              </a:rPr>
              <a:t>А.С. ПУШКИН</a:t>
            </a:r>
          </a:p>
          <a:p>
            <a:r>
              <a:rPr lang="ru-RU" sz="5600" b="1" i="1" dirty="0" smtClean="0">
                <a:solidFill>
                  <a:srgbClr val="00B0F0"/>
                </a:solidFill>
              </a:rPr>
              <a:t/>
            </a:r>
            <a:br>
              <a:rPr lang="ru-RU" sz="5600" b="1" i="1" dirty="0" smtClean="0">
                <a:solidFill>
                  <a:srgbClr val="00B0F0"/>
                </a:solidFill>
              </a:rPr>
            </a:br>
            <a:endParaRPr lang="ru-RU" sz="5600" b="1" i="1" dirty="0" smtClean="0">
              <a:solidFill>
                <a:srgbClr val="00B0F0"/>
              </a:solidFill>
            </a:endParaRPr>
          </a:p>
          <a:p>
            <a:r>
              <a:rPr lang="ru-RU" sz="5600" b="1" i="1" dirty="0" smtClean="0">
                <a:solidFill>
                  <a:srgbClr val="00B0F0"/>
                </a:solidFill>
              </a:rPr>
              <a:t>Гонимы вешними лучами,</a:t>
            </a:r>
          </a:p>
          <a:p>
            <a:r>
              <a:rPr lang="ru-RU" sz="5600" b="1" i="1" dirty="0" smtClean="0">
                <a:solidFill>
                  <a:srgbClr val="00B0F0"/>
                </a:solidFill>
              </a:rPr>
              <a:t>С окрестных гор уже снега</a:t>
            </a:r>
          </a:p>
          <a:p>
            <a:r>
              <a:rPr lang="ru-RU" sz="5600" b="1" i="1" dirty="0" smtClean="0">
                <a:solidFill>
                  <a:srgbClr val="00B0F0"/>
                </a:solidFill>
              </a:rPr>
              <a:t>Сбежали мутными ручьями</a:t>
            </a:r>
          </a:p>
          <a:p>
            <a:r>
              <a:rPr lang="ru-RU" sz="5600" b="1" i="1" dirty="0" smtClean="0">
                <a:solidFill>
                  <a:srgbClr val="00B0F0"/>
                </a:solidFill>
              </a:rPr>
              <a:t>На потопленные луга.</a:t>
            </a:r>
          </a:p>
          <a:p>
            <a:r>
              <a:rPr lang="ru-RU" sz="5600" b="1" i="1" dirty="0" smtClean="0">
                <a:solidFill>
                  <a:srgbClr val="00B0F0"/>
                </a:solidFill>
              </a:rPr>
              <a:t>Улыбкой ясною природа</a:t>
            </a:r>
          </a:p>
          <a:p>
            <a:r>
              <a:rPr lang="ru-RU" sz="5600" b="1" i="1" dirty="0" smtClean="0">
                <a:solidFill>
                  <a:srgbClr val="00B0F0"/>
                </a:solidFill>
              </a:rPr>
              <a:t>Сквозь сон встречает утро года;</a:t>
            </a:r>
          </a:p>
          <a:p>
            <a:r>
              <a:rPr lang="ru-RU" sz="5600" b="1" i="1" dirty="0" smtClean="0">
                <a:solidFill>
                  <a:srgbClr val="00B0F0"/>
                </a:solidFill>
              </a:rPr>
              <a:t>Синея блещут небеса.</a:t>
            </a:r>
          </a:p>
          <a:p>
            <a:r>
              <a:rPr lang="ru-RU" sz="5600" b="1" i="1" dirty="0" smtClean="0">
                <a:solidFill>
                  <a:srgbClr val="00B0F0"/>
                </a:solidFill>
              </a:rPr>
              <a:t>Еще прозрачные, леса</a:t>
            </a:r>
          </a:p>
          <a:p>
            <a:r>
              <a:rPr lang="ru-RU" sz="5600" b="1" i="1" dirty="0" smtClean="0">
                <a:solidFill>
                  <a:srgbClr val="00B0F0"/>
                </a:solidFill>
              </a:rPr>
              <a:t>Как будто пухом зеленеют.</a:t>
            </a:r>
          </a:p>
          <a:p>
            <a:r>
              <a:rPr lang="ru-RU" sz="5600" b="1" i="1" dirty="0" smtClean="0">
                <a:solidFill>
                  <a:srgbClr val="00B0F0"/>
                </a:solidFill>
              </a:rPr>
              <a:t>Пчела за данью полевой</a:t>
            </a:r>
          </a:p>
          <a:p>
            <a:r>
              <a:rPr lang="ru-RU" sz="5600" b="1" i="1" dirty="0" smtClean="0">
                <a:solidFill>
                  <a:srgbClr val="00B0F0"/>
                </a:solidFill>
              </a:rPr>
              <a:t>Летит из кельи восковой.</a:t>
            </a:r>
          </a:p>
          <a:p>
            <a:r>
              <a:rPr lang="ru-RU" sz="5600" b="1" i="1" dirty="0" smtClean="0">
                <a:solidFill>
                  <a:srgbClr val="00B0F0"/>
                </a:solidFill>
              </a:rPr>
              <a:t>Долины сохнут и пестреют;</a:t>
            </a:r>
          </a:p>
          <a:p>
            <a:r>
              <a:rPr lang="ru-RU" sz="5600" b="1" i="1" dirty="0" smtClean="0">
                <a:solidFill>
                  <a:srgbClr val="00B0F0"/>
                </a:solidFill>
              </a:rPr>
              <a:t>Стада шумят, и соловей</a:t>
            </a:r>
          </a:p>
          <a:p>
            <a:r>
              <a:rPr lang="ru-RU" sz="5600" b="1" i="1" dirty="0" smtClean="0">
                <a:solidFill>
                  <a:srgbClr val="00B0F0"/>
                </a:solidFill>
              </a:rPr>
              <a:t>Уж пел в безмолвии ночей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Documents and Settings\пк\Рабочий стол\Новая папка\анимированная_открытка_природа_ранняя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14600" y="1981200"/>
            <a:ext cx="6177492" cy="463311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524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3600" b="1" u="sng" dirty="0" smtClean="0"/>
              <a:t>Фредерик Шопен - " Весенний вальс»</a:t>
            </a:r>
            <a:br>
              <a:rPr lang="ru-RU" sz="3600" b="1" u="sng" dirty="0" smtClean="0"/>
            </a:br>
            <a:r>
              <a:rPr lang="ru-RU" sz="1800" b="1" i="1" dirty="0" smtClean="0">
                <a:solidFill>
                  <a:srgbClr val="00B0F0"/>
                </a:solidFill>
                <a:hlinkClick r:id="rId3"/>
              </a:rPr>
              <a:t>ИСТОРИЯ СОЗДАНИЯ ШЕДЕВРА.| ПАУЛЬ ДЕ СЕННЕВИЛЬ - ФРАНЦУЗСКИЙ КОМПОЗИТОР, ЧЬЮ МУЗЫКУ ОШИБОЧНО ПРИПИСЫВАЮТ ШОПЕНУ.</a:t>
            </a:r>
            <a:endParaRPr lang="ru-RU" sz="1800" b="1" dirty="0">
              <a:solidFill>
                <a:srgbClr val="00B0F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3400" y="1859340"/>
            <a:ext cx="41910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Здравствуй, весенняя первая травка!</a:t>
            </a:r>
          </a:p>
          <a:p>
            <a:r>
              <a:rPr lang="ru-RU" b="1" i="1" dirty="0" smtClean="0"/>
              <a:t> Как распустилась? Ты рада теплу? </a:t>
            </a:r>
          </a:p>
          <a:p>
            <a:r>
              <a:rPr lang="ru-RU" b="1" i="1" dirty="0" smtClean="0"/>
              <a:t>Знаю, </a:t>
            </a:r>
            <a:r>
              <a:rPr lang="ru-RU" b="1" i="1" dirty="0" err="1" smtClean="0"/>
              <a:t>y</a:t>
            </a:r>
            <a:r>
              <a:rPr lang="ru-RU" b="1" i="1" dirty="0" smtClean="0"/>
              <a:t> вас там веселье и давка, </a:t>
            </a:r>
          </a:p>
          <a:p>
            <a:r>
              <a:rPr lang="ru-RU" b="1" i="1" dirty="0" smtClean="0"/>
              <a:t> Дружно работают в каждом </a:t>
            </a:r>
            <a:r>
              <a:rPr lang="ru-RU" b="1" i="1" dirty="0" err="1" smtClean="0"/>
              <a:t>yглy</a:t>
            </a:r>
            <a:r>
              <a:rPr lang="ru-RU" b="1" i="1" dirty="0" smtClean="0"/>
              <a:t>. </a:t>
            </a:r>
          </a:p>
          <a:p>
            <a:r>
              <a:rPr lang="ru-RU" b="1" i="1" dirty="0" err="1" smtClean="0"/>
              <a:t>Высyнyть</a:t>
            </a:r>
            <a:r>
              <a:rPr lang="ru-RU" b="1" i="1" dirty="0" smtClean="0"/>
              <a:t> листик иль синий цветочек </a:t>
            </a:r>
          </a:p>
          <a:p>
            <a:r>
              <a:rPr lang="ru-RU" b="1" i="1" dirty="0" smtClean="0"/>
              <a:t>Каждый спешит молодой корешок </a:t>
            </a:r>
          </a:p>
          <a:p>
            <a:r>
              <a:rPr lang="ru-RU" b="1" i="1" dirty="0" smtClean="0"/>
              <a:t>Раньше, чем ива из ласковых почек </a:t>
            </a:r>
          </a:p>
          <a:p>
            <a:r>
              <a:rPr lang="ru-RU" b="1" i="1" dirty="0" smtClean="0"/>
              <a:t> Первый покажет зеленый листок.</a:t>
            </a:r>
          </a:p>
          <a:p>
            <a:r>
              <a:rPr lang="ru-RU" b="1" i="1" dirty="0" smtClean="0"/>
              <a:t> Сергей Городецкий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b="1" i="1" dirty="0" smtClean="0"/>
              <a:t>Эдвард Григ - Лирическая пьеса " Весной"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098" name="Picture 2" descr="C:\Documents and Settings\пк\Рабочий стол\kartinki-rannej-vesny-6-650x48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62200" y="1524000"/>
            <a:ext cx="6354066" cy="477043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52400" y="1066800"/>
            <a:ext cx="42672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002060"/>
                </a:solidFill>
              </a:rPr>
              <a:t>Весна </a:t>
            </a:r>
          </a:p>
          <a:p>
            <a:endParaRPr lang="ru-RU" b="1" i="1" dirty="0" smtClean="0">
              <a:solidFill>
                <a:srgbClr val="002060"/>
              </a:solidFill>
            </a:endParaRPr>
          </a:p>
          <a:p>
            <a:r>
              <a:rPr lang="ru-RU" b="1" i="1" dirty="0" smtClean="0">
                <a:solidFill>
                  <a:srgbClr val="002060"/>
                </a:solidFill>
              </a:rPr>
              <a:t>Когда весной разбитый лед </a:t>
            </a:r>
          </a:p>
          <a:p>
            <a:r>
              <a:rPr lang="ru-RU" b="1" i="1" dirty="0" smtClean="0">
                <a:solidFill>
                  <a:srgbClr val="002060"/>
                </a:solidFill>
              </a:rPr>
              <a:t>Рекой взволнованной идет,</a:t>
            </a:r>
          </a:p>
          <a:p>
            <a:r>
              <a:rPr lang="ru-RU" b="1" i="1" dirty="0" smtClean="0">
                <a:solidFill>
                  <a:srgbClr val="002060"/>
                </a:solidFill>
              </a:rPr>
              <a:t> Когда среди лугов местами </a:t>
            </a:r>
          </a:p>
          <a:p>
            <a:r>
              <a:rPr lang="ru-RU" b="1" i="1" dirty="0" smtClean="0">
                <a:solidFill>
                  <a:srgbClr val="002060"/>
                </a:solidFill>
              </a:rPr>
              <a:t> Чернеет голая земля, </a:t>
            </a:r>
          </a:p>
          <a:p>
            <a:r>
              <a:rPr lang="ru-RU" b="1" i="1" dirty="0" smtClean="0">
                <a:solidFill>
                  <a:srgbClr val="002060"/>
                </a:solidFill>
              </a:rPr>
              <a:t> И мгла ложится облаками </a:t>
            </a:r>
          </a:p>
          <a:p>
            <a:r>
              <a:rPr lang="ru-RU" b="1" i="1" dirty="0" smtClean="0">
                <a:solidFill>
                  <a:srgbClr val="002060"/>
                </a:solidFill>
              </a:rPr>
              <a:t> На </a:t>
            </a:r>
            <a:r>
              <a:rPr lang="ru-RU" b="1" i="1" dirty="0" err="1" smtClean="0">
                <a:solidFill>
                  <a:srgbClr val="002060"/>
                </a:solidFill>
              </a:rPr>
              <a:t>полуюные</a:t>
            </a:r>
            <a:r>
              <a:rPr lang="ru-RU" b="1" i="1" dirty="0" smtClean="0">
                <a:solidFill>
                  <a:srgbClr val="002060"/>
                </a:solidFill>
              </a:rPr>
              <a:t> поля, </a:t>
            </a:r>
          </a:p>
          <a:p>
            <a:r>
              <a:rPr lang="ru-RU" b="1" i="1" dirty="0" smtClean="0">
                <a:solidFill>
                  <a:srgbClr val="002060"/>
                </a:solidFill>
              </a:rPr>
              <a:t> Мечтанье злое грусть лелеет</a:t>
            </a:r>
          </a:p>
          <a:p>
            <a:r>
              <a:rPr lang="ru-RU" b="1" i="1" dirty="0" smtClean="0">
                <a:solidFill>
                  <a:srgbClr val="002060"/>
                </a:solidFill>
              </a:rPr>
              <a:t> В душе неопытной моей;</a:t>
            </a:r>
          </a:p>
          <a:p>
            <a:r>
              <a:rPr lang="ru-RU" b="1" i="1" dirty="0" smtClean="0">
                <a:solidFill>
                  <a:srgbClr val="002060"/>
                </a:solidFill>
              </a:rPr>
              <a:t> Гляжу, природа молодеет, </a:t>
            </a:r>
          </a:p>
          <a:p>
            <a:r>
              <a:rPr lang="ru-RU" b="1" i="1" dirty="0" smtClean="0">
                <a:solidFill>
                  <a:srgbClr val="002060"/>
                </a:solidFill>
              </a:rPr>
              <a:t> Не молодеть лишь только ей; </a:t>
            </a:r>
          </a:p>
          <a:p>
            <a:r>
              <a:rPr lang="ru-RU" b="1" i="1" dirty="0" smtClean="0">
                <a:solidFill>
                  <a:srgbClr val="002060"/>
                </a:solidFill>
              </a:rPr>
              <a:t> Ланит спокойных пламень алый </a:t>
            </a:r>
          </a:p>
          <a:p>
            <a:r>
              <a:rPr lang="ru-RU" b="1" i="1" dirty="0" smtClean="0">
                <a:solidFill>
                  <a:srgbClr val="002060"/>
                </a:solidFill>
              </a:rPr>
              <a:t> С собою время уведет, </a:t>
            </a:r>
          </a:p>
          <a:p>
            <a:r>
              <a:rPr lang="ru-RU" b="1" i="1" dirty="0" smtClean="0">
                <a:solidFill>
                  <a:srgbClr val="002060"/>
                </a:solidFill>
              </a:rPr>
              <a:t> И тот, кто так страдал, бывало, </a:t>
            </a:r>
          </a:p>
          <a:p>
            <a:r>
              <a:rPr lang="ru-RU" b="1" i="1" dirty="0" smtClean="0">
                <a:solidFill>
                  <a:srgbClr val="002060"/>
                </a:solidFill>
              </a:rPr>
              <a:t> Любви к ней в сердце не найдет.</a:t>
            </a:r>
          </a:p>
          <a:p>
            <a:r>
              <a:rPr lang="ru-RU" b="1" i="1" dirty="0" smtClean="0">
                <a:solidFill>
                  <a:srgbClr val="002060"/>
                </a:solidFill>
              </a:rPr>
              <a:t/>
            </a:r>
            <a:br>
              <a:rPr lang="ru-RU" b="1" i="1" dirty="0" smtClean="0">
                <a:solidFill>
                  <a:srgbClr val="002060"/>
                </a:solidFill>
              </a:rPr>
            </a:br>
            <a:endParaRPr lang="ru-RU" b="1" i="1" dirty="0" smtClean="0">
              <a:solidFill>
                <a:srgbClr val="002060"/>
              </a:solidFill>
            </a:endParaRPr>
          </a:p>
          <a:p>
            <a:r>
              <a:rPr lang="ru-RU" b="1" i="1" dirty="0" smtClean="0">
                <a:solidFill>
                  <a:srgbClr val="002060"/>
                </a:solidFill>
              </a:rPr>
              <a:t>Лермонтов М. Ю.</a:t>
            </a:r>
            <a:endParaRPr lang="ru-RU" i="1" dirty="0" smtClean="0">
              <a:solidFill>
                <a:srgbClr val="002060"/>
              </a:solidFill>
            </a:endParaRP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3100" b="1" i="1" dirty="0" smtClean="0"/>
              <a:t>Франц Шуберт - Весенний сон ( вокальный цикл "зимний путь № 11)</a:t>
            </a:r>
            <a:endParaRPr lang="ru-RU" sz="31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124201" y="1447800"/>
            <a:ext cx="5414200" cy="5144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52400" y="1447800"/>
            <a:ext cx="35052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</a:t>
            </a:r>
            <a:r>
              <a:rPr lang="ru-RU" sz="1200" b="1" dirty="0" smtClean="0"/>
              <a:t>ВЕСЕННИЙ СОН.</a:t>
            </a:r>
            <a:br>
              <a:rPr lang="ru-RU" sz="1200" b="1" dirty="0" smtClean="0"/>
            </a:b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b="1" dirty="0" smtClean="0"/>
              <a:t>К семи ветрам, за синий горизонт</a:t>
            </a:r>
            <a:br>
              <a:rPr lang="ru-RU" sz="1200" b="1" dirty="0" smtClean="0"/>
            </a:br>
            <a:r>
              <a:rPr lang="ru-RU" sz="1200" b="1" dirty="0" smtClean="0"/>
              <a:t>Скатилось солнце, вечер догорает.</a:t>
            </a:r>
            <a:br>
              <a:rPr lang="ru-RU" sz="1200" b="1" dirty="0" smtClean="0"/>
            </a:br>
            <a:r>
              <a:rPr lang="ru-RU" sz="1200" b="1" dirty="0" smtClean="0"/>
              <a:t>Спокойно спи, весенний сладок сон</a:t>
            </a:r>
            <a:br>
              <a:rPr lang="ru-RU" sz="1200" b="1" dirty="0" smtClean="0"/>
            </a:br>
            <a:r>
              <a:rPr lang="ru-RU" sz="1200" b="1" dirty="0" smtClean="0"/>
              <a:t>Во сне тревоги, как туманы тают.</a:t>
            </a:r>
            <a:br>
              <a:rPr lang="ru-RU" sz="1200" b="1" dirty="0" smtClean="0"/>
            </a:b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b="1" dirty="0" smtClean="0"/>
              <a:t>Опять весна, сменив зимы одежды</a:t>
            </a:r>
            <a:br>
              <a:rPr lang="ru-RU" sz="1200" b="1" dirty="0" smtClean="0"/>
            </a:br>
            <a:r>
              <a:rPr lang="ru-RU" sz="1200" b="1" dirty="0" smtClean="0"/>
              <a:t>На шум теснящейся воды</a:t>
            </a:r>
            <a:br>
              <a:rPr lang="ru-RU" sz="1200" b="1" dirty="0" smtClean="0"/>
            </a:br>
            <a:r>
              <a:rPr lang="ru-RU" sz="1200" b="1" dirty="0" smtClean="0"/>
              <a:t>Подарит новые тебе надежды</a:t>
            </a:r>
            <a:br>
              <a:rPr lang="ru-RU" sz="1200" b="1" dirty="0" smtClean="0"/>
            </a:br>
            <a:r>
              <a:rPr lang="ru-RU" sz="1200" b="1" dirty="0" smtClean="0"/>
              <a:t>Подарит смелые тебе мечты.</a:t>
            </a:r>
            <a:br>
              <a:rPr lang="ru-RU" sz="1200" b="1" dirty="0" smtClean="0"/>
            </a:b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b="1" dirty="0" smtClean="0"/>
              <a:t>И юная, она твои черты</a:t>
            </a:r>
            <a:br>
              <a:rPr lang="ru-RU" sz="1200" b="1" dirty="0" smtClean="0"/>
            </a:br>
            <a:r>
              <a:rPr lang="ru-RU" sz="1200" b="1" dirty="0" smtClean="0"/>
              <a:t>Подкрасит нежным, неземным узором</a:t>
            </a:r>
            <a:br>
              <a:rPr lang="ru-RU" sz="1200" b="1" dirty="0" smtClean="0"/>
            </a:br>
            <a:r>
              <a:rPr lang="ru-RU" sz="1200" b="1" dirty="0" smtClean="0"/>
              <a:t>И снова ранним утром воробьи</a:t>
            </a:r>
            <a:br>
              <a:rPr lang="ru-RU" sz="1200" b="1" dirty="0" smtClean="0"/>
            </a:br>
            <a:r>
              <a:rPr lang="ru-RU" sz="1200" b="1" dirty="0" smtClean="0"/>
              <a:t>Тебя разбудят своим звонким хором.</a:t>
            </a:r>
            <a:br>
              <a:rPr lang="ru-RU" sz="1200" b="1" dirty="0" smtClean="0"/>
            </a:b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b="1" dirty="0" smtClean="0"/>
              <a:t>И вновь ручей под коркой льда</a:t>
            </a:r>
            <a:br>
              <a:rPr lang="ru-RU" sz="1200" b="1" dirty="0" smtClean="0"/>
            </a:br>
            <a:r>
              <a:rPr lang="ru-RU" sz="1200" b="1" dirty="0" smtClean="0"/>
              <a:t>Ещё дневную помня солнца ласку</a:t>
            </a:r>
            <a:br>
              <a:rPr lang="ru-RU" sz="1200" b="1" dirty="0" smtClean="0"/>
            </a:br>
            <a:r>
              <a:rPr lang="ru-RU" sz="1200" b="1" dirty="0" smtClean="0"/>
              <a:t>Журча бежит, не ведая куда</a:t>
            </a:r>
            <a:br>
              <a:rPr lang="ru-RU" sz="1200" b="1" dirty="0" smtClean="0"/>
            </a:br>
            <a:r>
              <a:rPr lang="ru-RU" sz="1200" b="1" dirty="0" smtClean="0"/>
              <a:t>Тебе весеннюю рассказывая сказку.</a:t>
            </a:r>
            <a:br>
              <a:rPr lang="ru-RU" sz="1200" b="1" dirty="0" smtClean="0"/>
            </a:b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b="1" dirty="0" smtClean="0"/>
              <a:t>Увы! Весенний день угас</a:t>
            </a:r>
            <a:br>
              <a:rPr lang="ru-RU" sz="1200" b="1" dirty="0" smtClean="0"/>
            </a:br>
            <a:r>
              <a:rPr lang="ru-RU" sz="1200" b="1" dirty="0" smtClean="0"/>
              <a:t>Ночь опустилась на твои ресницы.</a:t>
            </a:r>
            <a:br>
              <a:rPr lang="ru-RU" sz="1200" b="1" dirty="0" smtClean="0"/>
            </a:br>
            <a:r>
              <a:rPr lang="ru-RU" sz="1200" b="1" dirty="0" smtClean="0"/>
              <a:t>Спокойно спи, уж поздний час</a:t>
            </a:r>
            <a:br>
              <a:rPr lang="ru-RU" sz="1200" b="1" dirty="0" smtClean="0"/>
            </a:br>
            <a:r>
              <a:rPr lang="ru-RU" sz="1200" b="1" dirty="0" smtClean="0"/>
              <a:t>Пусть дивный сон тебе приснится.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1980г.</a:t>
            </a:r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b="1" i="1" dirty="0" smtClean="0"/>
              <a:t>П.И. Чайковский «Времена года»</a:t>
            </a:r>
            <a:br>
              <a:rPr lang="ru-RU" sz="3600" b="1" i="1" dirty="0" smtClean="0"/>
            </a:br>
            <a:r>
              <a:rPr lang="ru-RU" sz="3600" b="1" i="1" dirty="0" smtClean="0"/>
              <a:t>Март.</a:t>
            </a:r>
            <a:endParaRPr lang="ru-RU" sz="3600" b="1" i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28799" y="1676400"/>
            <a:ext cx="7231857" cy="482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52400" y="1997839"/>
            <a:ext cx="4953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Владислав Ходасевич 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                      Март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Размякло, и раскисло, и размокло.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От сырости так тяжело вздохнуть.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Мы в тротуары смотримся, как в стекла,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Мы смотрим в небо — в небе дождь и муть…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Не чудно ли? В затоптанном и низком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Свой горний лик мы нынче обрели,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А там, на небе, близком, слишком близком,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Всё только то, что есть и у земли.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/>
              <a:t>П.И. Чайковский «Времена года»</a:t>
            </a:r>
            <a:br>
              <a:rPr lang="ru-RU" sz="3600" b="1" dirty="0" smtClean="0"/>
            </a:br>
            <a:r>
              <a:rPr lang="ru-RU" sz="3600" b="1" dirty="0" smtClean="0"/>
              <a:t>Апрель</a:t>
            </a:r>
            <a:endParaRPr lang="ru-RU" sz="3600" b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38400" y="1921552"/>
            <a:ext cx="6096000" cy="4771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304800" y="762000"/>
            <a:ext cx="28956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</a:rPr>
              <a:t>Верба, верба, верба,</a:t>
            </a:r>
            <a:br>
              <a:rPr lang="ru-RU" sz="1600" b="1" dirty="0" smtClean="0">
                <a:solidFill>
                  <a:srgbClr val="002060"/>
                </a:solidFill>
              </a:rPr>
            </a:br>
            <a:r>
              <a:rPr lang="ru-RU" sz="1600" b="1" dirty="0" smtClean="0">
                <a:solidFill>
                  <a:srgbClr val="002060"/>
                </a:solidFill>
              </a:rPr>
              <a:t>Верба зацвела.</a:t>
            </a:r>
            <a:br>
              <a:rPr lang="ru-RU" sz="1600" b="1" dirty="0" smtClean="0">
                <a:solidFill>
                  <a:srgbClr val="002060"/>
                </a:solidFill>
              </a:rPr>
            </a:br>
            <a:r>
              <a:rPr lang="ru-RU" sz="1600" b="1" dirty="0" smtClean="0">
                <a:solidFill>
                  <a:srgbClr val="002060"/>
                </a:solidFill>
              </a:rPr>
              <a:t>Это значит, — верно,</a:t>
            </a:r>
            <a:br>
              <a:rPr lang="ru-RU" sz="1600" b="1" dirty="0" smtClean="0">
                <a:solidFill>
                  <a:srgbClr val="002060"/>
                </a:solidFill>
              </a:rPr>
            </a:br>
            <a:r>
              <a:rPr lang="ru-RU" sz="1600" b="1" dirty="0" smtClean="0">
                <a:solidFill>
                  <a:srgbClr val="002060"/>
                </a:solidFill>
              </a:rPr>
              <a:t>Что весна пришла</a:t>
            </a:r>
            <a:br>
              <a:rPr lang="ru-RU" sz="1600" b="1" dirty="0" smtClean="0">
                <a:solidFill>
                  <a:srgbClr val="002060"/>
                </a:solidFill>
              </a:rPr>
            </a:br>
            <a:r>
              <a:rPr lang="ru-RU" sz="1600" b="1" dirty="0" smtClean="0">
                <a:solidFill>
                  <a:srgbClr val="002060"/>
                </a:solidFill>
              </a:rPr>
              <a:t>Это значит — верно,</a:t>
            </a:r>
            <a:br>
              <a:rPr lang="ru-RU" sz="1600" b="1" dirty="0" smtClean="0">
                <a:solidFill>
                  <a:srgbClr val="002060"/>
                </a:solidFill>
              </a:rPr>
            </a:br>
            <a:r>
              <a:rPr lang="ru-RU" sz="1600" b="1" dirty="0" smtClean="0">
                <a:solidFill>
                  <a:srgbClr val="002060"/>
                </a:solidFill>
              </a:rPr>
              <a:t>Что зиме конец.</a:t>
            </a:r>
            <a:br>
              <a:rPr lang="ru-RU" sz="1600" b="1" dirty="0" smtClean="0">
                <a:solidFill>
                  <a:srgbClr val="002060"/>
                </a:solidFill>
              </a:rPr>
            </a:br>
            <a:r>
              <a:rPr lang="ru-RU" sz="1600" b="1" dirty="0" smtClean="0">
                <a:solidFill>
                  <a:srgbClr val="002060"/>
                </a:solidFill>
              </a:rPr>
              <a:t>Самый, самый первый</a:t>
            </a:r>
            <a:br>
              <a:rPr lang="ru-RU" sz="1600" b="1" dirty="0" smtClean="0">
                <a:solidFill>
                  <a:srgbClr val="002060"/>
                </a:solidFill>
              </a:rPr>
            </a:br>
            <a:r>
              <a:rPr lang="ru-RU" sz="1600" b="1" dirty="0" smtClean="0">
                <a:solidFill>
                  <a:srgbClr val="002060"/>
                </a:solidFill>
              </a:rPr>
              <a:t>Засвистел скворец.</a:t>
            </a:r>
            <a:br>
              <a:rPr lang="ru-RU" sz="1600" b="1" dirty="0" smtClean="0">
                <a:solidFill>
                  <a:srgbClr val="002060"/>
                </a:solidFill>
              </a:rPr>
            </a:br>
            <a:r>
              <a:rPr lang="ru-RU" sz="1600" b="1" dirty="0" smtClean="0">
                <a:solidFill>
                  <a:srgbClr val="002060"/>
                </a:solidFill>
              </a:rPr>
              <a:t>Засвистел в скворечне:</a:t>
            </a:r>
            <a:br>
              <a:rPr lang="ru-RU" sz="1600" b="1" dirty="0" smtClean="0">
                <a:solidFill>
                  <a:srgbClr val="002060"/>
                </a:solidFill>
              </a:rPr>
            </a:br>
            <a:r>
              <a:rPr lang="ru-RU" sz="1600" b="1" dirty="0" smtClean="0">
                <a:solidFill>
                  <a:srgbClr val="002060"/>
                </a:solidFill>
              </a:rPr>
              <a:t>Ну, теперь я здешний.</a:t>
            </a:r>
            <a:br>
              <a:rPr lang="ru-RU" sz="1600" b="1" dirty="0" smtClean="0">
                <a:solidFill>
                  <a:srgbClr val="002060"/>
                </a:solidFill>
              </a:rPr>
            </a:br>
            <a:r>
              <a:rPr lang="ru-RU" sz="1600" b="1" dirty="0" smtClean="0">
                <a:solidFill>
                  <a:srgbClr val="002060"/>
                </a:solidFill>
              </a:rPr>
              <a:t>Но весне не верьте,</a:t>
            </a:r>
            <a:br>
              <a:rPr lang="ru-RU" sz="1600" b="1" dirty="0" smtClean="0">
                <a:solidFill>
                  <a:srgbClr val="002060"/>
                </a:solidFill>
              </a:rPr>
            </a:br>
            <a:r>
              <a:rPr lang="ru-RU" sz="1600" b="1" dirty="0" smtClean="0">
                <a:solidFill>
                  <a:srgbClr val="002060"/>
                </a:solidFill>
              </a:rPr>
              <a:t>Слышен ветра свист.</a:t>
            </a:r>
            <a:br>
              <a:rPr lang="ru-RU" sz="1600" b="1" dirty="0" smtClean="0">
                <a:solidFill>
                  <a:srgbClr val="002060"/>
                </a:solidFill>
              </a:rPr>
            </a:br>
            <a:r>
              <a:rPr lang="ru-RU" sz="1600" b="1" dirty="0" smtClean="0">
                <a:solidFill>
                  <a:srgbClr val="002060"/>
                </a:solidFill>
              </a:rPr>
              <a:t>Ветер, ветер, ветер</a:t>
            </a:r>
            <a:br>
              <a:rPr lang="ru-RU" sz="1600" b="1" dirty="0" smtClean="0">
                <a:solidFill>
                  <a:srgbClr val="002060"/>
                </a:solidFill>
              </a:rPr>
            </a:br>
            <a:r>
              <a:rPr lang="ru-RU" sz="1600" b="1" dirty="0" smtClean="0">
                <a:solidFill>
                  <a:srgbClr val="002060"/>
                </a:solidFill>
              </a:rPr>
              <a:t>По дорогам вертит</a:t>
            </a:r>
            <a:br>
              <a:rPr lang="ru-RU" sz="1600" b="1" dirty="0" smtClean="0">
                <a:solidFill>
                  <a:srgbClr val="002060"/>
                </a:solidFill>
              </a:rPr>
            </a:br>
            <a:r>
              <a:rPr lang="ru-RU" sz="1600" b="1" dirty="0" smtClean="0">
                <a:solidFill>
                  <a:srgbClr val="002060"/>
                </a:solidFill>
              </a:rPr>
              <a:t>Прошлогодний лист.</a:t>
            </a:r>
            <a:br>
              <a:rPr lang="ru-RU" sz="1600" b="1" dirty="0" smtClean="0">
                <a:solidFill>
                  <a:srgbClr val="002060"/>
                </a:solidFill>
              </a:rPr>
            </a:br>
            <a:r>
              <a:rPr lang="ru-RU" sz="1600" b="1" dirty="0" smtClean="0">
                <a:solidFill>
                  <a:srgbClr val="002060"/>
                </a:solidFill>
              </a:rPr>
              <a:t>Все апрелю шутки!</a:t>
            </a:r>
            <a:br>
              <a:rPr lang="ru-RU" sz="1600" b="1" dirty="0" smtClean="0">
                <a:solidFill>
                  <a:srgbClr val="002060"/>
                </a:solidFill>
              </a:rPr>
            </a:br>
            <a:r>
              <a:rPr lang="ru-RU" sz="1600" b="1" dirty="0" smtClean="0">
                <a:solidFill>
                  <a:srgbClr val="002060"/>
                </a:solidFill>
              </a:rPr>
              <a:t>Сельский детский сад</a:t>
            </a:r>
            <a:br>
              <a:rPr lang="ru-RU" sz="1600" b="1" dirty="0" smtClean="0">
                <a:solidFill>
                  <a:srgbClr val="002060"/>
                </a:solidFill>
              </a:rPr>
            </a:br>
            <a:r>
              <a:rPr lang="ru-RU" sz="1600" b="1" dirty="0" smtClean="0">
                <a:solidFill>
                  <a:srgbClr val="002060"/>
                </a:solidFill>
              </a:rPr>
              <a:t>Утром скинул шубки,</a:t>
            </a:r>
            <a:br>
              <a:rPr lang="ru-RU" sz="1600" b="1" dirty="0" smtClean="0">
                <a:solidFill>
                  <a:srgbClr val="002060"/>
                </a:solidFill>
              </a:rPr>
            </a:br>
            <a:r>
              <a:rPr lang="ru-RU" sz="1600" b="1" dirty="0" smtClean="0">
                <a:solidFill>
                  <a:srgbClr val="002060"/>
                </a:solidFill>
              </a:rPr>
              <a:t>В полдень — снегопад.</a:t>
            </a:r>
            <a:br>
              <a:rPr lang="ru-RU" sz="1600" b="1" dirty="0" smtClean="0">
                <a:solidFill>
                  <a:srgbClr val="002060"/>
                </a:solidFill>
              </a:rPr>
            </a:br>
            <a:r>
              <a:rPr lang="ru-RU" sz="1600" b="1" dirty="0" smtClean="0">
                <a:solidFill>
                  <a:srgbClr val="002060"/>
                </a:solidFill>
              </a:rPr>
              <a:t>Но не так уж скверно</a:t>
            </a:r>
            <a:br>
              <a:rPr lang="ru-RU" sz="1600" b="1" dirty="0" smtClean="0">
                <a:solidFill>
                  <a:srgbClr val="002060"/>
                </a:solidFill>
              </a:rPr>
            </a:br>
            <a:r>
              <a:rPr lang="ru-RU" sz="1600" b="1" dirty="0" smtClean="0">
                <a:solidFill>
                  <a:srgbClr val="002060"/>
                </a:solidFill>
              </a:rPr>
              <a:t>Обстоят дела,</a:t>
            </a:r>
            <a:br>
              <a:rPr lang="ru-RU" sz="1600" b="1" dirty="0" smtClean="0">
                <a:solidFill>
                  <a:srgbClr val="002060"/>
                </a:solidFill>
              </a:rPr>
            </a:br>
            <a:r>
              <a:rPr lang="ru-RU" sz="1600" b="1" dirty="0" smtClean="0">
                <a:solidFill>
                  <a:srgbClr val="002060"/>
                </a:solidFill>
              </a:rPr>
              <a:t>Если верба, верба —</a:t>
            </a:r>
            <a:br>
              <a:rPr lang="ru-RU" sz="1600" b="1" dirty="0" smtClean="0">
                <a:solidFill>
                  <a:srgbClr val="002060"/>
                </a:solidFill>
              </a:rPr>
            </a:br>
            <a:r>
              <a:rPr lang="ru-RU" sz="1600" b="1" dirty="0" smtClean="0">
                <a:solidFill>
                  <a:srgbClr val="002060"/>
                </a:solidFill>
              </a:rPr>
              <a:t>Верба зацвела.</a:t>
            </a:r>
          </a:p>
          <a:p>
            <a:r>
              <a:rPr lang="ru-RU" sz="1600" b="1" dirty="0" smtClean="0">
                <a:solidFill>
                  <a:srgbClr val="002060"/>
                </a:solidFill>
              </a:rPr>
              <a:t>А. </a:t>
            </a:r>
            <a:r>
              <a:rPr lang="ru-RU" sz="1600" b="1" dirty="0" err="1" smtClean="0">
                <a:solidFill>
                  <a:srgbClr val="002060"/>
                </a:solidFill>
              </a:rPr>
              <a:t>Барто</a:t>
            </a:r>
            <a:endParaRPr lang="ru-RU" sz="1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/>
              <a:t>П.И. Чайковский «Времена года»</a:t>
            </a:r>
            <a:br>
              <a:rPr lang="ru-RU" sz="3200" b="1" dirty="0" smtClean="0"/>
            </a:br>
            <a:r>
              <a:rPr lang="ru-RU" sz="3200" b="1" dirty="0" smtClean="0"/>
              <a:t>Май.</a:t>
            </a:r>
            <a:endParaRPr lang="ru-RU" sz="3200" b="1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90930" y="1524000"/>
            <a:ext cx="780288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304800" y="1219200"/>
            <a:ext cx="31242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</a:rPr>
              <a:t>Месяц май ,пора цветение , запах В воздухе кружит . Голова от разноцветья </a:t>
            </a:r>
          </a:p>
          <a:p>
            <a:r>
              <a:rPr lang="ru-RU" sz="1600" b="1" dirty="0" smtClean="0">
                <a:solidFill>
                  <a:srgbClr val="FF0000"/>
                </a:solidFill>
              </a:rPr>
              <a:t>И кружится и болит ,но глаза на это чудо смотрят с нежностью большой , Словно мир из сказки детства , возвратился в мир иной . И глаза хотят заполнить блеск  листвы березки милой, уловить и в память бросить смольный запах тополя. Что бы память не забыла ,все что видела Любила , да любила от души ,все что создано природой : реки ,горы И моря ; лес дремучий и поля , Даль степная , поднебесье - все Подобно дивной песни. </a:t>
            </a:r>
            <a:endParaRPr lang="ru-RU" sz="1600" b="1" smtClean="0">
              <a:solidFill>
                <a:srgbClr val="FF0000"/>
              </a:solidFill>
            </a:endParaRPr>
          </a:p>
          <a:p>
            <a:r>
              <a:rPr lang="ru-RU" sz="1600" b="1" smtClean="0">
                <a:solidFill>
                  <a:srgbClr val="FF0000"/>
                </a:solidFill>
              </a:rPr>
              <a:t>2001 </a:t>
            </a:r>
            <a:r>
              <a:rPr lang="ru-RU" sz="1600" b="1" dirty="0" err="1" smtClean="0">
                <a:solidFill>
                  <a:srgbClr val="FF0000"/>
                </a:solidFill>
              </a:rPr>
              <a:t>гг</a:t>
            </a:r>
            <a:r>
              <a:rPr lang="ru-RU" sz="1600" b="1" dirty="0" smtClean="0">
                <a:solidFill>
                  <a:srgbClr val="FF0000"/>
                </a:solidFill>
              </a:rPr>
              <a:t> </a:t>
            </a:r>
            <a:endParaRPr lang="ru-RU" sz="1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954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latin typeface="+mn-lt"/>
              </a:rPr>
              <a:t>Спасибо!</a:t>
            </a:r>
            <a:br>
              <a:rPr lang="ru-RU" b="1" i="1" dirty="0" smtClean="0">
                <a:latin typeface="+mn-lt"/>
              </a:rPr>
            </a:br>
            <a:r>
              <a:rPr lang="ru-RU" b="1" i="1" dirty="0" smtClean="0">
                <a:latin typeface="+mn-lt"/>
              </a:rPr>
              <a:t> Весеннего настроения!</a:t>
            </a:r>
            <a:endParaRPr lang="ru-RU" b="1" i="1" dirty="0">
              <a:latin typeface="+mn-lt"/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90600" y="1447800"/>
            <a:ext cx="7240308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52401" y="5867400"/>
            <a:ext cx="518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rgbClr val="0070C0"/>
                </a:solidFill>
              </a:rPr>
              <a:t>Презентацию подготовила </a:t>
            </a:r>
          </a:p>
          <a:p>
            <a:r>
              <a:rPr lang="ru-RU" sz="1600" b="1" i="1" dirty="0" smtClean="0">
                <a:solidFill>
                  <a:srgbClr val="0070C0"/>
                </a:solidFill>
              </a:rPr>
              <a:t>музыкальный руководитель МДОУ «Д/С №75» </a:t>
            </a:r>
          </a:p>
          <a:p>
            <a:r>
              <a:rPr lang="ru-RU" sz="1600" b="1" i="1" dirty="0" smtClean="0">
                <a:solidFill>
                  <a:srgbClr val="0070C0"/>
                </a:solidFill>
              </a:rPr>
              <a:t>Г. Ярославля : Синицына Е.В.</a:t>
            </a:r>
            <a:endParaRPr lang="ru-RU" sz="1600" b="1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211</TotalTime>
  <Words>192</Words>
  <PresentationFormat>Экран (4:3)</PresentationFormat>
  <Paragraphs>70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Поток</vt:lpstr>
      <vt:lpstr>Весенняя классическая музыка </vt:lpstr>
      <vt:lpstr> В произведениях классической музыки тема весны встречается достаточно часто. В них можно услышать весеннюю капель, пение птиц, журчание ручейка.   Людвиг ван Бетховен - Соната для скрипки и ф-но №  "Весенняя соната"  </vt:lpstr>
      <vt:lpstr> Фредерик Шопен - " Весенний вальс» ИСТОРИЯ СОЗДАНИЯ ШЕДЕВРА.| ПАУЛЬ ДЕ СЕННЕВИЛЬ - ФРАНЦУЗСКИЙ КОМПОЗИТОР, ЧЬЮ МУЗЫКУ ОШИБОЧНО ПРИПИСЫВАЮТ ШОПЕНУ.</vt:lpstr>
      <vt:lpstr>Эдвард Григ - Лирическая пьеса " Весной" </vt:lpstr>
      <vt:lpstr> Франц Шуберт - Весенний сон ( вокальный цикл "зимний путь № 11)</vt:lpstr>
      <vt:lpstr>П.И. Чайковский «Времена года» Март.</vt:lpstr>
      <vt:lpstr>П.И. Чайковский «Времена года» Апрель</vt:lpstr>
      <vt:lpstr>П.И. Чайковский «Времена года» Май.</vt:lpstr>
      <vt:lpstr>Спасибо!  Весеннего настроения!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Весна в классической музыке </dc:title>
  <cp:lastModifiedBy>пк</cp:lastModifiedBy>
  <cp:revision>15</cp:revision>
  <dcterms:modified xsi:type="dcterms:W3CDTF">2023-01-20T06:08:24Z</dcterms:modified>
</cp:coreProperties>
</file>