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91" r:id="rId2"/>
    <p:sldId id="292" r:id="rId3"/>
    <p:sldId id="293" r:id="rId4"/>
    <p:sldId id="266" r:id="rId5"/>
    <p:sldId id="267" r:id="rId6"/>
    <p:sldId id="268" r:id="rId7"/>
    <p:sldId id="269" r:id="rId8"/>
    <p:sldId id="288" r:id="rId9"/>
    <p:sldId id="278" r:id="rId10"/>
    <p:sldId id="279" r:id="rId11"/>
    <p:sldId id="280" r:id="rId12"/>
    <p:sldId id="283" r:id="rId13"/>
    <p:sldId id="290" r:id="rId14"/>
    <p:sldId id="285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C5254C-5EA2-4854-9DE6-896D8848207A}" type="doc">
      <dgm:prSet loTypeId="urn:microsoft.com/office/officeart/2005/8/layout/radial6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502027-1129-4889-BC22-849EAC88FA09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3300" b="1" dirty="0" smtClean="0">
              <a:latin typeface="Times New Roman" pitchFamily="18" charset="0"/>
              <a:cs typeface="Times New Roman" pitchFamily="18" charset="0"/>
            </a:rPr>
            <a:t>STEM</a:t>
          </a:r>
          <a:endParaRPr lang="ru-RU" sz="3300" dirty="0"/>
        </a:p>
      </dgm:t>
    </dgm:pt>
    <dgm:pt modelId="{39E1E62F-9D64-4CBB-A8FA-9D58E3789FE1}" type="parTrans" cxnId="{946B1223-A251-4CE4-B769-823EA97A7C9C}">
      <dgm:prSet/>
      <dgm:spPr/>
      <dgm:t>
        <a:bodyPr/>
        <a:lstStyle/>
        <a:p>
          <a:endParaRPr lang="ru-RU"/>
        </a:p>
      </dgm:t>
    </dgm:pt>
    <dgm:pt modelId="{2F2C7645-443F-449C-BC4F-1E4623C2B4F0}" type="sibTrans" cxnId="{946B1223-A251-4CE4-B769-823EA97A7C9C}">
      <dgm:prSet/>
      <dgm:spPr/>
      <dgm:t>
        <a:bodyPr/>
        <a:lstStyle/>
        <a:p>
          <a:endParaRPr lang="ru-RU"/>
        </a:p>
      </dgm:t>
    </dgm:pt>
    <dgm:pt modelId="{BEF7714C-3EDF-4886-A26A-5B3082CE0675}">
      <dgm:prSet phldrT="[Текст]" custT="1"/>
      <dgm:spPr>
        <a:solidFill>
          <a:srgbClr val="FFD13F"/>
        </a:solidFill>
      </dgm:spPr>
      <dgm:t>
        <a:bodyPr/>
        <a:lstStyle/>
        <a:p>
          <a:r>
            <a:rPr lang="ru-RU" sz="2400" b="1" dirty="0" err="1" smtClean="0">
              <a:solidFill>
                <a:schemeClr val="tx1"/>
              </a:solidFill>
              <a:latin typeface="Georgia" pitchFamily="18" charset="0"/>
            </a:rPr>
            <a:t>Техно-логия</a:t>
          </a:r>
          <a:endParaRPr lang="ru-RU" sz="2400" b="1" dirty="0" smtClean="0">
            <a:solidFill>
              <a:schemeClr val="tx1"/>
            </a:solidFill>
            <a:latin typeface="Georgia" pitchFamily="18" charset="0"/>
          </a:endParaRPr>
        </a:p>
        <a:p>
          <a:r>
            <a: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2400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Technology</a:t>
          </a:r>
          <a:r>
            <a: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400" b="1" dirty="0">
            <a:solidFill>
              <a:schemeClr val="tx1"/>
            </a:solidFill>
            <a:latin typeface="Georgia" pitchFamily="18" charset="0"/>
          </a:endParaRPr>
        </a:p>
      </dgm:t>
    </dgm:pt>
    <dgm:pt modelId="{79308F6D-5AD4-4895-B5C6-25847320CC27}" type="parTrans" cxnId="{5200263D-6BBA-43D5-BD37-9E6900704C99}">
      <dgm:prSet/>
      <dgm:spPr/>
      <dgm:t>
        <a:bodyPr/>
        <a:lstStyle/>
        <a:p>
          <a:endParaRPr lang="ru-RU"/>
        </a:p>
      </dgm:t>
    </dgm:pt>
    <dgm:pt modelId="{60C924A3-2D3A-45E5-9841-D98B23EB2699}" type="sibTrans" cxnId="{5200263D-6BBA-43D5-BD37-9E6900704C99}">
      <dgm:prSet/>
      <dgm:spPr>
        <a:solidFill>
          <a:srgbClr val="85AEFF"/>
        </a:solidFill>
      </dgm:spPr>
      <dgm:t>
        <a:bodyPr/>
        <a:lstStyle/>
        <a:p>
          <a:endParaRPr lang="ru-RU"/>
        </a:p>
      </dgm:t>
    </dgm:pt>
    <dgm:pt modelId="{C6184520-26D6-4F17-89CE-E554F748F344}">
      <dgm:prSet phldrT="[Текст]" custT="1"/>
      <dgm:spPr>
        <a:solidFill>
          <a:srgbClr val="FF9B9B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Georgia" pitchFamily="18" charset="0"/>
            </a:rPr>
            <a:t>Математика</a:t>
          </a:r>
        </a:p>
        <a:p>
          <a:r>
            <a: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2400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Mathematics</a:t>
          </a:r>
          <a:r>
            <a: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400" b="1" dirty="0">
            <a:solidFill>
              <a:schemeClr val="tx1"/>
            </a:solidFill>
            <a:latin typeface="Georgia" pitchFamily="18" charset="0"/>
          </a:endParaRPr>
        </a:p>
      </dgm:t>
    </dgm:pt>
    <dgm:pt modelId="{9ACE99EF-9429-4A47-8503-604AE28E74DE}" type="parTrans" cxnId="{0A4208A2-291B-4EF1-B521-AEE0DE05A022}">
      <dgm:prSet/>
      <dgm:spPr/>
      <dgm:t>
        <a:bodyPr/>
        <a:lstStyle/>
        <a:p>
          <a:endParaRPr lang="ru-RU"/>
        </a:p>
      </dgm:t>
    </dgm:pt>
    <dgm:pt modelId="{8506E26D-5367-4EED-97F2-5107540E03FB}" type="sibTrans" cxnId="{0A4208A2-291B-4EF1-B521-AEE0DE05A022}">
      <dgm:prSet/>
      <dgm:spPr>
        <a:solidFill>
          <a:srgbClr val="85AEFF"/>
        </a:solidFill>
      </dgm:spPr>
      <dgm:t>
        <a:bodyPr/>
        <a:lstStyle/>
        <a:p>
          <a:endParaRPr lang="ru-RU"/>
        </a:p>
      </dgm:t>
    </dgm:pt>
    <dgm:pt modelId="{F75DA04D-6CBC-4EF2-97F9-8DF21DD384D5}">
      <dgm:prSet phldrT="[Текст]" custT="1"/>
      <dgm:spPr>
        <a:solidFill>
          <a:srgbClr val="D3B5E9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tx1"/>
              </a:solidFill>
              <a:latin typeface="Georgia" pitchFamily="18" charset="0"/>
            </a:rPr>
            <a:t>Инженерия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2400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Engineering</a:t>
          </a:r>
          <a:r>
            <a: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400" b="1" dirty="0">
            <a:solidFill>
              <a:schemeClr val="tx1"/>
            </a:solidFill>
            <a:latin typeface="Georgia" pitchFamily="18" charset="0"/>
          </a:endParaRPr>
        </a:p>
      </dgm:t>
    </dgm:pt>
    <dgm:pt modelId="{2D460812-FADE-4F4B-9083-D6FBE5BBA7FA}" type="parTrans" cxnId="{6A0E1157-5817-4160-89EB-931B46943F1B}">
      <dgm:prSet/>
      <dgm:spPr/>
      <dgm:t>
        <a:bodyPr/>
        <a:lstStyle/>
        <a:p>
          <a:endParaRPr lang="ru-RU"/>
        </a:p>
      </dgm:t>
    </dgm:pt>
    <dgm:pt modelId="{5CB80209-C084-4394-A0AA-F2708FA714CD}" type="sibTrans" cxnId="{6A0E1157-5817-4160-89EB-931B46943F1B}">
      <dgm:prSet/>
      <dgm:spPr>
        <a:solidFill>
          <a:srgbClr val="85AEFF"/>
        </a:solidFill>
      </dgm:spPr>
      <dgm:t>
        <a:bodyPr/>
        <a:lstStyle/>
        <a:p>
          <a:endParaRPr lang="ru-RU"/>
        </a:p>
      </dgm:t>
    </dgm:pt>
    <dgm:pt modelId="{96C7CBE8-68F6-409A-987F-8EFA7192B5D0}">
      <dgm:prSet phldrT="[Текст]" custT="1"/>
      <dgm:spPr>
        <a:solidFill>
          <a:srgbClr val="92D05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tx1"/>
              </a:solidFill>
              <a:latin typeface="Georgia" pitchFamily="18" charset="0"/>
            </a:rPr>
            <a:t>Наука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2400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Science</a:t>
          </a:r>
          <a:r>
            <a: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400" b="1" dirty="0">
            <a:solidFill>
              <a:schemeClr val="tx1"/>
            </a:solidFill>
            <a:latin typeface="Georgia" pitchFamily="18" charset="0"/>
          </a:endParaRPr>
        </a:p>
      </dgm:t>
    </dgm:pt>
    <dgm:pt modelId="{127223A2-5398-4450-912C-DBE701578406}" type="sibTrans" cxnId="{C104E607-F313-42A8-8A7C-1A3D5FBB0E22}">
      <dgm:prSet/>
      <dgm:spPr>
        <a:solidFill>
          <a:srgbClr val="85AEFF"/>
        </a:solidFill>
      </dgm:spPr>
      <dgm:t>
        <a:bodyPr/>
        <a:lstStyle/>
        <a:p>
          <a:endParaRPr lang="ru-RU"/>
        </a:p>
      </dgm:t>
    </dgm:pt>
    <dgm:pt modelId="{177BB790-FCD1-49CD-A25D-C8780447983C}" type="parTrans" cxnId="{C104E607-F313-42A8-8A7C-1A3D5FBB0E22}">
      <dgm:prSet/>
      <dgm:spPr/>
      <dgm:t>
        <a:bodyPr/>
        <a:lstStyle/>
        <a:p>
          <a:endParaRPr lang="ru-RU"/>
        </a:p>
      </dgm:t>
    </dgm:pt>
    <dgm:pt modelId="{AC4F46F1-D267-4C6D-A862-5C72D1EFC642}" type="pres">
      <dgm:prSet presAssocID="{BEC5254C-5EA2-4854-9DE6-896D8848207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262E7B-F07B-49AF-B82F-7978E272B8ED}" type="pres">
      <dgm:prSet presAssocID="{B7502027-1129-4889-BC22-849EAC88FA09}" presName="centerShape" presStyleLbl="node0" presStyleIdx="0" presStyleCnt="1" custScaleX="127340" custScaleY="68452" custLinFactNeighborX="3474" custLinFactNeighborY="-3473"/>
      <dgm:spPr/>
      <dgm:t>
        <a:bodyPr/>
        <a:lstStyle/>
        <a:p>
          <a:endParaRPr lang="ru-RU"/>
        </a:p>
      </dgm:t>
    </dgm:pt>
    <dgm:pt modelId="{67A3E9D8-B0CE-41F0-83E1-636E07E406E7}" type="pres">
      <dgm:prSet presAssocID="{BEF7714C-3EDF-4886-A26A-5B3082CE0675}" presName="node" presStyleLbl="node1" presStyleIdx="0" presStyleCnt="4" custScaleX="190318" custScaleY="98954" custRadScaleRad="102483" custRadScaleInc="25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A949F2-09FE-4404-858A-5B41147A8F39}" type="pres">
      <dgm:prSet presAssocID="{BEF7714C-3EDF-4886-A26A-5B3082CE0675}" presName="dummy" presStyleCnt="0"/>
      <dgm:spPr/>
    </dgm:pt>
    <dgm:pt modelId="{881D08EF-335F-4568-9BA3-D1A37A8CB527}" type="pres">
      <dgm:prSet presAssocID="{60C924A3-2D3A-45E5-9841-D98B23EB2699}" presName="sibTrans" presStyleLbl="sibTrans2D1" presStyleIdx="0" presStyleCnt="4"/>
      <dgm:spPr/>
      <dgm:t>
        <a:bodyPr/>
        <a:lstStyle/>
        <a:p>
          <a:endParaRPr lang="ru-RU"/>
        </a:p>
      </dgm:t>
    </dgm:pt>
    <dgm:pt modelId="{512C5627-379F-47AB-9741-D30299F318EE}" type="pres">
      <dgm:prSet presAssocID="{C6184520-26D6-4F17-89CE-E554F748F344}" presName="node" presStyleLbl="node1" presStyleIdx="1" presStyleCnt="4" custScaleX="208563" custScaleY="107701" custRadScaleRad="141546" custRadScaleInc="-4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BCC2FA-6DC1-4196-BD82-9021DB1D4DA4}" type="pres">
      <dgm:prSet presAssocID="{C6184520-26D6-4F17-89CE-E554F748F344}" presName="dummy" presStyleCnt="0"/>
      <dgm:spPr/>
    </dgm:pt>
    <dgm:pt modelId="{2EAFB1CF-DE93-4B97-A4B2-FDC69B7E2527}" type="pres">
      <dgm:prSet presAssocID="{8506E26D-5367-4EED-97F2-5107540E03FB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7C0E8C0-076E-4EDD-8FF1-902F53B94C56}" type="pres">
      <dgm:prSet presAssocID="{F75DA04D-6CBC-4EF2-97F9-8DF21DD384D5}" presName="node" presStyleLbl="node1" presStyleIdx="2" presStyleCnt="4" custScaleX="200650" custScaleY="112890" custRadScaleRad="98394" custRadScaleInc="-13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1D31B-896C-4605-BFE7-40F311985A36}" type="pres">
      <dgm:prSet presAssocID="{F75DA04D-6CBC-4EF2-97F9-8DF21DD384D5}" presName="dummy" presStyleCnt="0"/>
      <dgm:spPr/>
    </dgm:pt>
    <dgm:pt modelId="{79CE2099-0408-49B3-8AD6-66DC43D49DEB}" type="pres">
      <dgm:prSet presAssocID="{5CB80209-C084-4394-A0AA-F2708FA714CD}" presName="sibTrans" presStyleLbl="sibTrans2D1" presStyleIdx="2" presStyleCnt="4"/>
      <dgm:spPr/>
      <dgm:t>
        <a:bodyPr/>
        <a:lstStyle/>
        <a:p>
          <a:endParaRPr lang="ru-RU"/>
        </a:p>
      </dgm:t>
    </dgm:pt>
    <dgm:pt modelId="{8ADE1F64-297C-4EEE-9B03-E67788CE35EB}" type="pres">
      <dgm:prSet presAssocID="{96C7CBE8-68F6-409A-987F-8EFA7192B5D0}" presName="node" presStyleLbl="node1" presStyleIdx="3" presStyleCnt="4" custScaleX="174999" custScaleY="109486" custRadScaleRad="127934" custRadScaleInc="-6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7AB0D-066A-4D4A-BD8D-A9E2976B0C28}" type="pres">
      <dgm:prSet presAssocID="{96C7CBE8-68F6-409A-987F-8EFA7192B5D0}" presName="dummy" presStyleCnt="0"/>
      <dgm:spPr/>
    </dgm:pt>
    <dgm:pt modelId="{2E49A9D5-B830-4637-8E7C-CAD2B810B4D4}" type="pres">
      <dgm:prSet presAssocID="{127223A2-5398-4450-912C-DBE701578406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C6F9696E-8C7D-4BAA-9FFC-F103E49A4FA6}" type="presOf" srcId="{60C924A3-2D3A-45E5-9841-D98B23EB2699}" destId="{881D08EF-335F-4568-9BA3-D1A37A8CB527}" srcOrd="0" destOrd="0" presId="urn:microsoft.com/office/officeart/2005/8/layout/radial6"/>
    <dgm:cxn modelId="{73E716AA-841E-4C09-953B-A40D43897E65}" type="presOf" srcId="{127223A2-5398-4450-912C-DBE701578406}" destId="{2E49A9D5-B830-4637-8E7C-CAD2B810B4D4}" srcOrd="0" destOrd="0" presId="urn:microsoft.com/office/officeart/2005/8/layout/radial6"/>
    <dgm:cxn modelId="{7AB66BA5-ADEA-4079-BCAF-E702F656AD68}" type="presOf" srcId="{96C7CBE8-68F6-409A-987F-8EFA7192B5D0}" destId="{8ADE1F64-297C-4EEE-9B03-E67788CE35EB}" srcOrd="0" destOrd="0" presId="urn:microsoft.com/office/officeart/2005/8/layout/radial6"/>
    <dgm:cxn modelId="{74ADDCD1-84B3-4143-9B67-F7B500961E0F}" type="presOf" srcId="{C6184520-26D6-4F17-89CE-E554F748F344}" destId="{512C5627-379F-47AB-9741-D30299F318EE}" srcOrd="0" destOrd="0" presId="urn:microsoft.com/office/officeart/2005/8/layout/radial6"/>
    <dgm:cxn modelId="{DBB301C0-8B82-4328-8919-228BED7BF2E2}" type="presOf" srcId="{B7502027-1129-4889-BC22-849EAC88FA09}" destId="{E8262E7B-F07B-49AF-B82F-7978E272B8ED}" srcOrd="0" destOrd="0" presId="urn:microsoft.com/office/officeart/2005/8/layout/radial6"/>
    <dgm:cxn modelId="{5200263D-6BBA-43D5-BD37-9E6900704C99}" srcId="{B7502027-1129-4889-BC22-849EAC88FA09}" destId="{BEF7714C-3EDF-4886-A26A-5B3082CE0675}" srcOrd="0" destOrd="0" parTransId="{79308F6D-5AD4-4895-B5C6-25847320CC27}" sibTransId="{60C924A3-2D3A-45E5-9841-D98B23EB2699}"/>
    <dgm:cxn modelId="{946B1223-A251-4CE4-B769-823EA97A7C9C}" srcId="{BEC5254C-5EA2-4854-9DE6-896D8848207A}" destId="{B7502027-1129-4889-BC22-849EAC88FA09}" srcOrd="0" destOrd="0" parTransId="{39E1E62F-9D64-4CBB-A8FA-9D58E3789FE1}" sibTransId="{2F2C7645-443F-449C-BC4F-1E4623C2B4F0}"/>
    <dgm:cxn modelId="{0A4208A2-291B-4EF1-B521-AEE0DE05A022}" srcId="{B7502027-1129-4889-BC22-849EAC88FA09}" destId="{C6184520-26D6-4F17-89CE-E554F748F344}" srcOrd="1" destOrd="0" parTransId="{9ACE99EF-9429-4A47-8503-604AE28E74DE}" sibTransId="{8506E26D-5367-4EED-97F2-5107540E03FB}"/>
    <dgm:cxn modelId="{CB9E1271-F8A2-4627-A31B-757204EB7C16}" type="presOf" srcId="{8506E26D-5367-4EED-97F2-5107540E03FB}" destId="{2EAFB1CF-DE93-4B97-A4B2-FDC69B7E2527}" srcOrd="0" destOrd="0" presId="urn:microsoft.com/office/officeart/2005/8/layout/radial6"/>
    <dgm:cxn modelId="{BC2AE1E2-CDCD-4792-BE55-575E7187FBBF}" type="presOf" srcId="{BEC5254C-5EA2-4854-9DE6-896D8848207A}" destId="{AC4F46F1-D267-4C6D-A862-5C72D1EFC642}" srcOrd="0" destOrd="0" presId="urn:microsoft.com/office/officeart/2005/8/layout/radial6"/>
    <dgm:cxn modelId="{9EAC30BD-6484-4682-8494-B38880B50B71}" type="presOf" srcId="{5CB80209-C084-4394-A0AA-F2708FA714CD}" destId="{79CE2099-0408-49B3-8AD6-66DC43D49DEB}" srcOrd="0" destOrd="0" presId="urn:microsoft.com/office/officeart/2005/8/layout/radial6"/>
    <dgm:cxn modelId="{C82A8A6C-6F48-4EA8-92DB-15E45961F9F3}" type="presOf" srcId="{F75DA04D-6CBC-4EF2-97F9-8DF21DD384D5}" destId="{F7C0E8C0-076E-4EDD-8FF1-902F53B94C56}" srcOrd="0" destOrd="0" presId="urn:microsoft.com/office/officeart/2005/8/layout/radial6"/>
    <dgm:cxn modelId="{6A0E1157-5817-4160-89EB-931B46943F1B}" srcId="{B7502027-1129-4889-BC22-849EAC88FA09}" destId="{F75DA04D-6CBC-4EF2-97F9-8DF21DD384D5}" srcOrd="2" destOrd="0" parTransId="{2D460812-FADE-4F4B-9083-D6FBE5BBA7FA}" sibTransId="{5CB80209-C084-4394-A0AA-F2708FA714CD}"/>
    <dgm:cxn modelId="{C104E607-F313-42A8-8A7C-1A3D5FBB0E22}" srcId="{B7502027-1129-4889-BC22-849EAC88FA09}" destId="{96C7CBE8-68F6-409A-987F-8EFA7192B5D0}" srcOrd="3" destOrd="0" parTransId="{177BB790-FCD1-49CD-A25D-C8780447983C}" sibTransId="{127223A2-5398-4450-912C-DBE701578406}"/>
    <dgm:cxn modelId="{3F02B24C-D942-4374-8B25-D68CA34B061A}" type="presOf" srcId="{BEF7714C-3EDF-4886-A26A-5B3082CE0675}" destId="{67A3E9D8-B0CE-41F0-83E1-636E07E406E7}" srcOrd="0" destOrd="0" presId="urn:microsoft.com/office/officeart/2005/8/layout/radial6"/>
    <dgm:cxn modelId="{135E28E2-5417-41EC-A60A-5CF484A44848}" type="presParOf" srcId="{AC4F46F1-D267-4C6D-A862-5C72D1EFC642}" destId="{E8262E7B-F07B-49AF-B82F-7978E272B8ED}" srcOrd="0" destOrd="0" presId="urn:microsoft.com/office/officeart/2005/8/layout/radial6"/>
    <dgm:cxn modelId="{514431E5-6653-4BC2-A312-C0511FB79153}" type="presParOf" srcId="{AC4F46F1-D267-4C6D-A862-5C72D1EFC642}" destId="{67A3E9D8-B0CE-41F0-83E1-636E07E406E7}" srcOrd="1" destOrd="0" presId="urn:microsoft.com/office/officeart/2005/8/layout/radial6"/>
    <dgm:cxn modelId="{70D234AE-C52E-45F3-AABC-0128CFCA9E86}" type="presParOf" srcId="{AC4F46F1-D267-4C6D-A862-5C72D1EFC642}" destId="{CFA949F2-09FE-4404-858A-5B41147A8F39}" srcOrd="2" destOrd="0" presId="urn:microsoft.com/office/officeart/2005/8/layout/radial6"/>
    <dgm:cxn modelId="{5269FDB4-80F9-46F9-979D-FCC1A35EAA57}" type="presParOf" srcId="{AC4F46F1-D267-4C6D-A862-5C72D1EFC642}" destId="{881D08EF-335F-4568-9BA3-D1A37A8CB527}" srcOrd="3" destOrd="0" presId="urn:microsoft.com/office/officeart/2005/8/layout/radial6"/>
    <dgm:cxn modelId="{AF554C7E-D66D-4825-A386-9B43444A2AB3}" type="presParOf" srcId="{AC4F46F1-D267-4C6D-A862-5C72D1EFC642}" destId="{512C5627-379F-47AB-9741-D30299F318EE}" srcOrd="4" destOrd="0" presId="urn:microsoft.com/office/officeart/2005/8/layout/radial6"/>
    <dgm:cxn modelId="{7D83A716-B6B0-4E1C-8046-EC2AFC0BD563}" type="presParOf" srcId="{AC4F46F1-D267-4C6D-A862-5C72D1EFC642}" destId="{FEBCC2FA-6DC1-4196-BD82-9021DB1D4DA4}" srcOrd="5" destOrd="0" presId="urn:microsoft.com/office/officeart/2005/8/layout/radial6"/>
    <dgm:cxn modelId="{3F236853-CB38-483F-9598-D2CC492AE46E}" type="presParOf" srcId="{AC4F46F1-D267-4C6D-A862-5C72D1EFC642}" destId="{2EAFB1CF-DE93-4B97-A4B2-FDC69B7E2527}" srcOrd="6" destOrd="0" presId="urn:microsoft.com/office/officeart/2005/8/layout/radial6"/>
    <dgm:cxn modelId="{F96DF60D-9D15-4D48-B702-8E2A86E353A1}" type="presParOf" srcId="{AC4F46F1-D267-4C6D-A862-5C72D1EFC642}" destId="{F7C0E8C0-076E-4EDD-8FF1-902F53B94C56}" srcOrd="7" destOrd="0" presId="urn:microsoft.com/office/officeart/2005/8/layout/radial6"/>
    <dgm:cxn modelId="{5281AE09-F326-4277-AB2A-A958EC2D4DC3}" type="presParOf" srcId="{AC4F46F1-D267-4C6D-A862-5C72D1EFC642}" destId="{09C1D31B-896C-4605-BFE7-40F311985A36}" srcOrd="8" destOrd="0" presId="urn:microsoft.com/office/officeart/2005/8/layout/radial6"/>
    <dgm:cxn modelId="{8E56A384-4296-472F-AEB7-99A87FED1102}" type="presParOf" srcId="{AC4F46F1-D267-4C6D-A862-5C72D1EFC642}" destId="{79CE2099-0408-49B3-8AD6-66DC43D49DEB}" srcOrd="9" destOrd="0" presId="urn:microsoft.com/office/officeart/2005/8/layout/radial6"/>
    <dgm:cxn modelId="{5EE398E1-4CF5-4900-99AF-3F6D8301339A}" type="presParOf" srcId="{AC4F46F1-D267-4C6D-A862-5C72D1EFC642}" destId="{8ADE1F64-297C-4EEE-9B03-E67788CE35EB}" srcOrd="10" destOrd="0" presId="urn:microsoft.com/office/officeart/2005/8/layout/radial6"/>
    <dgm:cxn modelId="{CBF5C7F5-0C26-4ADC-98DF-81CBD4E264FD}" type="presParOf" srcId="{AC4F46F1-D267-4C6D-A862-5C72D1EFC642}" destId="{2887AB0D-066A-4D4A-BD8D-A9E2976B0C28}" srcOrd="11" destOrd="0" presId="urn:microsoft.com/office/officeart/2005/8/layout/radial6"/>
    <dgm:cxn modelId="{20461E82-B866-4004-BE8A-B28E2B52207D}" type="presParOf" srcId="{AC4F46F1-D267-4C6D-A862-5C72D1EFC642}" destId="{2E49A9D5-B830-4637-8E7C-CAD2B810B4D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49A9D5-B830-4637-8E7C-CAD2B810B4D4}">
      <dsp:nvSpPr>
        <dsp:cNvPr id="0" name=""/>
        <dsp:cNvSpPr/>
      </dsp:nvSpPr>
      <dsp:spPr>
        <a:xfrm>
          <a:off x="1518717" y="422734"/>
          <a:ext cx="4572683" cy="4572683"/>
        </a:xfrm>
        <a:prstGeom prst="blockArc">
          <a:avLst>
            <a:gd name="adj1" fmla="val 10326612"/>
            <a:gd name="adj2" fmla="val 17707957"/>
            <a:gd name="adj3" fmla="val 4636"/>
          </a:avLst>
        </a:prstGeom>
        <a:solidFill>
          <a:srgbClr val="85AEFF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CE2099-0408-49B3-8AD6-66DC43D49DEB}">
      <dsp:nvSpPr>
        <dsp:cNvPr id="0" name=""/>
        <dsp:cNvSpPr/>
      </dsp:nvSpPr>
      <dsp:spPr>
        <a:xfrm>
          <a:off x="1539857" y="731722"/>
          <a:ext cx="4572683" cy="4572683"/>
        </a:xfrm>
        <a:prstGeom prst="blockArc">
          <a:avLst>
            <a:gd name="adj1" fmla="val 4181977"/>
            <a:gd name="adj2" fmla="val 10803727"/>
            <a:gd name="adj3" fmla="val 4636"/>
          </a:avLst>
        </a:prstGeom>
        <a:solidFill>
          <a:srgbClr val="85AEFF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AFB1CF-DE93-4B97-A4B2-FDC69B7E2527}">
      <dsp:nvSpPr>
        <dsp:cNvPr id="0" name=""/>
        <dsp:cNvSpPr/>
      </dsp:nvSpPr>
      <dsp:spPr>
        <a:xfrm>
          <a:off x="3095719" y="734018"/>
          <a:ext cx="4572683" cy="4572683"/>
        </a:xfrm>
        <a:prstGeom prst="blockArc">
          <a:avLst>
            <a:gd name="adj1" fmla="val 21337678"/>
            <a:gd name="adj2" fmla="val 6628168"/>
            <a:gd name="adj3" fmla="val 4636"/>
          </a:avLst>
        </a:prstGeom>
        <a:solidFill>
          <a:srgbClr val="85AEFF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1D08EF-335F-4568-9BA3-D1A37A8CB527}">
      <dsp:nvSpPr>
        <dsp:cNvPr id="0" name=""/>
        <dsp:cNvSpPr/>
      </dsp:nvSpPr>
      <dsp:spPr>
        <a:xfrm>
          <a:off x="3089292" y="545797"/>
          <a:ext cx="4572683" cy="4572683"/>
        </a:xfrm>
        <a:prstGeom prst="blockArc">
          <a:avLst>
            <a:gd name="adj1" fmla="val 15229675"/>
            <a:gd name="adj2" fmla="val 27658"/>
            <a:gd name="adj3" fmla="val 4636"/>
          </a:avLst>
        </a:prstGeom>
        <a:solidFill>
          <a:srgbClr val="85AEFF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262E7B-F07B-49AF-B82F-7978E272B8ED}">
      <dsp:nvSpPr>
        <dsp:cNvPr id="0" name=""/>
        <dsp:cNvSpPr/>
      </dsp:nvSpPr>
      <dsp:spPr>
        <a:xfrm>
          <a:off x="3264709" y="2045632"/>
          <a:ext cx="2677885" cy="1439505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itchFamily="18" charset="0"/>
              <a:cs typeface="Times New Roman" pitchFamily="18" charset="0"/>
            </a:rPr>
            <a:t>STEM</a:t>
          </a:r>
          <a:endParaRPr lang="ru-RU" sz="3300" kern="1200" dirty="0"/>
        </a:p>
      </dsp:txBody>
      <dsp:txXfrm>
        <a:off x="3656876" y="2256443"/>
        <a:ext cx="1893551" cy="1017883"/>
      </dsp:txXfrm>
    </dsp:sp>
    <dsp:sp modelId="{67A3E9D8-B0CE-41F0-83E1-636E07E406E7}">
      <dsp:nvSpPr>
        <dsp:cNvPr id="0" name=""/>
        <dsp:cNvSpPr/>
      </dsp:nvSpPr>
      <dsp:spPr>
        <a:xfrm>
          <a:off x="3352798" y="-41164"/>
          <a:ext cx="2801593" cy="1456661"/>
        </a:xfrm>
        <a:prstGeom prst="ellipse">
          <a:avLst/>
        </a:prstGeom>
        <a:solidFill>
          <a:srgbClr val="FFD13F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/>
              </a:solidFill>
              <a:latin typeface="Georgia" pitchFamily="18" charset="0"/>
            </a:rPr>
            <a:t>Техно-логия</a:t>
          </a:r>
          <a:endParaRPr lang="ru-RU" sz="2400" b="1" kern="1200" dirty="0" smtClean="0">
            <a:solidFill>
              <a:schemeClr val="tx1"/>
            </a:solidFill>
            <a:latin typeface="Georgia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2400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Technology</a:t>
          </a:r>
          <a:r>
            <a:rPr lang="ru-RU" sz="2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4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3763082" y="172159"/>
        <a:ext cx="1981025" cy="1030015"/>
      </dsp:txXfrm>
    </dsp:sp>
    <dsp:sp modelId="{512C5627-379F-47AB-9741-D30299F318EE}">
      <dsp:nvSpPr>
        <dsp:cNvPr id="0" name=""/>
        <dsp:cNvSpPr/>
      </dsp:nvSpPr>
      <dsp:spPr>
        <a:xfrm>
          <a:off x="6073824" y="2057395"/>
          <a:ext cx="3070170" cy="1585422"/>
        </a:xfrm>
        <a:prstGeom prst="ellipse">
          <a:avLst/>
        </a:prstGeom>
        <a:solidFill>
          <a:srgbClr val="FF9B9B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Georgia" pitchFamily="18" charset="0"/>
            </a:rPr>
            <a:t>Математика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2400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Mathematics</a:t>
          </a:r>
          <a:r>
            <a:rPr lang="ru-RU" sz="2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4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6523440" y="2289575"/>
        <a:ext cx="2170938" cy="1121062"/>
      </dsp:txXfrm>
    </dsp:sp>
    <dsp:sp modelId="{F7C0E8C0-076E-4EDD-8FF1-902F53B94C56}">
      <dsp:nvSpPr>
        <dsp:cNvPr id="0" name=""/>
        <dsp:cNvSpPr/>
      </dsp:nvSpPr>
      <dsp:spPr>
        <a:xfrm>
          <a:off x="3124197" y="4281787"/>
          <a:ext cx="2953686" cy="1661807"/>
        </a:xfrm>
        <a:prstGeom prst="ellipse">
          <a:avLst/>
        </a:prstGeom>
        <a:solidFill>
          <a:srgbClr val="D3B5E9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solidFill>
                <a:schemeClr val="tx1"/>
              </a:solidFill>
              <a:latin typeface="Georgia" pitchFamily="18" charset="0"/>
            </a:rPr>
            <a:t>Инженерия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2400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Engineering</a:t>
          </a:r>
          <a:r>
            <a:rPr lang="ru-RU" sz="2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4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3556754" y="4525153"/>
        <a:ext cx="2088572" cy="1175075"/>
      </dsp:txXfrm>
    </dsp:sp>
    <dsp:sp modelId="{8ADE1F64-297C-4EEE-9B03-E67788CE35EB}">
      <dsp:nvSpPr>
        <dsp:cNvPr id="0" name=""/>
        <dsp:cNvSpPr/>
      </dsp:nvSpPr>
      <dsp:spPr>
        <a:xfrm>
          <a:off x="304808" y="2209794"/>
          <a:ext cx="2576088" cy="1611698"/>
        </a:xfrm>
        <a:prstGeom prst="ellipse">
          <a:avLst/>
        </a:prstGeom>
        <a:solidFill>
          <a:srgbClr val="92D05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solidFill>
                <a:schemeClr val="tx1"/>
              </a:solidFill>
              <a:latin typeface="Georgia" pitchFamily="18" charset="0"/>
            </a:rPr>
            <a:t>Наука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2400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Science</a:t>
          </a:r>
          <a:r>
            <a:rPr lang="ru-RU" sz="2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4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682067" y="2445822"/>
        <a:ext cx="1821570" cy="1139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ECF71-B1E9-4334-A7DE-823040714479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5714D-4498-4DCD-83B1-40325C54A1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65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366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7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624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53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5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59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52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5022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14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76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8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9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0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4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6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9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4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8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4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4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dirty="0" smtClean="0">
                <a:latin typeface="Georgia" pitchFamily="18" charset="0"/>
              </a:rPr>
              <a:t>Муниципальное </a:t>
            </a:r>
            <a:r>
              <a:rPr lang="ru-RU" sz="1400" dirty="0">
                <a:latin typeface="Georgia" pitchFamily="18" charset="0"/>
              </a:rPr>
              <a:t>дошкольное образовательное учреждение «Детский сад № </a:t>
            </a:r>
            <a:r>
              <a:rPr lang="ru-RU" sz="1400" dirty="0" smtClean="0">
                <a:latin typeface="Georgia" pitchFamily="18" charset="0"/>
              </a:rPr>
              <a:t>75»</a:t>
            </a:r>
            <a:endParaRPr lang="ru-RU" sz="1400" dirty="0">
              <a:latin typeface="Georgia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-152400" y="1244894"/>
            <a:ext cx="8820472" cy="3122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3695" indent="-1905" algn="ctr">
              <a:lnSpc>
                <a:spcPct val="102000"/>
              </a:lnSpc>
              <a:spcAft>
                <a:spcPts val="65"/>
              </a:spcAft>
              <a:tabLst>
                <a:tab pos="1457325" algn="l"/>
              </a:tabLst>
            </a:pP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Педагогический совет</a:t>
            </a:r>
          </a:p>
          <a:p>
            <a:pPr marL="353695" indent="-1905" algn="ctr">
              <a:lnSpc>
                <a:spcPct val="102000"/>
              </a:lnSpc>
              <a:spcAft>
                <a:spcPts val="65"/>
              </a:spcAft>
              <a:tabLst>
                <a:tab pos="1457325" algn="l"/>
              </a:tabLst>
            </a:pPr>
            <a:r>
              <a:rPr lang="ru-RU" sz="32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«Создание условий реализации конструкторско-модельной деятельности с детьми, внедрение </a:t>
            </a:r>
            <a:r>
              <a:rPr lang="en-US" sz="32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STEM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-образования </a:t>
            </a:r>
            <a:r>
              <a:rPr lang="ru-RU" sz="32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 работу с дошкольниками</a:t>
            </a:r>
            <a:r>
              <a:rPr lang="ru-RU" sz="32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»</a:t>
            </a:r>
            <a:endParaRPr lang="ru-RU" sz="32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499992" y="5187389"/>
            <a:ext cx="46440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624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Колесова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Е.Н.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</a:p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624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старший воспитатель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МДОУ «Детский сад №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75»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779912" y="6165304"/>
            <a:ext cx="17636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463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Ярославль,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48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676400"/>
            <a:ext cx="8153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Идея и аббревиатура STEM были предложены в 2001 году учеными Национального научного фонда США как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ориентир для обновления системы подготовки современных инженеров и исследователей в ВУЗах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Aft>
                <a:spcPts val="12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Принципы STEM стали активно применять для формирования образовательных программ многих американских университетов. </a:t>
            </a:r>
          </a:p>
          <a:p>
            <a:pPr algn="just">
              <a:spcAft>
                <a:spcPts val="12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 системе высшего образования США насчитываются сотни инженерных и научных специальностей, программы подготовки по которым построены в соответствии с концепцией STEM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oir.mobi/uploads/posts/2020-01/1579293111_57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1371599" cy="91846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1028" name="Picture 4" descr="https://www.exoprise.com/wp-content/uploads/branch-office-graphic-1536x867.jpg"/>
          <p:cNvPicPr>
            <a:picLocks noChangeAspect="1" noChangeArrowheads="1"/>
          </p:cNvPicPr>
          <p:nvPr/>
        </p:nvPicPr>
        <p:blipFill>
          <a:blip r:embed="rId3" cstate="print"/>
          <a:srcRect t="5709" b="5893"/>
          <a:stretch>
            <a:fillRect/>
          </a:stretch>
        </p:blipFill>
        <p:spPr bwMode="auto">
          <a:xfrm>
            <a:off x="2895600" y="4724400"/>
            <a:ext cx="3886200" cy="1939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s://tmprivod.ru/images/flag-russia-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828800" cy="12192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90800" y="457200"/>
            <a:ext cx="601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spc="-3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Робототехнические комплексы в числе приоритетных направлений развития науки, технологий и техники в России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524000" y="1491734"/>
            <a:ext cx="6705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Сеть инженерно-технических центров: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Кванториумы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Фаблабы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при ВУЗах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ЦМИТы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ентр «Сириус»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пецклассы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школах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(интеллектуальные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лаборатории, </a:t>
            </a:r>
            <a:r>
              <a:rPr kumimoji="0" lang="ru-RU" sz="2400" b="0" i="1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миникванториумы</a:t>
            </a: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др. в ДОУ)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ехнопарки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Центры технической поддержки образования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6869" name="Picture 5" descr="https://static.tildacdn.com/tild6134-3937-4636-a366-663834376139/_____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2629" y="4546317"/>
            <a:ext cx="2212975" cy="177828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36871" name="Picture 7" descr="https://ds05.infourok.ru/uploads/ex/099c/0013b8ab-cd39a2f7/img0.jpg"/>
          <p:cNvPicPr>
            <a:picLocks noChangeAspect="1" noChangeArrowheads="1"/>
          </p:cNvPicPr>
          <p:nvPr/>
        </p:nvPicPr>
        <p:blipFill>
          <a:blip r:embed="rId5" cstate="print"/>
          <a:srcRect l="24846" t="12779" r="26591" b="13744"/>
          <a:stretch>
            <a:fillRect/>
          </a:stretch>
        </p:blipFill>
        <p:spPr bwMode="auto">
          <a:xfrm>
            <a:off x="2530273" y="5211721"/>
            <a:ext cx="1432127" cy="14478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36873" name="Picture 9" descr="https://obzor48.ru/wp-content/uploads/2020/01/%D0%BA%D0%B2%D0%B0%D0%BD%D1%82-1.jpg"/>
          <p:cNvPicPr>
            <a:picLocks noChangeAspect="1" noChangeArrowheads="1"/>
          </p:cNvPicPr>
          <p:nvPr/>
        </p:nvPicPr>
        <p:blipFill>
          <a:blip r:embed="rId6" cstate="print"/>
          <a:srcRect l="6512" t="14666" r="8838" b="12006"/>
          <a:stretch>
            <a:fillRect/>
          </a:stretch>
        </p:blipFill>
        <p:spPr bwMode="auto">
          <a:xfrm>
            <a:off x="4038600" y="4552298"/>
            <a:ext cx="2286000" cy="131884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36875" name="Picture 11" descr="http://oktregion.ru/upload/iblock/42c/9e5872fba6d40242f5a405a86d2db962_XL.jpg"/>
          <p:cNvPicPr>
            <a:picLocks noChangeAspect="1" noChangeArrowheads="1"/>
          </p:cNvPicPr>
          <p:nvPr/>
        </p:nvPicPr>
        <p:blipFill>
          <a:blip r:embed="rId7" cstate="print"/>
          <a:srcRect l="2516" t="11321" r="4403" b="13208"/>
          <a:stretch>
            <a:fillRect/>
          </a:stretch>
        </p:blipFill>
        <p:spPr bwMode="auto">
          <a:xfrm>
            <a:off x="6400800" y="5130699"/>
            <a:ext cx="2537460" cy="13716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3400" y="1524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STEM-образование – инструмент формирования компетенций будущего</a:t>
            </a:r>
            <a:endParaRPr lang="ru-RU" sz="2400" b="1" dirty="0">
              <a:solidFill>
                <a:srgbClr val="C00000"/>
              </a:solidFill>
              <a:latin typeface="Georgia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914400"/>
          <a:ext cx="9144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81000" y="457200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STEM подход к образовательной деятельности решает и основные принципы ФГОС ДО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1000" y="1171182"/>
            <a:ext cx="8610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поддержка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инициативы и самостоятельности воспитанников в разных видах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содействие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сотрудничество детей и взрослых,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познавательных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интересов,</a:t>
            </a:r>
          </a:p>
          <a:p>
            <a:pPr marL="285750" indent="-285750" algn="just">
              <a:spcAft>
                <a:spcPts val="1200"/>
              </a:spcAft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сотрудничество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 с семьей.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Конструкторская деятельность и </a:t>
            </a:r>
            <a:r>
              <a:rPr lang="ru-RU" sz="20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STEM-образование направлено </a:t>
            </a:r>
            <a:r>
              <a:rPr lang="ru-RU" sz="20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на:</a:t>
            </a:r>
            <a:endParaRPr lang="ru-RU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формирование доброжелательного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отношения и взаимодействия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детей,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поддержку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формирование положительной самооценки ребенка,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возможность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выбора детьми материалов, видов активности,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креативных способностей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личностного роста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инженерного, научно-технического мышления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детей,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19191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любознательности,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19191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</a:t>
            </a:r>
            <a:r>
              <a:rPr lang="ru-RU" dirty="0">
                <a:solidFill>
                  <a:srgbClr val="19191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инженерно-технических </a:t>
            </a:r>
            <a:r>
              <a:rPr lang="ru-RU" dirty="0" smtClean="0">
                <a:solidFill>
                  <a:srgbClr val="19191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навыков,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19191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качеств, </a:t>
            </a:r>
            <a:r>
              <a:rPr lang="ru-RU" dirty="0">
                <a:solidFill>
                  <a:srgbClr val="19191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необходимые для работы в </a:t>
            </a:r>
            <a:r>
              <a:rPr lang="ru-RU" dirty="0" smtClean="0">
                <a:solidFill>
                  <a:srgbClr val="19191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команде,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19191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</a:t>
            </a:r>
            <a:r>
              <a:rPr lang="ru-RU" dirty="0">
                <a:solidFill>
                  <a:srgbClr val="19191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детей умения </a:t>
            </a:r>
            <a:r>
              <a:rPr lang="ru-RU" dirty="0" smtClean="0">
                <a:solidFill>
                  <a:srgbClr val="19191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анализировать.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33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81000" y="169277"/>
            <a:ext cx="83820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«Об образовании в РФ»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Государственная программа РФ «Развитие образования» на 2018–2025 г.г.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«Стратегия развития воспитания до 2025 года»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целевые ориентиры развития системы образования в РФ: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механизма её устойчивого развития,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altLang="zh-CN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соответствия вызовам XXI века, требованиям инновационного развития экономики, современным потребностям общества и каждого гражданина.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Комплексная программа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«Развитие образовательной робототехники и непрерывного IT-образования в РФ»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(№ 172-Р от 01.10.2014 г.) </a:t>
            </a:r>
          </a:p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задачи, ориентированные на дошкольный и начальный уровни образования: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популяризация образовательной робототехники и научно-технического творчества как форм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деятельности учащихся;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техническое оснащение организаций, осуществляющих реализацию программ по изучению основ робототехники,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мехатроники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, IT и научно-технического творчества молодёжи;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совершенствование системы самостоятельного обучения при реализации программ  образования детей;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повышение эффективности использования интерактивных технологий и современных технических средств обучения;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совершенствование механизмов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частно-государственного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партнёрства.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988840"/>
            <a:ext cx="60244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Спасибо за внимание!</a:t>
            </a:r>
            <a:endParaRPr lang="ru-RU" sz="44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Picture 4" descr="https://www.simplify3d.com/wp-content/uploads/2015/11/oakwood-steam-logo.jpg"/>
          <p:cNvPicPr>
            <a:picLocks noChangeAspect="1" noChangeArrowheads="1"/>
          </p:cNvPicPr>
          <p:nvPr/>
        </p:nvPicPr>
        <p:blipFill>
          <a:blip r:embed="rId2" cstate="print"/>
          <a:srcRect r="3217" b="19026"/>
          <a:stretch>
            <a:fillRect/>
          </a:stretch>
        </p:blipFill>
        <p:spPr bwMode="auto">
          <a:xfrm>
            <a:off x="1524000" y="3886200"/>
            <a:ext cx="5686744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277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286000" y="1066800"/>
            <a:ext cx="3816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463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Актуальность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81000" y="2286000"/>
            <a:ext cx="838893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just" fontAlgn="base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изменение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подходов к реализации образовательной программы ДОУ в части конструктивной-модельной, познавательно-исследовательской, экспериментальной деятельности детей,</a:t>
            </a:r>
          </a:p>
          <a:p>
            <a:pPr marL="342900" lvl="0" indent="-342900" algn="just" fontAlgn="base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проектирование и моделировании современной РППС в контексте STEAM – образования, </a:t>
            </a:r>
          </a:p>
          <a:p>
            <a:pPr marL="342900" lvl="0" indent="-342900" algn="just" fontAlgn="base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внедрение новых информационных цифровых ресурсов в педагогическую деятельность,</a:t>
            </a:r>
          </a:p>
          <a:p>
            <a:pPr marL="342900" lvl="0" indent="-342900" algn="just" fontAlgn="base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мини-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кванториума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научной лаборатории в ДОУ</a:t>
            </a:r>
          </a:p>
        </p:txBody>
      </p:sp>
    </p:spTree>
    <p:extLst>
      <p:ext uri="{BB962C8B-B14F-4D97-AF65-F5344CB8AC3E}">
        <p14:creationId xmlns:p14="http://schemas.microsoft.com/office/powerpoint/2010/main" val="68864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55576" y="219418"/>
            <a:ext cx="79563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8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Концепция </a:t>
            </a: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направления</a:t>
            </a:r>
            <a:endParaRPr lang="ru-RU" sz="2400" b="1" dirty="0" smtClean="0">
              <a:solidFill>
                <a:srgbClr val="C00000"/>
              </a:solidFill>
              <a:latin typeface="Georgia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67544" y="1381999"/>
            <a:ext cx="828092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повышение профессиональной компетентности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педагогических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работников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вопросам внедрения и реализации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конструкторско-модельной деятельности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-образования в педагогическую деятельность дошкольного образовательного учреждения. </a:t>
            </a:r>
          </a:p>
          <a:p>
            <a:pPr algn="just"/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Совершенствовать и расширить представления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педагогов об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управленческих, организационно-методических, содержательных аспектах внедрения в педагогическую практику дошкольных образовательных учреждений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-технологий.  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Обновить содержание центров конструкторско-модельной деятельности в группах.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21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285720" y="1428736"/>
            <a:ext cx="8534400" cy="4214842"/>
          </a:xfrm>
        </p:spPr>
        <p:txBody>
          <a:bodyPr>
            <a:noAutofit/>
          </a:bodyPr>
          <a:lstStyle/>
          <a:p>
            <a:pPr algn="l"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Образование – консервативная область и любые изменения    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проходят очень медленно.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На сегодняшний день стало больше возможностей  в плане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выбора и покупки конструкторов,  в плане методик, в плане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подготовки кадров.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Определенную роль в играет и возникающий запрос со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стороны родителей.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В некоторых регионах есть «давление» сверху, когда органы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управления образованием рекомендуют детским садам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вводить занятия робототехникой.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285728"/>
            <a:ext cx="7572428" cy="95410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 робототехника не использовалась раньше?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User\Desktop\318f0d86a9db475cfea6372e77c32ac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562" y="5429264"/>
            <a:ext cx="5876347" cy="142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51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677012" cy="526286"/>
          </a:xfrm>
          <a:solidFill>
            <a:schemeClr val="bg1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Ключевая проблема</a:t>
            </a:r>
            <a:endParaRPr lang="ru-RU" sz="28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928670"/>
            <a:ext cx="7500990" cy="1015663"/>
          </a:xfrm>
          <a:prstGeom prst="rect">
            <a:avLst/>
          </a:prstGeom>
          <a:solidFill>
            <a:srgbClr val="F3FCFF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Новые образовательные стандарты в системе российского образования требуют внедрения современных технологий в педагогическую деятельность ДОУ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3504" y="3000372"/>
            <a:ext cx="3857652" cy="1634490"/>
          </a:xfrm>
          <a:prstGeom prst="roundRect">
            <a:avLst/>
          </a:prstGeom>
          <a:solidFill>
            <a:srgbClr val="FFFF5D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низкое качество образования в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сфере точных наук, 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недостаточная оснащенность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материально-технической базой,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плохая мотивация детей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2428868"/>
            <a:ext cx="3643338" cy="1328023"/>
          </a:xfrm>
          <a:prstGeom prst="roundRect">
            <a:avLst/>
          </a:prstGeom>
          <a:solidFill>
            <a:srgbClr val="FF9393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Государство требует подготовки высококвалифицированных специалистов в области высших технологий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643042" y="3857628"/>
            <a:ext cx="5357850" cy="1143008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Равнобедренный треугольник 11"/>
          <p:cNvSpPr/>
          <p:nvPr/>
        </p:nvSpPr>
        <p:spPr>
          <a:xfrm>
            <a:off x="4000496" y="4429132"/>
            <a:ext cx="428628" cy="357190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5214950"/>
            <a:ext cx="8143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Существующая модель организации педагогической деятельности с воспитанниками ДОУ требует обновления содержания форм, методов и технологий организации образовательной деятельности, создания условий для развития базовых компетенций детей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века.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50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677012" cy="526286"/>
          </a:xfrm>
          <a:solidFill>
            <a:schemeClr val="bg1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Ключевая проблема</a:t>
            </a:r>
            <a:endParaRPr lang="ru-RU" sz="28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425111" y="1731382"/>
            <a:ext cx="2772972" cy="1328023"/>
          </a:xfrm>
          <a:prstGeom prst="wedgeRoundRectCallout">
            <a:avLst>
              <a:gd name="adj1" fmla="val 56766"/>
              <a:gd name="adj2" fmla="val 72229"/>
              <a:gd name="adj3" fmla="val 16667"/>
            </a:avLst>
          </a:prstGeom>
          <a:solidFill>
            <a:srgbClr val="FF717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Базовые компетенции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48378" y="1748894"/>
            <a:ext cx="57864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математическая, экономическая грамотность, 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естественнонаучные знания,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культурная и гражданская грамотность,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любознательность,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критическое мышление, 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творческое, научно-техническое  мышление,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коммуникативная культура,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стремление к постоянному обновлению своих знаний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1" t="17597" r="19974" b="12272"/>
          <a:stretch>
            <a:fillRect/>
          </a:stretch>
        </p:blipFill>
        <p:spPr>
          <a:xfrm>
            <a:off x="2483768" y="4245118"/>
            <a:ext cx="3091849" cy="2424980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420389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677012" cy="526286"/>
          </a:xfrm>
          <a:solidFill>
            <a:schemeClr val="bg1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Ключевая проблема</a:t>
            </a:r>
            <a:endParaRPr lang="ru-RU" sz="28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User\Desktop\sozdanie-usloviy-dlya-konstruktivnoy-deyatelnosti-detey-doshkolnogo-vozrasta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605816"/>
            <a:ext cx="3888432" cy="221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250001" y="1149295"/>
            <a:ext cx="864399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573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ДОУ необходимо: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>
                <a:tab pos="14573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обновление содержания воспитания, образования, внедрение современных игровых УМК;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>
                <a:tab pos="14573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развитие вариативности воспитательных систем и технологий, нацеленных на формирование индивидуальной траектории развития личности ребенка, развитие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креативной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любознательной, успешной личности;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>
                <a:tab pos="14573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активизация творческого и личностного потенциала воспитанников;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4"/>
              </a:buBlip>
              <a:tabLst>
                <a:tab pos="14573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обновление воспитательно-образовательного содержания ООП ДОУ в реализации образовательной области «Познавательное развитие»,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«Социально-коммуникативное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>
                <a:tab pos="14573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внедрение STEM технологий, робототехники, инженерной педагогики  в педагогическую деятельность ДОУ.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4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ChangeArrowheads="1"/>
          </p:cNvSpPr>
          <p:nvPr/>
        </p:nvSpPr>
        <p:spPr bwMode="auto">
          <a:xfrm>
            <a:off x="533400" y="152400"/>
            <a:ext cx="807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400" b="1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STEM-образование – инструмент формирования компетенций будущего</a:t>
            </a:r>
          </a:p>
        </p:txBody>
      </p:sp>
      <p:grpSp>
        <p:nvGrpSpPr>
          <p:cNvPr id="3" name="Группа 6"/>
          <p:cNvGrpSpPr/>
          <p:nvPr/>
        </p:nvGrpSpPr>
        <p:grpSpPr>
          <a:xfrm>
            <a:off x="3419872" y="2708920"/>
            <a:ext cx="2677885" cy="1439505"/>
            <a:chOff x="3264709" y="2045632"/>
            <a:chExt cx="2677885" cy="1439505"/>
          </a:xfrm>
          <a:scene3d>
            <a:camera prst="orthographicFront"/>
            <a:lightRig rig="flat" dir="t"/>
          </a:scene3d>
        </p:grpSpPr>
        <p:sp>
          <p:nvSpPr>
            <p:cNvPr id="8" name="Овал 7"/>
            <p:cNvSpPr/>
            <p:nvPr/>
          </p:nvSpPr>
          <p:spPr>
            <a:xfrm>
              <a:off x="3264709" y="2045632"/>
              <a:ext cx="2677885" cy="1439505"/>
            </a:xfrm>
            <a:prstGeom prst="ellipse">
              <a:avLst/>
            </a:prstGeom>
            <a:solidFill>
              <a:srgbClr val="C00000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Овал 4"/>
            <p:cNvSpPr/>
            <p:nvPr/>
          </p:nvSpPr>
          <p:spPr>
            <a:xfrm>
              <a:off x="3656876" y="2256442"/>
              <a:ext cx="1893551" cy="101788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910" tIns="41910" rIns="41910" bIns="41910" spcCol="1270" anchor="ctr"/>
            <a:lstStyle/>
            <a:p>
              <a:pPr algn="ctr" defTabSz="146685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300" b="1" dirty="0">
                  <a:latin typeface="Times New Roman" pitchFamily="18" charset="0"/>
                  <a:cs typeface="Times New Roman" pitchFamily="18" charset="0"/>
                </a:rPr>
                <a:t>STEM</a:t>
              </a:r>
              <a:endParaRPr lang="ru-RU" sz="3300" dirty="0"/>
            </a:p>
          </p:txBody>
        </p:sp>
      </p:grp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50825" y="1268413"/>
            <a:ext cx="3205163" cy="3698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0" lvl="1" algn="ctr">
              <a:defRPr/>
            </a:pPr>
            <a:r>
              <a:rPr lang="ru-RU" altLang="zh-CN">
                <a:latin typeface="Georgia" pitchFamily="18" charset="0"/>
                <a:cs typeface="Times New Roman" pitchFamily="18" charset="0"/>
              </a:rPr>
              <a:t>Педагогика сотрудничества</a:t>
            </a:r>
            <a:endParaRPr lang="ru-RU" altLang="zh-CN">
              <a:latin typeface="Georgia" pitchFamily="18" charset="0"/>
              <a:cs typeface="华文新魏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825" y="1916113"/>
            <a:ext cx="3168650" cy="6477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dirty="0">
                <a:latin typeface="Georgia" pitchFamily="18" charset="0"/>
                <a:cs typeface="+mn-cs"/>
              </a:rPr>
              <a:t>Технология развития критического мышления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0825" y="2781300"/>
            <a:ext cx="2736850" cy="6461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dirty="0">
                <a:latin typeface="Georgia" pitchFamily="18" charset="0"/>
                <a:cs typeface="+mn-cs"/>
              </a:rPr>
              <a:t>Технология проектного обучения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08625" y="1341438"/>
            <a:ext cx="2497138" cy="368300"/>
          </a:xfrm>
          <a:prstGeom prst="rect">
            <a:avLst/>
          </a:prstGeom>
          <a:solidFill>
            <a:srgbClr val="AFEAFF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dirty="0">
                <a:latin typeface="Georgia" pitchFamily="18" charset="0"/>
                <a:cs typeface="+mn-cs"/>
              </a:rPr>
              <a:t>Игровые технологии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508625" y="1989138"/>
            <a:ext cx="2655888" cy="368300"/>
          </a:xfrm>
          <a:prstGeom prst="rect">
            <a:avLst/>
          </a:prstGeom>
          <a:solidFill>
            <a:srgbClr val="AFEAFF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dirty="0">
                <a:latin typeface="Georgia" pitchFamily="18" charset="0"/>
                <a:cs typeface="+mn-cs"/>
              </a:rPr>
              <a:t>Проблемное обучение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850" y="4652963"/>
            <a:ext cx="3671888" cy="6461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>
                <a:latin typeface="Georgia" pitchFamily="18" charset="0"/>
                <a:cs typeface="Times New Roman" pitchFamily="18" charset="0"/>
              </a:rPr>
              <a:t>Технология уровневой дифференциации обучения </a:t>
            </a:r>
            <a:endParaRPr lang="ru-RU"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3850" y="4149725"/>
            <a:ext cx="2735263" cy="368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dirty="0">
                <a:latin typeface="Georgia" pitchFamily="18" charset="0"/>
                <a:cs typeface="+mn-cs"/>
              </a:rPr>
              <a:t>Групповые технологии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23850" y="5445125"/>
            <a:ext cx="3671888" cy="6461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dirty="0">
                <a:latin typeface="Georgia" pitchFamily="18" charset="0"/>
                <a:cs typeface="+mn-cs"/>
              </a:rPr>
              <a:t>Компьютерные технологии обучения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23850" y="6237288"/>
            <a:ext cx="3813175" cy="3698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dirty="0">
                <a:latin typeface="Georgia" pitchFamily="18" charset="0"/>
                <a:cs typeface="+mn-cs"/>
              </a:rPr>
              <a:t>Исследовательская деятельность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292725" y="5157788"/>
            <a:ext cx="3671888" cy="646112"/>
          </a:xfrm>
          <a:prstGeom prst="rect">
            <a:avLst/>
          </a:prstGeom>
          <a:solidFill>
            <a:srgbClr val="DFC9EF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dirty="0">
                <a:latin typeface="Georgia" pitchFamily="18" charset="0"/>
                <a:cs typeface="+mn-cs"/>
              </a:rPr>
              <a:t>Личностно – ориентированное развивающее обучение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292725" y="6021388"/>
            <a:ext cx="3600450" cy="646112"/>
          </a:xfrm>
          <a:prstGeom prst="rect">
            <a:avLst/>
          </a:prstGeom>
          <a:solidFill>
            <a:srgbClr val="DFC9EF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dirty="0">
                <a:latin typeface="Georgia" pitchFamily="18" charset="0"/>
                <a:cs typeface="+mn-cs"/>
              </a:rPr>
              <a:t>Технология </a:t>
            </a:r>
            <a:r>
              <a:rPr lang="ru-RU" dirty="0" err="1">
                <a:latin typeface="Georgia" pitchFamily="18" charset="0"/>
                <a:cs typeface="+mn-cs"/>
              </a:rPr>
              <a:t>саморазвивающего</a:t>
            </a:r>
            <a:r>
              <a:rPr lang="ru-RU" dirty="0">
                <a:latin typeface="Georgia" pitchFamily="18" charset="0"/>
                <a:cs typeface="+mn-cs"/>
              </a:rPr>
              <a:t> обучения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372225" y="4076700"/>
            <a:ext cx="1435100" cy="369888"/>
          </a:xfrm>
          <a:prstGeom prst="rect">
            <a:avLst/>
          </a:prstGeom>
          <a:solidFill>
            <a:srgbClr val="DFC9EF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dirty="0" err="1">
                <a:latin typeface="Georgia" pitchFamily="18" charset="0"/>
                <a:cs typeface="+mn-cs"/>
              </a:rPr>
              <a:t>Портфолио</a:t>
            </a:r>
            <a:endParaRPr lang="ru-RU" dirty="0">
              <a:latin typeface="Georgia" pitchFamily="18" charset="0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95963" y="4652963"/>
            <a:ext cx="2765425" cy="369887"/>
          </a:xfrm>
          <a:prstGeom prst="rect">
            <a:avLst/>
          </a:prstGeom>
          <a:solidFill>
            <a:srgbClr val="DFC9EF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dirty="0">
                <a:latin typeface="Georgia" pitchFamily="18" charset="0"/>
                <a:cs typeface="+mn-cs"/>
              </a:rPr>
              <a:t>Технология </a:t>
            </a:r>
            <a:r>
              <a:rPr lang="ru-RU" dirty="0" err="1">
                <a:latin typeface="Georgia" pitchFamily="18" charset="0"/>
                <a:cs typeface="+mn-cs"/>
              </a:rPr>
              <a:t>модерации</a:t>
            </a:r>
            <a:r>
              <a:rPr lang="ru-RU" dirty="0">
                <a:latin typeface="Georgia" pitchFamily="18" charset="0"/>
                <a:cs typeface="+mn-cs"/>
              </a:rPr>
              <a:t> </a:t>
            </a:r>
          </a:p>
        </p:txBody>
      </p:sp>
      <p:cxnSp>
        <p:nvCxnSpPr>
          <p:cNvPr id="43" name="Прямая со стрелкой 42"/>
          <p:cNvCxnSpPr>
            <a:stCxn id="15" idx="3"/>
          </p:cNvCxnSpPr>
          <p:nvPr/>
        </p:nvCxnSpPr>
        <p:spPr>
          <a:xfrm flipV="1">
            <a:off x="3059113" y="3860800"/>
            <a:ext cx="576262" cy="4730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3348038" y="4005263"/>
            <a:ext cx="576262" cy="647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4859338" y="1484313"/>
            <a:ext cx="649287" cy="12239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3492500" y="1454150"/>
            <a:ext cx="863600" cy="12541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endCxn id="8" idx="1"/>
          </p:cNvCxnSpPr>
          <p:nvPr/>
        </p:nvCxnSpPr>
        <p:spPr>
          <a:xfrm>
            <a:off x="3419475" y="2317750"/>
            <a:ext cx="392113" cy="6016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2987675" y="3141663"/>
            <a:ext cx="5048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5435600" y="2349500"/>
            <a:ext cx="360363" cy="5032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V="1">
            <a:off x="3924300" y="4149725"/>
            <a:ext cx="287338" cy="5381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V="1">
            <a:off x="3995738" y="4149725"/>
            <a:ext cx="504825" cy="16954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V="1">
            <a:off x="4140200" y="4149725"/>
            <a:ext cx="647700" cy="22717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flipH="1" flipV="1">
            <a:off x="4859338" y="4149725"/>
            <a:ext cx="433387" cy="22717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flipH="1" flipV="1">
            <a:off x="5219700" y="4076700"/>
            <a:ext cx="431800" cy="10493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flipH="1" flipV="1">
            <a:off x="5651500" y="4005263"/>
            <a:ext cx="288925" cy="6159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20" idx="1"/>
          </p:cNvCxnSpPr>
          <p:nvPr/>
        </p:nvCxnSpPr>
        <p:spPr>
          <a:xfrm flipH="1" flipV="1">
            <a:off x="5867400" y="3789363"/>
            <a:ext cx="504825" cy="4730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6732588" y="2781300"/>
            <a:ext cx="1447800" cy="922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0" lvl="1" algn="ctr">
              <a:defRPr/>
            </a:pPr>
            <a:endParaRPr lang="ru-RU" altLang="zh-CN" b="1" dirty="0">
              <a:latin typeface="Georgia" pitchFamily="18" charset="0"/>
              <a:cs typeface="Times New Roman" pitchFamily="18" charset="0"/>
            </a:endParaRPr>
          </a:p>
          <a:p>
            <a:pPr marL="0" lvl="1" algn="ctr">
              <a:defRPr/>
            </a:pPr>
            <a:r>
              <a:rPr lang="ru-RU" altLang="zh-CN" b="1" dirty="0">
                <a:latin typeface="Georgia" pitchFamily="18" charset="0"/>
                <a:cs typeface="Times New Roman" pitchFamily="18" charset="0"/>
              </a:rPr>
              <a:t>ТРИЗ</a:t>
            </a:r>
          </a:p>
          <a:p>
            <a:pPr marL="0" lvl="1" algn="ctr">
              <a:defRPr/>
            </a:pPr>
            <a:endParaRPr lang="ru-RU" altLang="zh-CN" b="1" dirty="0">
              <a:latin typeface="Georgia" pitchFamily="18" charset="0"/>
              <a:cs typeface="华文新魏"/>
            </a:endParaRPr>
          </a:p>
        </p:txBody>
      </p:sp>
    </p:spTree>
    <p:extLst>
      <p:ext uri="{BB962C8B-B14F-4D97-AF65-F5344CB8AC3E}">
        <p14:creationId xmlns:p14="http://schemas.microsoft.com/office/powerpoint/2010/main" val="232504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295400"/>
            <a:ext cx="83058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b="1" spc="-30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Принципы в основе STEM-подхода:</a:t>
            </a:r>
          </a:p>
          <a:p>
            <a:pPr>
              <a:spcAft>
                <a:spcPts val="1200"/>
              </a:spcAft>
              <a:buBlip>
                <a:blip r:embed="rId2"/>
              </a:buBlip>
            </a:pPr>
            <a:r>
              <a:rPr lang="ru-RU" sz="2400" spc="-30" dirty="0" smtClean="0">
                <a:latin typeface="Times New Roman"/>
              </a:rPr>
              <a:t> Проектная форма организации образовательного процесса</a:t>
            </a:r>
          </a:p>
          <a:p>
            <a:pPr>
              <a:spcAft>
                <a:spcPts val="1200"/>
              </a:spcAft>
              <a:buBlip>
                <a:blip r:embed="rId2"/>
              </a:buBlip>
            </a:pPr>
            <a:r>
              <a:rPr lang="ru-RU" sz="2400" spc="-30" dirty="0" smtClean="0">
                <a:latin typeface="Times New Roman"/>
              </a:rPr>
              <a:t> Практический характер учебных задач</a:t>
            </a:r>
          </a:p>
          <a:p>
            <a:pPr>
              <a:spcAft>
                <a:spcPts val="1200"/>
              </a:spcAft>
              <a:buBlip>
                <a:blip r:embed="rId2"/>
              </a:buBlip>
            </a:pPr>
            <a:r>
              <a:rPr lang="ru-RU" sz="2400" spc="-30" dirty="0" smtClean="0">
                <a:latin typeface="Times New Roman"/>
              </a:rPr>
              <a:t> </a:t>
            </a:r>
            <a:r>
              <a:rPr lang="ru-RU" sz="2400" spc="-30" dirty="0" err="1" smtClean="0">
                <a:latin typeface="Times New Roman"/>
              </a:rPr>
              <a:t>Межпредметный</a:t>
            </a:r>
            <a:r>
              <a:rPr lang="ru-RU" sz="2400" spc="-30" dirty="0" smtClean="0">
                <a:latin typeface="Times New Roman"/>
              </a:rPr>
              <a:t> характер обучения</a:t>
            </a:r>
          </a:p>
          <a:p>
            <a:pPr>
              <a:spcAft>
                <a:spcPts val="1200"/>
              </a:spcAft>
              <a:buBlip>
                <a:blip r:embed="rId2"/>
              </a:buBlip>
            </a:pPr>
            <a:r>
              <a:rPr lang="ru-RU" sz="2400" spc="-30" dirty="0" smtClean="0">
                <a:latin typeface="Times New Roman"/>
              </a:rPr>
              <a:t> Охват дисциплин, которые являются ключевыми для подготовки инженера 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282</TotalTime>
  <Words>742</Words>
  <Application>Microsoft Office PowerPoint</Application>
  <PresentationFormat>Экран (4:3)</PresentationFormat>
  <Paragraphs>123</Paragraphs>
  <Slides>15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SimSun</vt:lpstr>
      <vt:lpstr>Arial</vt:lpstr>
      <vt:lpstr>Calibri</vt:lpstr>
      <vt:lpstr>Georgia</vt:lpstr>
      <vt:lpstr>华文新魏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1. Образование – консервативная область и любые изменения           проходят очень медленно.  2. На сегодняшний день стало больше возможностей  в плане      выбора и покупки конструкторов,  в плане методик, в плане      подготовки кадров.  3. Определенную роль в играет и возникающий запрос со      стороны родителей. 4. В некоторых регионах есть «давление» сверху, когда органы      управления образованием рекомендуют детским садам      вводить занятия робототехникой.</vt:lpstr>
      <vt:lpstr>Ключевая проблема</vt:lpstr>
      <vt:lpstr>Ключевая проблема</vt:lpstr>
      <vt:lpstr>Ключевая проблема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Колесова</cp:lastModifiedBy>
  <cp:revision>53</cp:revision>
  <dcterms:created xsi:type="dcterms:W3CDTF">2021-10-11T23:04:39Z</dcterms:created>
  <dcterms:modified xsi:type="dcterms:W3CDTF">2023-04-26T10:07:00Z</dcterms:modified>
</cp:coreProperties>
</file>