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6" r:id="rId12"/>
    <p:sldId id="276" r:id="rId13"/>
    <p:sldId id="277" r:id="rId14"/>
    <p:sldId id="271" r:id="rId15"/>
    <p:sldId id="272" r:id="rId16"/>
    <p:sldId id="292" r:id="rId17"/>
    <p:sldId id="293" r:id="rId18"/>
    <p:sldId id="294" r:id="rId19"/>
    <p:sldId id="290" r:id="rId20"/>
    <p:sldId id="307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1FF2-5DE6-45E0-8A28-A7BDF2740E5F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CF50-DD22-4B5D-B8DE-5F75ED5DC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0;&#1085;&#1089;&#1090;&#1080;&#1090;&#1091;&#1090;&#1074;&#1086;&#1089;&#1087;&#1080;&#1090;&#1072;&#1085;&#1080;&#1103;.&#1088;&#1092;/programmy-vospitaniya/programma-vospitaniya-dlya-doshkolnykh-obrazovatelnykh-organizatsi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08_20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2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Структура рабочей программы воспитания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Структура Программы воспитания включает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три раздела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– целевой, содержательный, организационный, в каждом из них предусматривается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обязательная часть и часть, формируемая участниками образовательных отношений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Вариативная часть оформляется в соответствии со спецификой воспитательной деятельности ОУ и может быть выделена в Программе курсивом. Тогда в пояснительной записке обязательно это указывается.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Структура рабочей программы воспитания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9293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Пояснительная записка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1. Целевой раздел.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1.1. Цель Программы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1.2. Методологические основы и принципы построения Программы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1.3. Требования к планируемым результатам освоения Примерной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1.4. Преемственность целей воспитания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 Содержательный раздел.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2.1. Содержание воспитательной работы по направлениям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2.1.1. Патриотическое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2.1.2.  Социальное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2.1.3.  Познавательное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2.1.4.  Физическое и оздоровительное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2.1.5. Трудовое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2.1.6. Этико-эстетическое направление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2.2. Особенности реализации воспитательного процесса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2.3. Особенности взаимодействия педагогического коллектива с семьями воспитанников в процессе реализации Программы воспитания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3. Организационный раздел.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3.1. Общие требования к условиям реализации Программы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3.2. Взаимодействия взрослого с детьми. События ДОО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3.3. Организация предметно-пространственной среды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3.4. Кадровое обеспечение воспитательного процесса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3.5. Нормативно-методическое обеспечение реализации Программы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3.7. Примерный календарный план воспитательной работы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 воспитания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Общая цель воспитания в ДОО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личностное развитие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дошкольников и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условий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для их позитивной социализации на основе базовых ценностей российского общества через: </a:t>
            </a:r>
          </a:p>
          <a:p>
            <a:pPr>
              <a:buNone/>
            </a:pP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• формирование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ценностного отношения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к окружающему миру, другим людям, себе</a:t>
            </a:r>
          </a:p>
          <a:p>
            <a:pPr>
              <a:buNone/>
            </a:pP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• овладение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первичными представлениями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о базовых ценностях, а также выработанных обществом нормах и правилах поведения</a:t>
            </a:r>
          </a:p>
          <a:p>
            <a:pPr>
              <a:buNone/>
            </a:pP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• приобретение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первичного опыта деятельности и поведения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в соответствии с базовыми национальными ценностями, нормами и правилами, принятыми в обществе</a:t>
            </a: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Методологические основы и принципы построения Программы воспитания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657229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Ключевые категории:</a:t>
            </a:r>
          </a:p>
          <a:p>
            <a:pPr>
              <a:buNone/>
            </a:pPr>
            <a:r>
              <a:rPr lang="ru-RU" sz="2000" dirty="0" smtClean="0"/>
              <a:t>                                               1. Уклад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2. Воспитывающая среда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3. Общность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4. Деятельность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5. Событие </a:t>
            </a:r>
          </a:p>
          <a:p>
            <a:pPr>
              <a:buNone/>
            </a:pPr>
            <a:r>
              <a:rPr lang="ru-RU" sz="2000" dirty="0" smtClean="0"/>
              <a:t>      Ключевые категории удерживают целостность содержания и каждая имеет свое наполнение для решения задач возрастного развития и становления личности ребенка.</a:t>
            </a:r>
          </a:p>
          <a:p>
            <a:pPr>
              <a:buNone/>
            </a:pPr>
            <a:r>
              <a:rPr lang="ru-RU" sz="2000" dirty="0" smtClean="0"/>
              <a:t>      Взаимосвязь категорий между собой можно обозначить как принцип «матрешки», когда первая форма определяет вторую, вторая третью и т.д., что позволяет раскрыть сущностные характеристики организации воспитания в ДОО.</a:t>
            </a:r>
            <a:endParaRPr lang="ru-RU" sz="2000" dirty="0"/>
          </a:p>
        </p:txBody>
      </p:sp>
      <p:pic>
        <p:nvPicPr>
          <p:cNvPr id="5" name="Picture 4" descr="C:\Documents and Settings\user\Рабочий стол\272885907000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983047" cy="3983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Содержательный раздел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512"/>
            <a:ext cx="7972452" cy="14827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dirty="0" smtClean="0"/>
              <a:t> 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Предложенные направления не заменяют и не дополняют собой деятельность по пяти образовательным областям, а фокусируют процесс усвоения ребенком базовых ценностей в целостном образовательном процессе.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142984"/>
          <a:ext cx="785818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Направления воспитания для ДОО определены в Примерной рабочей программе: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Образовательные области определены во ФГОС дошкольного образования: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патриотическое,</a:t>
                      </a: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социальное,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трудовое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социально-коммуникативное развитие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познавательное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познавательное развитие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физическое и оздоровительное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физическое развитие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этико-эстетическое</a:t>
                      </a:r>
                    </a:p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художественно-эстетическое развитие;</a:t>
                      </a:r>
                    </a:p>
                    <a:p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речевое развитие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Направления воспитания и базовые ценности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0"/>
                <a:gridCol w="48291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Патриотическое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Родина, природа	</a:t>
                      </a:r>
                      <a:endPara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Социальное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Человек, семья, дружба, сотрудничество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52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	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Знание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и оздоровительное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Трудовое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Труд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Этико-эстетическое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красота	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4500570"/>
            <a:ext cx="5127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каждом направлении указываются: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общие задачи и задачи по возрастным группам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возможные формы и виды деятельности 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Кадровое обеспечение воспитательного процесса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ПРОФЕССИОНАЛЬНЫЙ СТАНДАРТ «ПЕДАГОГ»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трудовые функции педагога</a:t>
            </a:r>
          </a:p>
          <a:p>
            <a:pPr algn="ctr"/>
            <a:r>
              <a:rPr lang="ru-RU" sz="1200" b="1" i="1" dirty="0" smtClean="0"/>
              <a:t>Обучение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Воспитание</a:t>
            </a:r>
          </a:p>
          <a:p>
            <a:pPr algn="ctr"/>
            <a:r>
              <a:rPr lang="ru-RU" sz="1200" b="1" i="1" dirty="0" smtClean="0"/>
              <a:t>Развитие</a:t>
            </a:r>
          </a:p>
          <a:p>
            <a:pPr algn="ctr">
              <a:buNone/>
            </a:pPr>
            <a:r>
              <a:rPr lang="ru-RU" sz="2400" b="1" i="1" dirty="0" smtClean="0"/>
              <a:t>_______________</a:t>
            </a:r>
          </a:p>
          <a:p>
            <a:pPr algn="ctr"/>
            <a:r>
              <a:rPr lang="ru-RU" sz="1800" b="1" i="1" dirty="0" smtClean="0"/>
              <a:t>Реализация программ дошкольного образования</a:t>
            </a:r>
          </a:p>
          <a:p>
            <a:pPr algn="ctr"/>
            <a:r>
              <a:rPr lang="ru-RU" sz="1800" b="1" i="1" dirty="0" smtClean="0"/>
              <a:t>Реализация программ начального общего образования</a:t>
            </a:r>
          </a:p>
          <a:p>
            <a:pPr algn="ctr"/>
            <a:r>
              <a:rPr lang="ru-RU" sz="1800" b="1" i="1" dirty="0" smtClean="0"/>
              <a:t>Реализация программ основного и среднего общего образования</a:t>
            </a:r>
          </a:p>
          <a:p>
            <a:pPr algn="ctr"/>
            <a:r>
              <a:rPr lang="ru-RU" sz="1800" b="1" i="1" dirty="0" smtClean="0"/>
              <a:t>Модуль "Предметное обучение. Математика»</a:t>
            </a:r>
            <a:endParaRPr lang="ru-RU" sz="1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........................................</a:t>
            </a:r>
            <a:endParaRPr lang="ru-RU" sz="1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Трудовая функция «Воспитательная деятельность»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Трудовые действия: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Регулирование поведения обучающихся для обеспечения безопасной образовательной среды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Реализация современных, в том числе интерактивных, форм и методов воспитательной работы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Постановка воспитательных целей, способствующих развитию обучающихся, независимо от их способностей и характера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Проектирование и реализация воспитательных программ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Трудовая функция «Воспитательная деятельность»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</a:rPr>
              <a:t>Трудовые действия:</a:t>
            </a:r>
          </a:p>
          <a:p>
            <a:endParaRPr lang="ru-RU" dirty="0" smtClean="0"/>
          </a:p>
          <a:p>
            <a:r>
              <a:rPr lang="ru-RU" sz="8000" dirty="0" smtClean="0"/>
              <a:t>Реализация воспитательных возможностей различных видов деятельности ребенка (игровой, трудовой ит.д.)</a:t>
            </a:r>
          </a:p>
          <a:p>
            <a:r>
              <a:rPr lang="ru-RU" sz="8000" dirty="0" smtClean="0"/>
              <a:t>Проектирование ситуаций и событий, развивающих эмоционально-ценностную сферу ребенка (культуру переживаний и ценностные ориентации ребенка)</a:t>
            </a:r>
          </a:p>
          <a:p>
            <a:r>
              <a:rPr lang="ru-RU" sz="8000" dirty="0" smtClean="0"/>
              <a:t>Создание, поддержание уклада, атмосферы и традиций жизни образовательной организации</a:t>
            </a:r>
          </a:p>
          <a:p>
            <a:r>
              <a:rPr lang="ru-RU" sz="8000" dirty="0" smtClean="0"/>
              <a:t>Развитие у обучающихся познавательной активности, самостоятельности, инициативы,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</a:t>
            </a:r>
          </a:p>
          <a:p>
            <a:r>
              <a:rPr lang="ru-RU" sz="8000" dirty="0" smtClean="0"/>
              <a:t>Формирование толерантности и навыков поведения в изменяющейся поликультурной среде</a:t>
            </a:r>
          </a:p>
          <a:p>
            <a:r>
              <a:rPr lang="ru-RU" sz="8000" dirty="0" smtClean="0"/>
              <a:t>Использование конструктивных воспитательных усилий родителей (законных представителей) обучающихся, помощь семье в решении вопросов воспитания ребенка</a:t>
            </a:r>
            <a:endParaRPr lang="ru-RU" sz="8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течение всего года воспитатель осуществляет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педагогическую диагностику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 основе наблюдения за поведением детей. В фокусе педагогической диагностики находится понимание ребенком смысла конкретной ценности и ее проявление в его поведении.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47149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Муниципальное дошкольное образовательное учреждение «Детский сад № 75»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92933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г.Ярославль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21626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Педагогический совет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«Программа воспитания – как структурный компонент ООП ДОУ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571744"/>
            <a:ext cx="7658096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План проведения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03383"/>
            <a:ext cx="8229600" cy="319725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Разработка и реализация рабочей программы воспитания для дошкольной образовательной организации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ru-RU" sz="2400" dirty="0"/>
              <a:t>Приоритетные задачи деятельности </a:t>
            </a:r>
            <a:r>
              <a:rPr lang="ru-RU" sz="2400" dirty="0" smtClean="0"/>
              <a:t>ДОУ</a:t>
            </a:r>
            <a:endParaRPr lang="ru-RU" sz="2400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400" dirty="0"/>
              <a:t>Организационные вопросы, </a:t>
            </a:r>
            <a:r>
              <a:rPr lang="ru-RU" sz="2400" dirty="0" smtClean="0"/>
              <a:t>объявления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Нормативно-правовые документы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286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«Об образовании в РФ»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(Федеральный закон № 273-ФЗ от 29 декабря 2012 г.)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внесении изменений в Федеральный закон «Об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образовании в РФ»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 вопросам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воспитания обучающихся”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(Федеральный закон № 304-ФЗ от 31 июля 2020 г.) 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/>
              <a:t>Концепция духовно-нравственного развития и воспитания</a:t>
            </a:r>
          </a:p>
          <a:p>
            <a:pPr>
              <a:buNone/>
            </a:pPr>
            <a:r>
              <a:rPr lang="ru-RU" sz="2400" b="1" dirty="0" smtClean="0"/>
              <a:t>      личности гражданина России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Стратегия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развития воспитания в Российской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Федерации до 2025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года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утверждена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Распоряжением Правительства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Российской Федерации от 29 мая 2015 г. № 996-р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Федеральный государственный образовательный стандарт дошкольного образования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(Утвержден приказом Министерством образования и науки России от 17.10.2013 № 1155)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Федеральный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проект «Патриотическое воспитание» в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рамках Национального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проекта «Образование» (2021-2024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Нормативно-правовые документы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(региональный, муниципальный уровни)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15370" cy="39116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Программа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развития воспитания в Ярославской области на 2021 – 2025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годы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(Постановление Правительства Ярославской области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от 28.07.2021 №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501-п)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Дорожная карта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реализации в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2018-2021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годах в муниципальной системе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образования «Стратегии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развития воспитания в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Российской Федерации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на период до 2025 года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»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600" dirty="0" smtClean="0"/>
              <a:t>приказ </a:t>
            </a:r>
            <a:r>
              <a:rPr lang="ru-RU" sz="1600" dirty="0"/>
              <a:t>департамента образования </a:t>
            </a:r>
            <a:r>
              <a:rPr lang="ru-RU" sz="1600" dirty="0" smtClean="0"/>
              <a:t>мэрии </a:t>
            </a:r>
            <a:r>
              <a:rPr lang="x-none" sz="1600" smtClean="0"/>
              <a:t>города </a:t>
            </a:r>
            <a:r>
              <a:rPr lang="x-none" sz="1600"/>
              <a:t>Ярославля от 04.10.2018 № </a:t>
            </a:r>
            <a:r>
              <a:rPr lang="x-none" sz="1600" smtClean="0"/>
              <a:t>01-05/808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“</a:t>
            </a:r>
            <a:r>
              <a:rPr lang="ru-RU" sz="2200" b="1" dirty="0" smtClean="0">
                <a:solidFill>
                  <a:srgbClr val="C00000"/>
                </a:solidFill>
              </a:rPr>
              <a:t>О внесении изменений в Федеральный закон «Об образовании в РФ» по вопросам воспитания обучающихся”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(Федеральный закон № 304-ФЗ от 31 июля 2020 г.)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643999" cy="499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96"/>
                <a:gridCol w="3226515"/>
                <a:gridCol w="3871788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Статья 2, п.2 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Изменена  трактовка понятия «воспитание» 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Подчеркнута роль гражданского и патриотического воспитания . Сделан акцент на </a:t>
                      </a:r>
                      <a:r>
                        <a:rPr lang="ru-RU" sz="1600" dirty="0" err="1" smtClean="0"/>
                        <a:t>деятельностном</a:t>
                      </a:r>
                      <a:r>
                        <a:rPr lang="ru-RU" sz="1600" dirty="0" smtClean="0"/>
                        <a:t> характере воспитательного процесса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Статья 2, п.9 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Изменена трактовка понятия «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образовательная программа» </a:t>
                      </a:r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структуру образовательной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в обязательном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порядке должна входить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программа воспитания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7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Статья 2, п.10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Изменена трактовка  понятия «примерная основная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образовательная программа»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 структуру примерной ООП включены: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примерная рабочая программа воспитания, примерный календарный план воспитательной работы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Статья 12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Изложены общие требования к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воспитания</a:t>
                      </a:r>
                    </a:p>
                    <a:p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«Воспитание должно стать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составной частью всех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программ»</a:t>
                      </a:r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 1 сентября 2021 г. все образовательные программы подлежат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приведению в соответствие с положениями ФЗ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нормативных документах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делается акцент на усиление воспитательного потенциала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образовательных организаций, создание системы </a:t>
            </a:r>
            <a:r>
              <a:rPr lang="ru-RU" sz="2000" b="1" dirty="0" smtClean="0">
                <a:solidFill>
                  <a:srgbClr val="C00000"/>
                </a:solidFill>
              </a:rPr>
              <a:t>воспитания на основе: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643998" cy="471490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обновление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содержания воспитательной деятельности,</a:t>
            </a:r>
          </a:p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направленной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развитие личности обучающихся, их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духовно-нравственное, гражданское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патриотическое воспитание, укрепление психического здоровья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физическое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воспитание;</a:t>
            </a:r>
          </a:p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совместное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планирование воспитывающей деятельности</a:t>
            </a:r>
          </a:p>
          <a:p>
            <a:pPr>
              <a:buNone/>
            </a:pPr>
            <a:r>
              <a:rPr lang="ru-RU" sz="1600" dirty="0" smtClean="0"/>
              <a:t>        интеграция </a:t>
            </a:r>
            <a:r>
              <a:rPr lang="ru-RU" sz="1600" dirty="0"/>
              <a:t>планов и программ ОО, обеспечение </a:t>
            </a:r>
            <a:r>
              <a:rPr lang="ru-RU" sz="1600" dirty="0" smtClean="0"/>
              <a:t>разнонаправленной, насыщенной </a:t>
            </a:r>
            <a:r>
              <a:rPr lang="ru-RU" sz="1600" dirty="0"/>
              <a:t>воспитывающей деятельности обучающихся(воспитанников), </a:t>
            </a:r>
            <a:r>
              <a:rPr lang="ru-RU" sz="1600" dirty="0" smtClean="0"/>
              <a:t>которая должна </a:t>
            </a:r>
            <a:r>
              <a:rPr lang="ru-RU" sz="1600" dirty="0"/>
              <a:t>обязательно дополняться воспитанием в рамках учебных занятий </a:t>
            </a:r>
            <a:r>
              <a:rPr lang="ru-RU" sz="1600" dirty="0" smtClean="0"/>
              <a:t>и обеспечивать </a:t>
            </a:r>
            <a:r>
              <a:rPr lang="ru-RU" sz="1600" dirty="0"/>
              <a:t>личностное развитие обучающегося. Привлечение к </a:t>
            </a:r>
            <a:r>
              <a:rPr lang="ru-RU" sz="1600" dirty="0" smtClean="0"/>
              <a:t>планированию воспитательной </a:t>
            </a:r>
            <a:r>
              <a:rPr lang="ru-RU" sz="1600" dirty="0"/>
              <a:t>деятельности </a:t>
            </a:r>
            <a:r>
              <a:rPr lang="ru-RU" sz="1600" dirty="0" smtClean="0"/>
              <a:t>родителей</a:t>
            </a:r>
            <a:endParaRPr lang="ru-RU" sz="1600" dirty="0"/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крепление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кадрового потенциала, повышение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квалификации педагогов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области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воспитания</a:t>
            </a:r>
            <a:endParaRPr lang="ru-RU" sz="1600" dirty="0"/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бновление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 и методов воспитания</a:t>
            </a:r>
          </a:p>
          <a:p>
            <a:pPr>
              <a:buNone/>
            </a:pPr>
            <a:r>
              <a:rPr lang="ru-RU" sz="1600" dirty="0" smtClean="0"/>
              <a:t>        Ведущие </a:t>
            </a:r>
            <a:r>
              <a:rPr lang="ru-RU" sz="1600" dirty="0"/>
              <a:t>подходы:</a:t>
            </a:r>
          </a:p>
          <a:p>
            <a:pPr>
              <a:buNone/>
            </a:pPr>
            <a:r>
              <a:rPr lang="ru-RU" sz="1600" i="1" dirty="0" smtClean="0"/>
              <a:t>        - системный </a:t>
            </a:r>
            <a:r>
              <a:rPr lang="ru-RU" sz="1600" i="1" dirty="0"/>
              <a:t>(создание системы воспитательной деятельности в </a:t>
            </a:r>
            <a:r>
              <a:rPr lang="ru-RU" sz="1600" i="1" dirty="0" smtClean="0"/>
              <a:t>ОО, </a:t>
            </a:r>
            <a:r>
              <a:rPr lang="ru-RU" sz="1600" dirty="0" smtClean="0"/>
              <a:t>обеспечивающей </a:t>
            </a:r>
            <a:r>
              <a:rPr lang="ru-RU" sz="1600" dirty="0"/>
              <a:t>эффективное развитие личности обучающегося </a:t>
            </a:r>
            <a:r>
              <a:rPr lang="ru-RU" sz="1600" dirty="0" smtClean="0"/>
              <a:t>)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- </a:t>
            </a:r>
            <a:r>
              <a:rPr lang="ru-RU" sz="1600" i="1" dirty="0" err="1"/>
              <a:t>деятельностный</a:t>
            </a:r>
            <a:r>
              <a:rPr lang="ru-RU" sz="1600" i="1" dirty="0"/>
              <a:t> </a:t>
            </a:r>
            <a:r>
              <a:rPr lang="ru-RU" sz="1600" i="1" dirty="0" smtClean="0"/>
              <a:t>(событийный</a:t>
            </a:r>
            <a:r>
              <a:rPr lang="ru-RU" sz="1600" i="1" dirty="0"/>
              <a:t>):</a:t>
            </a:r>
            <a:r>
              <a:rPr lang="ru-RU" sz="1600" b="1" i="1" dirty="0"/>
              <a:t> </a:t>
            </a:r>
            <a:r>
              <a:rPr lang="ru-RU" sz="1600" dirty="0"/>
              <a:t>создание уклада ОО, </a:t>
            </a:r>
            <a:r>
              <a:rPr lang="ru-RU" sz="1600" dirty="0" smtClean="0"/>
              <a:t>коллективная творческая </a:t>
            </a:r>
            <a:r>
              <a:rPr lang="ru-RU" sz="1600" dirty="0"/>
              <a:t>деятельность; творческие проекты; социальные пробы; </a:t>
            </a:r>
            <a:r>
              <a:rPr lang="ru-RU" sz="1600" dirty="0" err="1" smtClean="0"/>
              <a:t>волонтерство</a:t>
            </a:r>
            <a:r>
              <a:rPr lang="ru-RU" sz="1600" dirty="0" smtClean="0"/>
              <a:t> и </a:t>
            </a:r>
            <a:r>
              <a:rPr lang="ru-RU" sz="1600" dirty="0"/>
              <a:t>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6929486" cy="328614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Примерная рабочая программа воспитания для образовательных организаций, реализующих образовательные программы дошкольного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Примерная рабочая программа воспитания для образовательных организаций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Примерная </a:t>
            </a:r>
            <a:r>
              <a:rPr lang="ru-RU" sz="2000" dirty="0"/>
              <a:t>программа воспитания для дошкольных образовательных организаций </a:t>
            </a:r>
            <a:r>
              <a:rPr lang="ru-RU" sz="2000" dirty="0" smtClean="0"/>
              <a:t>и рабочая тетрадь по проектированию рабочей Программы воспитания ДОО разработаны </a:t>
            </a:r>
            <a:r>
              <a:rPr lang="ru-RU" sz="2000" dirty="0"/>
              <a:t>Институтом изучения детства, семьи и воспитания РАО по заданию Министерства просвещения РФ. 1 июля 2021 года </a:t>
            </a:r>
            <a:r>
              <a:rPr lang="ru-RU" sz="2000" dirty="0" smtClean="0"/>
              <a:t>Программа </a:t>
            </a:r>
            <a:r>
              <a:rPr lang="ru-RU" sz="2000" dirty="0"/>
              <a:t>была утверждена на заседании Федерального учебно-методического объединения по общему </a:t>
            </a:r>
            <a:r>
              <a:rPr lang="ru-RU" sz="2000" dirty="0" smtClean="0"/>
              <a:t>образованию (протокол № 2/21)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en-US" sz="2000" dirty="0" smtClean="0">
                <a:hlinkClick r:id="rId2"/>
              </a:rPr>
              <a:t>https://xn--80adrabb4aegksdjbafk0u.xn--p1ai/programmy-vospitaniya/programma-vospitaniya-dlya-doshkolnykh-obrazovatelnykh-organizatsiy/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1279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Педагогический совет  «Программа воспитания – как структурный компонент ООП ДОУ </vt:lpstr>
      <vt:lpstr>План проведения</vt:lpstr>
      <vt:lpstr>Нормативно-правовые документы </vt:lpstr>
      <vt:lpstr>Нормативно-правовые документы  (региональный, муниципальный уровни) </vt:lpstr>
      <vt:lpstr>  “О внесении изменений в Федеральный закон «Об образовании в РФ» по вопросам воспитания обучающихся”  (Федеральный закон № 304-ФЗ от 31 июля 2020 г.)   </vt:lpstr>
      <vt:lpstr>В нормативных документах делается акцент на усиление воспитательного потенциала образовательных организаций, создание системы воспитания на основе: </vt:lpstr>
      <vt:lpstr>Презентация PowerPoint</vt:lpstr>
      <vt:lpstr>Примерная рабочая программа воспитания для образовательных организаций</vt:lpstr>
      <vt:lpstr>Структура рабочей программы воспитания </vt:lpstr>
      <vt:lpstr>Структура рабочей программы воспитания</vt:lpstr>
      <vt:lpstr>Цель воспитания </vt:lpstr>
      <vt:lpstr>Методологические основы и принципы построения Программы воспитания</vt:lpstr>
      <vt:lpstr> Содержательный раздел </vt:lpstr>
      <vt:lpstr>Направления воспитания и базовые ценности</vt:lpstr>
      <vt:lpstr>Кадровое обеспечение воспитательного процесса</vt:lpstr>
      <vt:lpstr>Трудовая функция «Воспитательная деятельность»</vt:lpstr>
      <vt:lpstr>Трудовая функция «Воспитательная деятельность»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Организационно-методическое совещание старших воспитателей ДОУ </dc:title>
  <dc:creator>Кошлева Н. В.</dc:creator>
  <cp:lastModifiedBy>Колесова</cp:lastModifiedBy>
  <cp:revision>134</cp:revision>
  <cp:lastPrinted>2021-10-06T06:07:38Z</cp:lastPrinted>
  <dcterms:created xsi:type="dcterms:W3CDTF">2021-08-27T06:45:14Z</dcterms:created>
  <dcterms:modified xsi:type="dcterms:W3CDTF">2021-10-06T06:07:40Z</dcterms:modified>
</cp:coreProperties>
</file>