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81" r:id="rId2"/>
    <p:sldId id="262" r:id="rId3"/>
    <p:sldId id="279" r:id="rId4"/>
    <p:sldId id="280" r:id="rId5"/>
    <p:sldId id="266" r:id="rId6"/>
    <p:sldId id="267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57" r:id="rId17"/>
    <p:sldId id="258" r:id="rId18"/>
    <p:sldId id="259" r:id="rId19"/>
    <p:sldId id="260" r:id="rId20"/>
    <p:sldId id="269" r:id="rId21"/>
    <p:sldId id="270" r:id="rId22"/>
    <p:sldId id="263" r:id="rId23"/>
    <p:sldId id="282" r:id="rId24"/>
    <p:sldId id="264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0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0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833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23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335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1830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41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05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1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74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07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2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95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1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79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8E50E25-F245-4D42-A570-8FC1DEED2B48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00B41A-7317-42EE-8578-0442D44DC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64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4brain.ru/blog/%D0%BC%D0%B5%D1%82%D0%BE%D0%B4-%D1%84%D0%BE%D0%BA%D0%B0%D0%BB%D1%8C%D0%BD%D1%8B%D1%85-%D0%BE%D0%B1%D1%8A%D0%B5%D0%BA%D1%82%D0%BE%D0%B2-%D0%BC%D1%84%D0%BE/" TargetMode="External"/><Relationship Id="rId2" Type="http://schemas.openxmlformats.org/officeDocument/2006/relationships/hyperlink" Target="http://4brain.ru/blog/%D0%BC%D0%B5%D0%BD%D1%82%D0%B0%D0%BB%D1%8C%D0%BD%D1%8B%D0%B5-%D0%BA%D0%B0%D1%80%D1%82%D1%8B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4brain.ru/tvorcheskoe-myshlenie/" TargetMode="External"/><Relationship Id="rId4" Type="http://schemas.openxmlformats.org/officeDocument/2006/relationships/hyperlink" Target="http://4brain.ru/memory/associacii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9537" y="1883256"/>
            <a:ext cx="10315892" cy="2130960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Активные формы проведения методических </a:t>
            </a:r>
            <a:r>
              <a:rPr lang="ru-RU" b="1" dirty="0" smtClean="0"/>
              <a:t>мероприятий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06978" y="5142368"/>
            <a:ext cx="5930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Старший воспитатель </a:t>
            </a:r>
          </a:p>
          <a:p>
            <a:r>
              <a:rPr lang="ru-RU" dirty="0" smtClean="0"/>
              <a:t>Колесова Елена Николаевна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64208" y="490630"/>
            <a:ext cx="7441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дошкольное образовательное учреждение «Детский сад № 75»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074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7212" y="512064"/>
            <a:ext cx="8295196" cy="975542"/>
          </a:xfrm>
        </p:spPr>
        <p:txBody>
          <a:bodyPr/>
          <a:lstStyle/>
          <a:p>
            <a:r>
              <a:rPr lang="ru-RU" b="1" dirty="0"/>
              <a:t>Методика "Фруктовый сад</a:t>
            </a:r>
            <a:r>
              <a:rPr lang="ru-RU" b="1" dirty="0" smtClean="0"/>
              <a:t>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87606"/>
            <a:ext cx="8915400" cy="4885898"/>
          </a:xfrm>
        </p:spPr>
        <p:txBody>
          <a:bodyPr>
            <a:normAutofit/>
          </a:bodyPr>
          <a:lstStyle/>
          <a:p>
            <a:r>
              <a:rPr lang="ru-RU" sz="2600" dirty="0"/>
              <a:t>Методика используется для выявления потребностей, целей, ожиданий и опасений педагогов в начале учебного года. Работа проводится в группе. Время, отводимое на выполнение задания, – 20 мин.</a:t>
            </a:r>
          </a:p>
          <a:p>
            <a:pPr marL="0" indent="0">
              <a:buNone/>
            </a:pPr>
            <a:r>
              <a:rPr lang="ru-RU" sz="2600" i="1" dirty="0"/>
              <a:t>Оборудование:</a:t>
            </a:r>
            <a:r>
              <a:rPr lang="ru-RU" sz="2600" dirty="0"/>
              <a:t> изображения яблок </a:t>
            </a:r>
            <a:r>
              <a:rPr lang="ru-RU" sz="2600" dirty="0" smtClean="0"/>
              <a:t>(</a:t>
            </a:r>
            <a:r>
              <a:rPr lang="ru-RU" sz="2600" dirty="0"/>
              <a:t>о</a:t>
            </a:r>
            <a:r>
              <a:rPr lang="ru-RU" sz="2600" dirty="0" smtClean="0"/>
              <a:t>жидания) и лимонов (опасения) </a:t>
            </a:r>
            <a:r>
              <a:rPr lang="ru-RU" sz="2600" dirty="0"/>
              <a:t>из плотной бумаги, плакаты с нарисованными на них деревьями и подписями "яблоня" и "лимонное дерево", фломастеры, плакат, скотч.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58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«Разброс мнений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«Разброс мнений»</a:t>
            </a:r>
            <a:r>
              <a:rPr lang="ru-RU" sz="2400" dirty="0"/>
              <a:t> - это организованное поочередное высказывание участниками групповой деятельности суждений по какой-либо проблеме или теме. Предполагается, что суждения могут быть самыми разными, неожиданными как по форме, так и по содержанию. Никаких границ для выражения мнений не существует, каждый имеет право сказать то, что хочется, что «приходит в голову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01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08424"/>
            <a:ext cx="8911687" cy="783397"/>
          </a:xfrm>
        </p:spPr>
        <p:txBody>
          <a:bodyPr/>
          <a:lstStyle/>
          <a:p>
            <a:r>
              <a:rPr lang="ru-RU" b="1" dirty="0" smtClean="0"/>
              <a:t>Формула ПОПС 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493" y="1589314"/>
            <a:ext cx="10306821" cy="4887686"/>
          </a:xfrm>
        </p:spPr>
        <p:txBody>
          <a:bodyPr>
            <a:normAutofit fontScale="92500"/>
          </a:bodyPr>
          <a:lstStyle/>
          <a:p>
            <a:r>
              <a:rPr lang="ru-RU" sz="2200" b="1" dirty="0" smtClean="0"/>
              <a:t>предлагается </a:t>
            </a:r>
            <a:r>
              <a:rPr lang="ru-RU" sz="2200" b="1" dirty="0"/>
              <a:t>написать четыре предложения, </a:t>
            </a:r>
            <a:br>
              <a:rPr lang="ru-RU" sz="2200" b="1" dirty="0"/>
            </a:br>
            <a:r>
              <a:rPr lang="ru-RU" sz="2200" b="1" dirty="0"/>
              <a:t>отражающие следующие четыре момента ПОПС – формулы:</a:t>
            </a:r>
            <a:br>
              <a:rPr lang="ru-RU" sz="2200" b="1" dirty="0"/>
            </a:br>
            <a:r>
              <a:rPr lang="ru-RU" sz="2200" b="1" dirty="0"/>
              <a:t>П – </a:t>
            </a:r>
            <a:r>
              <a:rPr lang="ru-RU" sz="2200" b="1" i="1" dirty="0"/>
              <a:t>позиция 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О – </a:t>
            </a:r>
            <a:r>
              <a:rPr lang="ru-RU" sz="2200" b="1" i="1" dirty="0"/>
              <a:t>объяснение (или обоснование) 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П – </a:t>
            </a:r>
            <a:r>
              <a:rPr lang="ru-RU" sz="2200" b="1" i="1" dirty="0"/>
              <a:t>пример 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С – </a:t>
            </a:r>
            <a:r>
              <a:rPr lang="ru-RU" sz="2200" b="1" i="1" dirty="0"/>
              <a:t>следствие (или суждение)</a:t>
            </a:r>
            <a:r>
              <a:rPr lang="ru-RU" sz="2200" b="1" dirty="0"/>
              <a:t> </a:t>
            </a:r>
            <a:br>
              <a:rPr lang="ru-RU" sz="2200" b="1" dirty="0"/>
            </a:br>
            <a:r>
              <a:rPr lang="ru-RU" sz="2200" b="1" dirty="0"/>
              <a:t>Первое из предложений (позиция) должно начинаться со слов:</a:t>
            </a:r>
            <a:br>
              <a:rPr lang="ru-RU" sz="2200" b="1" dirty="0"/>
            </a:br>
            <a:r>
              <a:rPr lang="ru-RU" sz="2200" b="1" dirty="0"/>
              <a:t>«Я считаю, что…».</a:t>
            </a:r>
            <a:br>
              <a:rPr lang="ru-RU" sz="2200" b="1" dirty="0"/>
            </a:br>
            <a:r>
              <a:rPr lang="ru-RU" sz="2200" b="1" dirty="0"/>
              <a:t>Второе предложение (объяснение, обоснование своей позиции) начинается со слов</a:t>
            </a:r>
            <a:r>
              <a:rPr lang="ru-RU" sz="2200" b="1" dirty="0" smtClean="0"/>
              <a:t>: «</a:t>
            </a:r>
            <a:r>
              <a:rPr lang="ru-RU" sz="2200" b="1" dirty="0"/>
              <a:t>Потому что …».</a:t>
            </a:r>
            <a:br>
              <a:rPr lang="ru-RU" sz="2200" b="1" dirty="0"/>
            </a:br>
            <a:r>
              <a:rPr lang="ru-RU" sz="2200" b="1" dirty="0"/>
              <a:t>Третье предложение (ориентированное на умение доказать правоту своей позиции на практике) начинается со слов</a:t>
            </a:r>
            <a:r>
              <a:rPr lang="ru-RU" sz="2200" b="1" dirty="0" smtClean="0"/>
              <a:t>: «</a:t>
            </a:r>
            <a:r>
              <a:rPr lang="ru-RU" sz="2200" b="1" dirty="0"/>
              <a:t>Я могу это доказать это на примере …».</a:t>
            </a:r>
            <a:br>
              <a:rPr lang="ru-RU" sz="2200" b="1" dirty="0"/>
            </a:br>
            <a:r>
              <a:rPr lang="ru-RU" sz="2200" b="1" dirty="0"/>
              <a:t>И, наконец, четвертое предложение (следствие, суждение, выводы) начинается со слов</a:t>
            </a:r>
            <a:r>
              <a:rPr lang="ru-RU" sz="2200" b="1" dirty="0" smtClean="0"/>
              <a:t>: «</a:t>
            </a:r>
            <a:r>
              <a:rPr lang="ru-RU" sz="2200" b="1" dirty="0"/>
              <a:t>Исходя из этого, я делаю вывод о том, что…».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488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2341" y="219456"/>
            <a:ext cx="8882795" cy="5949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«Групповое интервью»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192" y="668741"/>
            <a:ext cx="11548073" cy="6034098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 smtClean="0"/>
              <a:t>Групповое </a:t>
            </a:r>
            <a:r>
              <a:rPr lang="ru-RU" sz="2200" b="1" dirty="0"/>
              <a:t>интервью </a:t>
            </a:r>
            <a:r>
              <a:rPr lang="ru-RU" sz="2200" b="1" i="1" dirty="0"/>
              <a:t>– </a:t>
            </a:r>
            <a:r>
              <a:rPr lang="ru-RU" sz="2200" b="1" dirty="0"/>
              <a:t>процедура изучения мнения участников по поводу определенного вопроса, проводимая путем суммирования, классификации и анализа индивидуальных точек зрения на общую для всех проблему. </a:t>
            </a:r>
          </a:p>
          <a:p>
            <a:r>
              <a:rPr lang="ru-RU" sz="2200" b="1" dirty="0"/>
              <a:t>Групповое интервью применяется в случаях, когда необходимо:</a:t>
            </a:r>
          </a:p>
          <a:p>
            <a:pPr marL="0" indent="0">
              <a:buNone/>
            </a:pPr>
            <a:r>
              <a:rPr lang="ru-RU" sz="2200" b="1" dirty="0"/>
              <a:t>– собрать информацию (мнения, представления) и сказать, что дальше будет происходить с этой информацией;</a:t>
            </a:r>
          </a:p>
          <a:p>
            <a:pPr marL="0" indent="0">
              <a:buNone/>
            </a:pPr>
            <a:r>
              <a:rPr lang="ru-RU" sz="2200" b="1" dirty="0"/>
              <a:t>– исследовать потребности участников интервью, его настрой (общественное мнение), мотивацию на выполнение какой-либо деятельности</a:t>
            </a:r>
            <a:r>
              <a:rPr lang="ru-RU" sz="2200" b="1" dirty="0" smtClean="0"/>
              <a:t>.</a:t>
            </a:r>
          </a:p>
          <a:p>
            <a:pPr marL="0" indent="0">
              <a:buNone/>
            </a:pPr>
            <a:endParaRPr lang="ru-RU" sz="2200" b="1" dirty="0"/>
          </a:p>
          <a:p>
            <a:r>
              <a:rPr lang="ru-RU" sz="2200" b="1" dirty="0"/>
              <a:t>Процедура проведения</a:t>
            </a:r>
            <a:r>
              <a:rPr lang="ru-RU" sz="2200" b="1" i="1" dirty="0"/>
              <a:t> </a:t>
            </a:r>
            <a:r>
              <a:rPr lang="ru-RU" sz="2200" b="1" dirty="0"/>
              <a:t>группового интервью требует предварительной подготовки. Она включает в себя:</a:t>
            </a:r>
          </a:p>
          <a:p>
            <a:pPr marL="0" indent="0">
              <a:buNone/>
            </a:pPr>
            <a:r>
              <a:rPr lang="ru-RU" sz="2200" b="1" dirty="0"/>
              <a:t>– подготовку письменного приглашения;</a:t>
            </a:r>
          </a:p>
          <a:p>
            <a:pPr marL="0" indent="0">
              <a:buNone/>
            </a:pPr>
            <a:r>
              <a:rPr lang="ru-RU" sz="2200" b="1" dirty="0"/>
              <a:t>– объявление о перечне вопросов для обсуждения;</a:t>
            </a:r>
          </a:p>
          <a:p>
            <a:pPr marL="0" indent="0">
              <a:buNone/>
            </a:pPr>
            <a:r>
              <a:rPr lang="ru-RU" sz="2200" b="1" dirty="0"/>
              <a:t>– указания на место и время проведения, предполагаемую продолжительность встречи;</a:t>
            </a:r>
          </a:p>
          <a:p>
            <a:pPr marL="0" indent="0">
              <a:buNone/>
            </a:pPr>
            <a:r>
              <a:rPr lang="ru-RU" sz="2200" b="1" dirty="0"/>
              <a:t>– заранее информируют о том, где и как будет применяться собранная информация.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26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152" y="365125"/>
            <a:ext cx="9538648" cy="19099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целях обеспечения успешности проведения группового интервью целесообразно соблюдать легко выполнимые требования: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2824" y="2893324"/>
            <a:ext cx="9060976" cy="3733127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фокусировка </a:t>
            </a:r>
            <a:r>
              <a:rPr lang="ru-RU" sz="2200" b="1" dirty="0"/>
              <a:t>на теме интервью;</a:t>
            </a:r>
          </a:p>
          <a:p>
            <a:r>
              <a:rPr lang="ru-RU" sz="2200" b="1" dirty="0" smtClean="0"/>
              <a:t>соблюдение </a:t>
            </a:r>
            <a:r>
              <a:rPr lang="ru-RU" sz="2200" b="1" dirty="0"/>
              <a:t>регламента;</a:t>
            </a:r>
          </a:p>
          <a:p>
            <a:r>
              <a:rPr lang="ru-RU" sz="2200" b="1" dirty="0" smtClean="0"/>
              <a:t>организация </a:t>
            </a:r>
            <a:r>
              <a:rPr lang="ru-RU" sz="2200" b="1" dirty="0"/>
              <a:t>очередности высказываний с предоставлением слова всем желающим;</a:t>
            </a:r>
          </a:p>
          <a:p>
            <a:r>
              <a:rPr lang="ru-RU" sz="2200" b="1" dirty="0" smtClean="0"/>
              <a:t>однозначность </a:t>
            </a:r>
            <a:r>
              <a:rPr lang="ru-RU" sz="2200" b="1" dirty="0"/>
              <a:t>трактовки терминов и понятий;</a:t>
            </a:r>
          </a:p>
          <a:p>
            <a:r>
              <a:rPr lang="ru-RU" sz="2200" b="1" dirty="0" smtClean="0"/>
              <a:t>недопустимость </a:t>
            </a:r>
            <a:r>
              <a:rPr lang="ru-RU" sz="2200" b="1" dirty="0"/>
              <a:t>доминирования точки зрения ведущего;</a:t>
            </a:r>
          </a:p>
          <a:p>
            <a:r>
              <a:rPr lang="ru-RU" sz="2200" b="1" dirty="0" smtClean="0"/>
              <a:t>отсутствие </a:t>
            </a:r>
            <a:r>
              <a:rPr lang="ru-RU" sz="2200" b="1" dirty="0"/>
              <a:t>оценки по отношению к высказанным участниками мнениям.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98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771" y="321582"/>
            <a:ext cx="10515600" cy="10841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Успешности проведения группового интервью могут способствовать технические приемы: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9855" y="1528549"/>
            <a:ext cx="10515600" cy="4999356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i="1" dirty="0" smtClean="0"/>
              <a:t>повтор </a:t>
            </a:r>
            <a:r>
              <a:rPr lang="ru-RU" sz="2400" b="1" dirty="0"/>
              <a:t>того, что сказал выступающий, своими словами (парафраз), повышая тем самым значимость участия каждого, стимулируя остальных высказаться («Другими словами, это означает, что…», «Если я правильно понял, вы говорите о …»);</a:t>
            </a:r>
          </a:p>
          <a:p>
            <a:r>
              <a:rPr lang="ru-RU" sz="2400" b="1" i="1" dirty="0" smtClean="0"/>
              <a:t>открытые </a:t>
            </a:r>
            <a:r>
              <a:rPr lang="ru-RU" sz="2400" b="1" i="1" dirty="0"/>
              <a:t>вопросы,</a:t>
            </a:r>
            <a:r>
              <a:rPr lang="ru-RU" sz="2400" b="1" dirty="0"/>
              <a:t> на которые нельзя дать ответы «Да», «Нет», «Не знаю» («Что это?», «Как это сделать?», «Почему это так важно?» и т. п.);</a:t>
            </a:r>
          </a:p>
          <a:p>
            <a:r>
              <a:rPr lang="ru-RU" sz="2400" b="1" i="1" dirty="0" smtClean="0"/>
              <a:t>переадресование </a:t>
            </a:r>
            <a:r>
              <a:rPr lang="ru-RU" sz="2400" b="1" i="1" dirty="0"/>
              <a:t>вопроса,</a:t>
            </a:r>
            <a:r>
              <a:rPr lang="ru-RU" sz="2400" b="1" dirty="0"/>
              <a:t> обращенного к ведущему, всем участникам («А что вы думаете об этом?», «Кто попытается дать на это ответ?»);</a:t>
            </a:r>
          </a:p>
          <a:p>
            <a:r>
              <a:rPr lang="ru-RU" sz="2400" b="1" i="1" dirty="0" err="1" smtClean="0"/>
              <a:t>резюмирование</a:t>
            </a:r>
            <a:r>
              <a:rPr lang="ru-RU" sz="2400" b="1" i="1" dirty="0" smtClean="0"/>
              <a:t> </a:t>
            </a:r>
            <a:r>
              <a:rPr lang="ru-RU" sz="2400" b="1" i="1" dirty="0"/>
              <a:t>–</a:t>
            </a:r>
            <a:r>
              <a:rPr lang="ru-RU" sz="2400" b="1" dirty="0"/>
              <a:t> подведение промежуточных итогов, фиксация повторяющихся и противоположных точек зрения, подведение черты, обозначение перехода к другому этапу работы («Таким образом, основными нашими идеями являются…», «Если теперь подытожить сказанное, то…»).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45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813" y="368490"/>
            <a:ext cx="9443800" cy="197323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Дебаты.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err="1" smtClean="0"/>
              <a:t>Формализованность</a:t>
            </a:r>
            <a:r>
              <a:rPr lang="ru-RU" sz="2400" b="1" dirty="0" smtClean="0"/>
              <a:t> </a:t>
            </a:r>
            <a:r>
              <a:rPr lang="ru-RU" sz="2400" b="1" dirty="0"/>
              <a:t>обмена информацией, заложенная в самих дебатах, позволяет: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7290" y="2341729"/>
            <a:ext cx="9307322" cy="4183643"/>
          </a:xfrm>
        </p:spPr>
        <p:txBody>
          <a:bodyPr>
            <a:noAutofit/>
          </a:bodyPr>
          <a:lstStyle/>
          <a:p>
            <a:pPr lvl="0"/>
            <a:r>
              <a:rPr lang="ru-RU" sz="2200" b="1" dirty="0" smtClean="0"/>
              <a:t>вовлечь в диалог всех педагогов; </a:t>
            </a:r>
          </a:p>
          <a:p>
            <a:pPr lvl="0"/>
            <a:r>
              <a:rPr lang="ru-RU" sz="2200" b="1" dirty="0" smtClean="0"/>
              <a:t>концентрировать внимание участников и зрителей на содержании проблемы; </a:t>
            </a:r>
          </a:p>
          <a:p>
            <a:pPr lvl="0"/>
            <a:r>
              <a:rPr lang="ru-RU" sz="2200" b="1" dirty="0" smtClean="0"/>
              <a:t>избежать стихийности и спонтанности хода обсуждения, отступления от обсуждения главной проблемы, ради второстепенной; </a:t>
            </a:r>
          </a:p>
          <a:p>
            <a:pPr lvl="0"/>
            <a:r>
              <a:rPr lang="ru-RU" sz="2200" b="1" dirty="0" smtClean="0"/>
              <a:t>исключить излишнюю эмоциональность, порой неизбежную при применении активных форм работы с педагогами. </a:t>
            </a:r>
          </a:p>
          <a:p>
            <a:pPr marL="0" indent="0">
              <a:buNone/>
            </a:pPr>
            <a:r>
              <a:rPr lang="ru-RU" sz="2200" b="1" dirty="0" smtClean="0"/>
              <a:t>В </a:t>
            </a:r>
            <a:r>
              <a:rPr lang="ru-RU" sz="2200" b="1" dirty="0"/>
              <a:t>основе дебатов, лежит спорный тезис-утверждение, который является темой игры и определяет позиции двух соревнующихся команд. </a:t>
            </a:r>
          </a:p>
        </p:txBody>
      </p:sp>
    </p:spTree>
    <p:extLst>
      <p:ext uri="{BB962C8B-B14F-4D97-AF65-F5344CB8AC3E}">
        <p14:creationId xmlns:p14="http://schemas.microsoft.com/office/powerpoint/2010/main" val="3539973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41696"/>
            <a:ext cx="8915400" cy="4969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Тема дебатов должна соответствовать нескольким условиям:</a:t>
            </a:r>
          </a:p>
          <a:p>
            <a:pPr lvl="0"/>
            <a:r>
              <a:rPr lang="ru-RU" sz="2400" b="1" dirty="0" smtClean="0"/>
              <a:t>четкость и конкретность формулировки; </a:t>
            </a:r>
          </a:p>
          <a:p>
            <a:pPr lvl="0"/>
            <a:r>
              <a:rPr lang="ru-RU" sz="2400" b="1" dirty="0" smtClean="0"/>
              <a:t>однозначность понимания; </a:t>
            </a:r>
          </a:p>
          <a:p>
            <a:pPr lvl="0"/>
            <a:r>
              <a:rPr lang="ru-RU" sz="2400" b="1" dirty="0" smtClean="0"/>
              <a:t>перспективность для обсуждения; </a:t>
            </a:r>
          </a:p>
          <a:p>
            <a:pPr lvl="0"/>
            <a:r>
              <a:rPr lang="ru-RU" sz="2400" b="1" dirty="0" smtClean="0"/>
              <a:t>значимость для педагогов. </a:t>
            </a:r>
          </a:p>
          <a:p>
            <a:pPr lvl="0"/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Организация дебатов включает в себя три этапа: подготовку, проведение и обсуждение.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427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1754" y="290237"/>
            <a:ext cx="8633301" cy="10173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Правила организации дебатов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1755" y="1528549"/>
            <a:ext cx="9921923" cy="5329451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/>
              <a:t>В </a:t>
            </a:r>
            <a:r>
              <a:rPr lang="ru-RU" sz="2000" b="1" dirty="0"/>
              <a:t>дебатах участвуют все (часть педагогов принимает на себя роли спикеров, председателя, секретаря и экспертов и действует в соответствии с ними, остальные – "зрители" – подбирают аргументы "за" и "против", формулируют вопросы); </a:t>
            </a:r>
          </a:p>
          <a:p>
            <a:pPr lvl="0"/>
            <a:r>
              <a:rPr lang="ru-RU" sz="2000" b="1" dirty="0"/>
              <a:t>В процессе выступлений все соблюдают регламент, в противном случае председатель имеет право прервать выступающего; </a:t>
            </a:r>
          </a:p>
          <a:p>
            <a:pPr lvl="0"/>
            <a:r>
              <a:rPr lang="ru-RU" sz="2000" b="1" dirty="0"/>
              <a:t>Каждый участник команды имеет право выступить только один раз; </a:t>
            </a:r>
          </a:p>
          <a:p>
            <a:pPr lvl="0"/>
            <a:r>
              <a:rPr lang="ru-RU" sz="2000" b="1" dirty="0"/>
              <a:t>В случае затруднений при ответах на вопросы каждый спикер, кроме подводящего итоги, имеет право взять один таймаут длительностью до 2 мин; </a:t>
            </a:r>
          </a:p>
          <a:p>
            <a:pPr lvl="0"/>
            <a:r>
              <a:rPr lang="ru-RU" sz="2000" b="1" dirty="0"/>
              <a:t>Спикер имеет право не отвечать на вопрос без объяснения причин; </a:t>
            </a:r>
          </a:p>
          <a:p>
            <a:pPr lvl="0"/>
            <a:r>
              <a:rPr lang="ru-RU" sz="2000" b="1" dirty="0"/>
              <a:t>К концу игры каждый определяет свою позицию и аргументирует ее; </a:t>
            </a:r>
          </a:p>
          <a:p>
            <a:pPr lvl="0"/>
            <a:r>
              <a:rPr lang="ru-RU" sz="2000" b="1" dirty="0"/>
              <a:t>Эксперты оценивают аргументы, но не участников.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832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4372" y="198796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Подготовка дебатов включает в себя следующие шаги: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3839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b="1" dirty="0" smtClean="0"/>
              <a:t>знакомство </a:t>
            </a:r>
            <a:r>
              <a:rPr lang="ru-RU" sz="2400" b="1" dirty="0"/>
              <a:t>участников с сущностью, особенностями, правилами организации и проведения дебатов; </a:t>
            </a:r>
          </a:p>
          <a:p>
            <a:pPr lvl="0"/>
            <a:r>
              <a:rPr lang="ru-RU" sz="2400" b="1" dirty="0"/>
              <a:t>определение исходного тезиса дебатов; </a:t>
            </a:r>
          </a:p>
          <a:p>
            <a:pPr lvl="0"/>
            <a:r>
              <a:rPr lang="ru-RU" sz="2400" b="1" dirty="0"/>
              <a:t>подбор, изучение и анализ основной литературы; </a:t>
            </a:r>
          </a:p>
          <a:p>
            <a:pPr lvl="0"/>
            <a:r>
              <a:rPr lang="ru-RU" sz="2400" b="1" dirty="0"/>
              <a:t>распределение ролей; </a:t>
            </a:r>
          </a:p>
          <a:p>
            <a:pPr lvl="0"/>
            <a:r>
              <a:rPr lang="ru-RU" sz="2400" b="1" dirty="0"/>
              <a:t>разработка кейса понятий, аргументов, контраргументов; </a:t>
            </a:r>
          </a:p>
          <a:p>
            <a:pPr lvl="0"/>
            <a:r>
              <a:rPr lang="ru-RU" sz="2400" b="1" dirty="0"/>
              <a:t>разработка экспертами критериев оценки; </a:t>
            </a:r>
          </a:p>
          <a:p>
            <a:pPr lvl="0"/>
            <a:r>
              <a:rPr lang="ru-RU" sz="2400" b="1" dirty="0"/>
              <a:t>индивидуальный инструктаж о процедуре дебатов.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3356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3364" y="418252"/>
            <a:ext cx="8534400" cy="1507067"/>
          </a:xfrm>
        </p:spPr>
        <p:txBody>
          <a:bodyPr/>
          <a:lstStyle/>
          <a:p>
            <a:r>
              <a:rPr lang="ru-RU" b="1" dirty="0" smtClean="0"/>
              <a:t>Мозговой штурм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4743" y="2133599"/>
            <a:ext cx="9479869" cy="4060371"/>
          </a:xfrm>
        </p:spPr>
        <p:txBody>
          <a:bodyPr>
            <a:normAutofit/>
          </a:bodyPr>
          <a:lstStyle/>
          <a:p>
            <a:r>
              <a:rPr lang="ru-RU" sz="2200" b="1" dirty="0"/>
              <a:t>Это один из методических приемов, способствующий развитию практических навыков, творческого мышления, выработке </a:t>
            </a:r>
            <a:r>
              <a:rPr lang="ru-RU" sz="2200" b="1" dirty="0" smtClean="0"/>
              <a:t>точки </a:t>
            </a:r>
            <a:r>
              <a:rPr lang="ru-RU" sz="2200" b="1" dirty="0"/>
              <a:t>зрения на определенные </a:t>
            </a:r>
            <a:r>
              <a:rPr lang="ru-RU" sz="2200" b="1" dirty="0" smtClean="0"/>
              <a:t>вопросы. </a:t>
            </a:r>
            <a:r>
              <a:rPr lang="ru-RU" sz="2200" b="1" dirty="0"/>
              <a:t>Этот прием удобно использовать </a:t>
            </a:r>
            <a:r>
              <a:rPr lang="ru-RU" sz="2200" b="1" dirty="0" smtClean="0"/>
              <a:t>для </a:t>
            </a:r>
            <a:r>
              <a:rPr lang="ru-RU" sz="2200" b="1" dirty="0"/>
              <a:t>принятия решений по определенной проблеме.</a:t>
            </a:r>
          </a:p>
          <a:p>
            <a:r>
              <a:rPr lang="ru-RU" sz="2200" b="1" dirty="0"/>
              <a:t>Руководитель должен хорошо продумать вопросы, чтобы ответы были краткими, лаконичными. Предпочтение отдается ответам-фантазиям, ответам-озарениям. Запрещаются критика идей, их оценка. Продолжи­тельность мозгового штурма - 15-30 минут. Затем следует обсуждение высказанных идей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33282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Метод кейсов, или метод анализа практических </a:t>
            </a:r>
            <a:r>
              <a:rPr lang="ru-RU" b="1" dirty="0" smtClean="0"/>
              <a:t>ситуаций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Метод кейсов (от англ. </a:t>
            </a:r>
            <a:r>
              <a:rPr lang="ru-RU" sz="2400" b="1" i="1" dirty="0" err="1"/>
              <a:t>сase</a:t>
            </a:r>
            <a:r>
              <a:rPr lang="ru-RU" sz="2400" b="1" i="1" dirty="0"/>
              <a:t> </a:t>
            </a:r>
            <a:r>
              <a:rPr lang="ru-RU" sz="2400" b="1" i="1" dirty="0" err="1"/>
              <a:t>method</a:t>
            </a:r>
            <a:r>
              <a:rPr lang="ru-RU" sz="2400" b="1" dirty="0"/>
              <a:t> (кейс-метод), </a:t>
            </a:r>
            <a:r>
              <a:rPr lang="ru-RU" sz="2400" b="1" i="1" dirty="0" err="1"/>
              <a:t>case-study</a:t>
            </a:r>
            <a:r>
              <a:rPr lang="ru-RU" sz="2400" b="1" dirty="0"/>
              <a:t> (кейс-</a:t>
            </a:r>
            <a:r>
              <a:rPr lang="ru-RU" sz="2400" b="1" dirty="0" err="1"/>
              <a:t>стади</a:t>
            </a:r>
            <a:r>
              <a:rPr lang="ru-RU" sz="2400" b="1" dirty="0"/>
              <a:t>), метод конкретных ситуаций) – техника обучения, при который обучающиеся должны проанализировать ситуацию, разобраться в сути проблемы, предложить возможные решения и выбрать лучшее из них. Кейсы базируются на реальном фактическом материале, или же приближены к реальной ситуации</a:t>
            </a:r>
            <a:r>
              <a:rPr lang="ru-RU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566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7039" y="282916"/>
            <a:ext cx="10044751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Этапы организации работы по методу кейсов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1987" y="1187356"/>
            <a:ext cx="10649803" cy="539086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На </a:t>
            </a:r>
            <a:r>
              <a:rPr lang="ru-RU" sz="2000" b="1" dirty="0">
                <a:solidFill>
                  <a:srgbClr val="FF0000"/>
                </a:solidFill>
              </a:rPr>
              <a:t>подготовительном этапе </a:t>
            </a:r>
            <a:r>
              <a:rPr lang="ru-RU" sz="2000" b="1" dirty="0"/>
              <a:t>организатором занятия конкретизируются цели работы с педагогами; ведется подбор и разработка ситуаций, соответствующих цели; написание сценария мероприятия.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Ознакомительный этап </a:t>
            </a:r>
            <a:r>
              <a:rPr lang="ru-RU" sz="2000" b="1" dirty="0"/>
              <a:t>– это презентация практической ситуации организатором, ее первоначальное обсуждение. Этот этап работы рекомендуется организовывать в малых группах.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Аналитический этап </a:t>
            </a:r>
            <a:r>
              <a:rPr lang="ru-RU" sz="2000" b="1" dirty="0"/>
              <a:t>включает в себя следующие направления работы: выявление группой сути проблемы, ее конкретизация; поиск путей решения проблемы, необходимых источников информации; формулирование </a:t>
            </a:r>
            <a:r>
              <a:rPr lang="ru-RU" sz="2000" b="1" dirty="0" err="1"/>
              <a:t>микрогруппами</a:t>
            </a:r>
            <a:r>
              <a:rPr lang="ru-RU" sz="2000" b="1" dirty="0"/>
              <a:t> или отдельными участниками работы вариантов решения; анализ группой различных решений, выявление их сильных и слабых позиций.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Итоговый этап </a:t>
            </a:r>
            <a:r>
              <a:rPr lang="ru-RU" sz="2000" b="1" dirty="0"/>
              <a:t>– выбор единого варианта решения, анализ хода и содержания проделанной работы, рефлексия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8226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4960" y="348342"/>
            <a:ext cx="9184943" cy="6298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/>
              <a:t>Кейс</a:t>
            </a:r>
            <a:r>
              <a:rPr lang="ru-RU" sz="2600" dirty="0"/>
              <a:t> – это система понятий, аспектов, аргументов, поддержек и контраргументов, которые используются командой для доказательства правильности и наилучшей обоснованности своей позиции.</a:t>
            </a:r>
          </a:p>
          <a:p>
            <a:r>
              <a:rPr lang="ru-RU" sz="2600" dirty="0"/>
              <a:t>Тема формулируется в виде тезиса-утверждения или антитезиса-отрицания. Исходя из темы, подбираются понятия, которые будут использоваться в процессе выступлений, даются их определения и устанавливается логическая взаимосвязь между ними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17380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59557"/>
            <a:ext cx="8915400" cy="58821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Аспект</a:t>
            </a:r>
            <a:r>
              <a:rPr lang="ru-RU" sz="2400" dirty="0"/>
              <a:t> – категория, ограничивающая рассмотрение проблемы рамками определенной науки, теории, отдельной стороны проблемы. Как правило, аспекты формулируются 1–2 прилагательными. Например, "педагогический", "методический", "социальный", "психологический", "экономический", "кадровый" и другие аспекты. Кейс должен включать в себя несколько различных аспектов (от 3 до 6). </a:t>
            </a:r>
          </a:p>
          <a:p>
            <a:r>
              <a:rPr lang="ru-RU" sz="2400" dirty="0"/>
              <a:t>   Аспекты характеризуются посредством аргументов, которые формулируются 1–3 предложениями и должны быть подтверждены поддержками. В каждом аспекте может быть несколько аргументов (от 1 до 3). </a:t>
            </a:r>
          </a:p>
          <a:p>
            <a:pPr marL="0" indent="0">
              <a:buNone/>
            </a:pPr>
            <a:r>
              <a:rPr lang="ru-RU" sz="2400" b="1" dirty="0"/>
              <a:t>Поддержки</a:t>
            </a:r>
            <a:r>
              <a:rPr lang="ru-RU" sz="2400" dirty="0"/>
              <a:t> – цитаты, факты, статистические данные, объективно подтверждающие конкретный аргумент заявленного аспекта.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603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Реклама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Предлагается взять статью из профессионального журнала и представить ее:</a:t>
            </a:r>
          </a:p>
          <a:p>
            <a:endParaRPr lang="ru-RU" sz="2800" dirty="0"/>
          </a:p>
          <a:p>
            <a:r>
              <a:rPr lang="ru-RU" sz="2800" dirty="0" smtClean="0"/>
              <a:t>Как для коллег</a:t>
            </a:r>
          </a:p>
          <a:p>
            <a:r>
              <a:rPr lang="ru-RU" sz="2800" dirty="0" smtClean="0"/>
              <a:t>Как для родителей</a:t>
            </a:r>
          </a:p>
          <a:p>
            <a:r>
              <a:rPr lang="ru-RU" sz="2800" dirty="0" smtClean="0"/>
              <a:t>Как для издателей научно-популярной литературы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451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«Шесть шляп мышления»</a:t>
            </a:r>
            <a:br>
              <a:rPr lang="ru-RU" b="1" dirty="0" smtClean="0"/>
            </a:br>
            <a:r>
              <a:rPr lang="ru-RU" b="1" dirty="0" smtClean="0"/>
              <a:t>Эдвард де </a:t>
            </a:r>
            <a:r>
              <a:rPr lang="ru-RU" b="1" dirty="0" err="1" smtClean="0"/>
              <a:t>Боно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/>
              <a:t>Метод 6 шляп – это психологическая ролевая игра. Шляпа определённого цвета означает отдельный режим мышления, и, надевая её, человек включает этот режим. Это нужно для составления целостного мнения о проблеме</a:t>
            </a:r>
          </a:p>
        </p:txBody>
      </p:sp>
    </p:spTree>
    <p:extLst>
      <p:ext uri="{BB962C8B-B14F-4D97-AF65-F5344CB8AC3E}">
        <p14:creationId xmlns:p14="http://schemas.microsoft.com/office/powerpoint/2010/main" val="20391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02771"/>
            <a:ext cx="8915400" cy="61939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Белая шляпа</a:t>
            </a:r>
            <a:r>
              <a:rPr lang="ru-RU" dirty="0"/>
              <a:t>. Примеряя этот головной убор, мы сосредотачиваемся на имеющихся в распоряжении данных. Пытаемся понять, какой информации недостаёт, где её найти, как использовать уже известные факты и выводы для решения проблемы.</a:t>
            </a:r>
          </a:p>
          <a:p>
            <a:r>
              <a:rPr lang="ru-RU" dirty="0"/>
              <a:t>Белая шляпа – это, фактически, ретроспективный метод познания, который используют, чтобы выявить причинно-следственные связи и закономерности в развитии явлений.</a:t>
            </a:r>
          </a:p>
          <a:p>
            <a:r>
              <a:rPr lang="ru-RU" b="1" dirty="0"/>
              <a:t>Красная шляпа</a:t>
            </a:r>
            <a:r>
              <a:rPr lang="ru-RU" dirty="0"/>
              <a:t>. Надевая её, мы включаем интуицию и чувства. Что подсказывает вам внутренний голос? Интуитивные догадки и ощущения на этом этапе очень важны, поскольку позволяют судить об эмоциональном фоне и отношении к проблеме через призму человеческих чувств. Если обсуждение коллективное – важно постараться понять ответы других людей, движущие силы и подоплёку предложенных ими решений. Для этого каждому нужно быть правдивым и искренним, не скрывать своих настоящих чувств и переживаний.</a:t>
            </a:r>
          </a:p>
          <a:p>
            <a:r>
              <a:rPr lang="ru-RU" b="1" dirty="0"/>
              <a:t>Чёрная шляпа</a:t>
            </a:r>
            <a:r>
              <a:rPr lang="ru-RU" dirty="0"/>
              <a:t>. В ней вы должны быть пессимистом, но со здоровой долей критицизма. Предложенные решения проблемы оцениваются на предмет возможных рисков в будущем, дальнейшего развития трудных и непредвиденных ситуаций. Старайтесь в каждой идее найти слабые места и обратить на них внимание. Чёрную шляпу нужно использовать в первую очередь тем, кто уже добился успеха и привык мыслить позитивно, ведь зачастую именно такие люди склонны недооценивать предполагаемые трудности.</a:t>
            </a:r>
          </a:p>
          <a:p>
            <a:r>
              <a:rPr lang="ru-RU" b="1" dirty="0"/>
              <a:t>Жёлтая шляпа</a:t>
            </a:r>
            <a:r>
              <a:rPr lang="ru-RU" dirty="0"/>
              <a:t>. Она является противоположностью чёрной и подразумевает оптимистический, позитивный взгляд на проблему. Выделяйте сильные стороны и преимущества каждого решения. Особенно это важно, если все варианты кажутся довольно мрачными.</a:t>
            </a:r>
          </a:p>
          <a:p>
            <a:r>
              <a:rPr lang="ru-RU" b="1" dirty="0"/>
              <a:t>Зелёная шляпа</a:t>
            </a:r>
            <a:r>
              <a:rPr lang="ru-RU" dirty="0"/>
              <a:t> отвечает за творчество, поиск необычных идей и неординарных взглядов. Никаких оценок предложенных ранее решений, только их дальнейшее развитие любыми доступными способами (</a:t>
            </a:r>
            <a:r>
              <a:rPr lang="ru-RU" u="sng" dirty="0">
                <a:hlinkClick r:id="rId2"/>
              </a:rPr>
              <a:t>ментальные карты</a:t>
            </a:r>
            <a:r>
              <a:rPr lang="ru-RU" dirty="0"/>
              <a:t>, </a:t>
            </a:r>
            <a:r>
              <a:rPr lang="ru-RU" u="sng" dirty="0">
                <a:hlinkClick r:id="rId3"/>
              </a:rPr>
              <a:t>фокальные объекты</a:t>
            </a:r>
            <a:r>
              <a:rPr lang="ru-RU" dirty="0"/>
              <a:t>, </a:t>
            </a:r>
            <a:r>
              <a:rPr lang="ru-RU" u="sng" dirty="0">
                <a:hlinkClick r:id="rId4"/>
              </a:rPr>
              <a:t>ассоциации</a:t>
            </a:r>
            <a:r>
              <a:rPr lang="ru-RU" dirty="0"/>
              <a:t> и другие инструменты активизации </a:t>
            </a:r>
            <a:r>
              <a:rPr lang="ru-RU" u="sng" dirty="0">
                <a:hlinkClick r:id="rId5"/>
              </a:rPr>
              <a:t>творческого мышления</a:t>
            </a:r>
            <a:r>
              <a:rPr lang="ru-RU" dirty="0"/>
              <a:t>).</a:t>
            </a:r>
          </a:p>
          <a:p>
            <a:r>
              <a:rPr lang="ru-RU" b="1" dirty="0"/>
              <a:t>Синяя шляпа </a:t>
            </a:r>
            <a:r>
              <a:rPr lang="ru-RU" dirty="0"/>
              <a:t>не связана непосредственно с выработкой решения. Её одевает руководитель – тот, кто ставит цели в начале и подводит итог работы в конце. Он управляет всем процессом – даёт слово каждому, следит за соблюдением тематики.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8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Тренинг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 smtClean="0"/>
              <a:t>Под </a:t>
            </a:r>
            <a:r>
              <a:rPr lang="ru-RU" sz="2600" dirty="0"/>
              <a:t>тренингами понимают такое обучение, в котором основное внимание уделяется практической отработке изучаемого материала, когда в процессе моделирования специально заданных ситуаций обучающиеся имеют возможность развить и закрепить необходимые знания и навыки, изменить свое отношение к собственному опыту и применяемым в работе подходам.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5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172" y="207941"/>
            <a:ext cx="4719892" cy="9624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Учебная дискуссия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3266" y="1419367"/>
            <a:ext cx="9771346" cy="4491855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Традиционно </a:t>
            </a:r>
            <a:r>
              <a:rPr lang="ru-RU" sz="2200" b="1" dirty="0"/>
              <a:t>под словом "дискуссия" понимается обмен мнениями во всех его формах. Соответствующий метод обучения заключается в проведении обсуждений по конкретной проблеме в относительно небольших группах (от 6 до 15 чел.).</a:t>
            </a:r>
          </a:p>
          <a:p>
            <a:r>
              <a:rPr lang="ru-RU" sz="2200" b="1" dirty="0"/>
              <a:t>Учебная дискуссия отличается тем, что ее проблематика нова лишь для группы лиц, участвующих в дискуссии; ее ориентировочный результат известен организатору. Цель учебной дискуссии – овладение участниками методами ведения обсуждения, поиска и формулирования аргументов, их анализа. Грамотно организованная учебная дискуссия является фактором развития коммуникативных и аналитических способностей, позволяет выявить уровень представлений по определенной теме, проблеме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70476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0332" y="0"/>
            <a:ext cx="4326700" cy="1026500"/>
          </a:xfrm>
        </p:spPr>
        <p:txBody>
          <a:bodyPr/>
          <a:lstStyle/>
          <a:p>
            <a:r>
              <a:rPr lang="ru-RU" b="1" dirty="0" smtClean="0"/>
              <a:t>Круглый стол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6913" y="1310185"/>
            <a:ext cx="10112991" cy="4601037"/>
          </a:xfrm>
        </p:spPr>
        <p:txBody>
          <a:bodyPr>
            <a:noAutofit/>
          </a:bodyPr>
          <a:lstStyle/>
          <a:p>
            <a:r>
              <a:rPr lang="ru-RU" sz="2600" dirty="0" smtClean="0"/>
              <a:t>Круглый </a:t>
            </a:r>
            <a:r>
              <a:rPr lang="ru-RU" sz="2600" dirty="0"/>
              <a:t>стол – это коллективное обсуждение заданной темы равноправными участниками. Виды круглых столов, наиболее часто используемые в практике работы:</a:t>
            </a:r>
          </a:p>
          <a:p>
            <a:pPr lvl="0"/>
            <a:r>
              <a:rPr lang="ru-RU" sz="2600" i="1" dirty="0"/>
              <a:t>учебные круглые столы </a:t>
            </a:r>
            <a:r>
              <a:rPr lang="ru-RU" sz="2600" dirty="0"/>
              <a:t>проводятся для изучения нового или воспроизведения забытого материала; </a:t>
            </a:r>
          </a:p>
          <a:p>
            <a:pPr lvl="0"/>
            <a:r>
              <a:rPr lang="ru-RU" sz="2600" i="1" dirty="0"/>
              <a:t>проблемные</a:t>
            </a:r>
            <a:r>
              <a:rPr lang="ru-RU" sz="2600" dirty="0"/>
              <a:t> – служат для презентации и обсуждения проблемных вопросов или ситуационных заданий; </a:t>
            </a:r>
            <a:r>
              <a:rPr lang="ru-RU" sz="2600" dirty="0" smtClean="0"/>
              <a:t>организуются </a:t>
            </a:r>
            <a:r>
              <a:rPr lang="ru-RU" sz="2600" dirty="0"/>
              <a:t>для обсуждения новых публикаций по интересующей тематике, анализа литературы по определенной теме; дискуссии о применении теоретических знаний на </a:t>
            </a:r>
            <a:r>
              <a:rPr lang="ru-RU" sz="2600" dirty="0" smtClean="0"/>
              <a:t>практике</a:t>
            </a:r>
            <a:r>
              <a:rPr lang="ru-RU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737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868" y="119143"/>
            <a:ext cx="8911687" cy="1280890"/>
          </a:xfrm>
        </p:spPr>
        <p:txBody>
          <a:bodyPr/>
          <a:lstStyle/>
          <a:p>
            <a:r>
              <a:rPr lang="ru-RU" b="1" dirty="0"/>
              <a:t>Деловые </a:t>
            </a:r>
            <a:r>
              <a:rPr lang="ru-RU" b="1" dirty="0" smtClean="0"/>
              <a:t>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00034"/>
            <a:ext cx="11008057" cy="51099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Операционные игры </a:t>
            </a:r>
            <a:r>
              <a:rPr lang="ru-RU" b="1" dirty="0"/>
              <a:t>помогают отрабатывать выполнение конкретных специфических операций, в них моделируется соответствующий рабочий </a:t>
            </a:r>
            <a:r>
              <a:rPr lang="ru-RU" b="1" dirty="0" smtClean="0"/>
              <a:t>процесс. (Педагог- дети)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Имитационные игры </a:t>
            </a:r>
            <a:r>
              <a:rPr lang="ru-RU" b="1" dirty="0"/>
              <a:t>помогают моделировать конкретные ситуации, произошедшие в реальности, обстановку и условия протекания этих событий.</a:t>
            </a:r>
          </a:p>
          <a:p>
            <a:r>
              <a:rPr lang="ru-RU" b="1" dirty="0">
                <a:solidFill>
                  <a:srgbClr val="FF0000"/>
                </a:solidFill>
              </a:rPr>
              <a:t>Ролевые игры </a:t>
            </a:r>
            <a:r>
              <a:rPr lang="ru-RU" b="1" dirty="0"/>
              <a:t>позволяют отработать тактику поведения, действий конкретного лица в воображаемой ситуации. Для проведения этих игр разрабатывается модель-пьеса ситуации, между педагогами распределяются роли.</a:t>
            </a:r>
          </a:p>
          <a:p>
            <a:r>
              <a:rPr lang="ru-RU" b="1" dirty="0">
                <a:solidFill>
                  <a:srgbClr val="FF0000"/>
                </a:solidFill>
              </a:rPr>
              <a:t>Игры-инсценировки</a:t>
            </a:r>
            <a:r>
              <a:rPr lang="ru-RU" b="1" dirty="0"/>
              <a:t> позволяют разыграть какую-либо проблемную ситуацию в определенной обстановке.</a:t>
            </a:r>
          </a:p>
          <a:p>
            <a:r>
              <a:rPr lang="ru-RU" b="1" dirty="0"/>
              <a:t>Конкурсные или учебно-деловые игры предназначены для проверки теоретических знаний педагогов по теме, отработки навыков практического опыта их применения. Часто для проведения подобных игр применяется метод игрового моделирования (использование в учебных или диагностических целях общеизвестных игр типа "Кто хочет стать миллионером?", "Сто к одному" и пр.). Это достаточно эффективный метод, позволяющий активизировать творческое мышление педагогов. При подведении итогов деловой игры основное внимание направлено на анализ ее результатов, рефлексию хода игры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7323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dirty="0"/>
              <a:t>Метод проектов</a:t>
            </a:r>
            <a:r>
              <a:rPr lang="ru-RU" sz="3600" dirty="0"/>
              <a:t> – это педагогическая технология, стержнем которой является самостоятельная исследовательская, познавательная, игровая, творческая, продуктивная деятельность человека, в процессе которой он познает себя и окружающий </a:t>
            </a:r>
            <a:br>
              <a:rPr lang="ru-RU" sz="3600" dirty="0"/>
            </a:br>
            <a:r>
              <a:rPr lang="ru-RU" sz="3600" dirty="0"/>
              <a:t>мир, воплощает новые знания в реальные продукты.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72186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1918</Words>
  <Application>Microsoft Office PowerPoint</Application>
  <PresentationFormat>Широкоэкранный</PresentationFormat>
  <Paragraphs>109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Century Gothic</vt:lpstr>
      <vt:lpstr>Wingdings 3</vt:lpstr>
      <vt:lpstr>Сектор</vt:lpstr>
      <vt:lpstr>Активные формы проведения методических мероприятий</vt:lpstr>
      <vt:lpstr>Мозговой штурм</vt:lpstr>
      <vt:lpstr>«Шесть шляп мышления» Эдвард де Боно</vt:lpstr>
      <vt:lpstr>Презентация PowerPoint</vt:lpstr>
      <vt:lpstr>Тренинг </vt:lpstr>
      <vt:lpstr>Учебная дискуссия </vt:lpstr>
      <vt:lpstr>Круглый стол</vt:lpstr>
      <vt:lpstr>Деловые игры</vt:lpstr>
      <vt:lpstr>Презентация PowerPoint</vt:lpstr>
      <vt:lpstr>Методика "Фруктовый сад"</vt:lpstr>
      <vt:lpstr>«Разброс мнений»</vt:lpstr>
      <vt:lpstr>Формула ПОПС - </vt:lpstr>
      <vt:lpstr>«Групповое интервью» </vt:lpstr>
      <vt:lpstr>В целях обеспечения успешности проведения группового интервью целесообразно соблюдать легко выполнимые требования: </vt:lpstr>
      <vt:lpstr>Успешности проведения группового интервью могут способствовать технические приемы: </vt:lpstr>
      <vt:lpstr>Дебаты.  Формализованность обмена информацией, заложенная в самих дебатах, позволяет: </vt:lpstr>
      <vt:lpstr>Презентация PowerPoint</vt:lpstr>
      <vt:lpstr>Правила организации дебатов </vt:lpstr>
      <vt:lpstr>Подготовка дебатов включает в себя следующие шаги:</vt:lpstr>
      <vt:lpstr>Метод кейсов, или метод анализа практических ситуаций</vt:lpstr>
      <vt:lpstr>Этапы организации работы по методу кейсов </vt:lpstr>
      <vt:lpstr>Презентация PowerPoint</vt:lpstr>
      <vt:lpstr>Презентация PowerPoint</vt:lpstr>
      <vt:lpstr>Реклама статьи</vt:lpstr>
    </vt:vector>
  </TitlesOfParts>
  <Company>Севеск РЦО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Мозговой штурм</dc:title>
  <dc:creator>Александра Мухина</dc:creator>
  <cp:lastModifiedBy>Колесова</cp:lastModifiedBy>
  <cp:revision>23</cp:revision>
  <dcterms:created xsi:type="dcterms:W3CDTF">2016-11-14T05:58:53Z</dcterms:created>
  <dcterms:modified xsi:type="dcterms:W3CDTF">2023-11-28T13:35:39Z</dcterms:modified>
</cp:coreProperties>
</file>