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0" r:id="rId3"/>
    <p:sldId id="263" r:id="rId4"/>
    <p:sldId id="276" r:id="rId5"/>
    <p:sldId id="262" r:id="rId6"/>
    <p:sldId id="265" r:id="rId7"/>
    <p:sldId id="270" r:id="rId8"/>
    <p:sldId id="284" r:id="rId9"/>
    <p:sldId id="268" r:id="rId10"/>
    <p:sldId id="271" r:id="rId11"/>
    <p:sldId id="297" r:id="rId12"/>
    <p:sldId id="302" r:id="rId13"/>
    <p:sldId id="290" r:id="rId14"/>
    <p:sldId id="291" r:id="rId15"/>
    <p:sldId id="303" r:id="rId16"/>
    <p:sldId id="287" r:id="rId17"/>
    <p:sldId id="285" r:id="rId18"/>
    <p:sldId id="294" r:id="rId19"/>
    <p:sldId id="280" r:id="rId20"/>
    <p:sldId id="269" r:id="rId21"/>
    <p:sldId id="279" r:id="rId22"/>
    <p:sldId id="266" r:id="rId23"/>
    <p:sldId id="274" r:id="rId24"/>
    <p:sldId id="278" r:id="rId25"/>
    <p:sldId id="281" r:id="rId26"/>
    <p:sldId id="273" r:id="rId27"/>
    <p:sldId id="299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624" autoAdjust="0"/>
  </p:normalViewPr>
  <p:slideViewPr>
    <p:cSldViewPr>
      <p:cViewPr varScale="1">
        <p:scale>
          <a:sx n="84" d="100"/>
          <a:sy n="84" d="100"/>
        </p:scale>
        <p:origin x="86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43EF4-9483-4B8E-A8D7-59E644C62538}" type="doc">
      <dgm:prSet loTypeId="urn:microsoft.com/office/officeart/2005/8/layout/radial5" loCatId="cycl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221A6E5-AA49-473B-946B-258BE95B59E2}">
      <dgm:prSet phldrT="[Текст]" phldr="1"/>
      <dgm:spPr/>
      <dgm:t>
        <a:bodyPr/>
        <a:lstStyle/>
        <a:p>
          <a:endParaRPr lang="ru-RU" dirty="0"/>
        </a:p>
      </dgm:t>
    </dgm:pt>
    <dgm:pt modelId="{9E20F573-040D-42AB-A220-C5F4F953BD24}" type="parTrans" cxnId="{D1F1614D-D7DF-49E0-AEEF-4920DD59DCFB}">
      <dgm:prSet/>
      <dgm:spPr/>
      <dgm:t>
        <a:bodyPr/>
        <a:lstStyle/>
        <a:p>
          <a:endParaRPr lang="ru-RU"/>
        </a:p>
      </dgm:t>
    </dgm:pt>
    <dgm:pt modelId="{7C22418E-EA52-444A-9E80-7C3518F868F0}" type="sibTrans" cxnId="{D1F1614D-D7DF-49E0-AEEF-4920DD59DCFB}">
      <dgm:prSet/>
      <dgm:spPr/>
      <dgm:t>
        <a:bodyPr/>
        <a:lstStyle/>
        <a:p>
          <a:endParaRPr lang="ru-RU"/>
        </a:p>
      </dgm:t>
    </dgm:pt>
    <dgm:pt modelId="{2266E78D-D506-4073-8436-40C7082F118B}">
      <dgm:prSet phldrT="[Текст]" phldr="1"/>
      <dgm:spPr/>
      <dgm:t>
        <a:bodyPr/>
        <a:lstStyle/>
        <a:p>
          <a:endParaRPr lang="ru-RU" dirty="0"/>
        </a:p>
      </dgm:t>
    </dgm:pt>
    <dgm:pt modelId="{A8139A5D-0117-4924-96FA-0B7B5668FD31}" type="parTrans" cxnId="{8E5A400E-B157-43D3-A2DB-A72391EF9E39}">
      <dgm:prSet/>
      <dgm:spPr/>
      <dgm:t>
        <a:bodyPr/>
        <a:lstStyle/>
        <a:p>
          <a:endParaRPr lang="ru-RU"/>
        </a:p>
      </dgm:t>
    </dgm:pt>
    <dgm:pt modelId="{C65852E5-4C0B-4BAB-87C9-2BB2B3B1937D}" type="sibTrans" cxnId="{8E5A400E-B157-43D3-A2DB-A72391EF9E39}">
      <dgm:prSet/>
      <dgm:spPr/>
      <dgm:t>
        <a:bodyPr/>
        <a:lstStyle/>
        <a:p>
          <a:endParaRPr lang="ru-RU"/>
        </a:p>
      </dgm:t>
    </dgm:pt>
    <dgm:pt modelId="{51B96FF4-E72D-4B7F-9BE4-D4FD7BB048B2}">
      <dgm:prSet phldrT="[Текст]" phldr="1"/>
      <dgm:spPr/>
      <dgm:t>
        <a:bodyPr/>
        <a:lstStyle/>
        <a:p>
          <a:endParaRPr lang="ru-RU" dirty="0"/>
        </a:p>
      </dgm:t>
    </dgm:pt>
    <dgm:pt modelId="{C6AB247E-EBD2-499F-8407-69E8785F7AF6}" type="parTrans" cxnId="{53668658-983D-4B5C-AAFB-992083BE90B9}">
      <dgm:prSet/>
      <dgm:spPr/>
      <dgm:t>
        <a:bodyPr/>
        <a:lstStyle/>
        <a:p>
          <a:endParaRPr lang="ru-RU"/>
        </a:p>
      </dgm:t>
    </dgm:pt>
    <dgm:pt modelId="{260A17AC-4B4B-400E-844C-0A9BCB07B77D}" type="sibTrans" cxnId="{53668658-983D-4B5C-AAFB-992083BE90B9}">
      <dgm:prSet/>
      <dgm:spPr/>
      <dgm:t>
        <a:bodyPr/>
        <a:lstStyle/>
        <a:p>
          <a:endParaRPr lang="ru-RU"/>
        </a:p>
      </dgm:t>
    </dgm:pt>
    <dgm:pt modelId="{A6AED4DC-D1B6-4CFE-B23A-096522BC0796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entury" panose="02040604050505020304" pitchFamily="18" charset="0"/>
            </a:rPr>
            <a:t>Осязательная</a:t>
          </a:r>
          <a:endParaRPr lang="ru-RU" sz="1600" dirty="0">
            <a:solidFill>
              <a:srgbClr val="002060"/>
            </a:solidFill>
          </a:endParaRPr>
        </a:p>
      </dgm:t>
    </dgm:pt>
    <dgm:pt modelId="{3A443E1D-2910-43B5-8149-39D020552B06}" type="parTrans" cxnId="{1AD95288-5E15-4283-B117-3842F05D3349}">
      <dgm:prSet/>
      <dgm:spPr/>
      <dgm:t>
        <a:bodyPr/>
        <a:lstStyle/>
        <a:p>
          <a:endParaRPr lang="ru-RU"/>
        </a:p>
      </dgm:t>
    </dgm:pt>
    <dgm:pt modelId="{B750C96A-9110-4303-85FD-C87223B65139}" type="sibTrans" cxnId="{1AD95288-5E15-4283-B117-3842F05D3349}">
      <dgm:prSet/>
      <dgm:spPr/>
      <dgm:t>
        <a:bodyPr/>
        <a:lstStyle/>
        <a:p>
          <a:endParaRPr lang="ru-RU"/>
        </a:p>
      </dgm:t>
    </dgm:pt>
    <dgm:pt modelId="{32E37936-3E3B-4F30-B2A4-51F1A3936F29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entury" panose="02040604050505020304" pitchFamily="18" charset="0"/>
            </a:rPr>
            <a:t>Визуальная</a:t>
          </a:r>
          <a:endParaRPr lang="ru-RU" sz="1600" dirty="0">
            <a:solidFill>
              <a:srgbClr val="002060"/>
            </a:solidFill>
          </a:endParaRPr>
        </a:p>
      </dgm:t>
    </dgm:pt>
    <dgm:pt modelId="{895E5C93-587F-4275-A4F3-7D7A1C2F6EA3}" type="parTrans" cxnId="{A0FF7919-14F7-4135-9474-3B21CF401CDE}">
      <dgm:prSet/>
      <dgm:spPr/>
      <dgm:t>
        <a:bodyPr/>
        <a:lstStyle/>
        <a:p>
          <a:endParaRPr lang="ru-RU"/>
        </a:p>
      </dgm:t>
    </dgm:pt>
    <dgm:pt modelId="{3F499F33-97FC-44BD-82E5-9B809B09E3AC}" type="sibTrans" cxnId="{A0FF7919-14F7-4135-9474-3B21CF401CDE}">
      <dgm:prSet/>
      <dgm:spPr/>
      <dgm:t>
        <a:bodyPr/>
        <a:lstStyle/>
        <a:p>
          <a:endParaRPr lang="ru-RU"/>
        </a:p>
      </dgm:t>
    </dgm:pt>
    <dgm:pt modelId="{036646DF-E0B7-428F-ADC4-8BCEFAA0516E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entury" panose="02040604050505020304" pitchFamily="18" charset="0"/>
            </a:rPr>
            <a:t>Слуховая</a:t>
          </a:r>
          <a:endParaRPr lang="ru-RU" sz="1600" dirty="0">
            <a:solidFill>
              <a:srgbClr val="002060"/>
            </a:solidFill>
          </a:endParaRPr>
        </a:p>
      </dgm:t>
    </dgm:pt>
    <dgm:pt modelId="{AA1E02CE-8DF1-4E33-8F25-B0DB0CA90D10}" type="parTrans" cxnId="{2B4F1BF1-35D3-4CB2-A85C-CD997810704F}">
      <dgm:prSet/>
      <dgm:spPr/>
      <dgm:t>
        <a:bodyPr/>
        <a:lstStyle/>
        <a:p>
          <a:endParaRPr lang="ru-RU"/>
        </a:p>
      </dgm:t>
    </dgm:pt>
    <dgm:pt modelId="{43AEBACA-5B02-49F8-9E29-83D2E1002726}" type="sibTrans" cxnId="{2B4F1BF1-35D3-4CB2-A85C-CD997810704F}">
      <dgm:prSet/>
      <dgm:spPr/>
      <dgm:t>
        <a:bodyPr/>
        <a:lstStyle/>
        <a:p>
          <a:endParaRPr lang="ru-RU"/>
        </a:p>
      </dgm:t>
    </dgm:pt>
    <dgm:pt modelId="{2D524155-8485-4764-BAB6-8BAE5367ACD8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entury" panose="02040604050505020304" pitchFamily="18" charset="0"/>
            </a:rPr>
            <a:t>Кинестетическая</a:t>
          </a:r>
          <a:endParaRPr lang="ru-RU" sz="1600" dirty="0">
            <a:solidFill>
              <a:srgbClr val="002060"/>
            </a:solidFill>
          </a:endParaRPr>
        </a:p>
      </dgm:t>
    </dgm:pt>
    <dgm:pt modelId="{FD4C0B48-7733-404A-AA46-233F59EB5589}" type="parTrans" cxnId="{7DC296ED-C3DA-49C1-BECF-A188BB11E3E7}">
      <dgm:prSet/>
      <dgm:spPr/>
      <dgm:t>
        <a:bodyPr/>
        <a:lstStyle/>
        <a:p>
          <a:endParaRPr lang="ru-RU"/>
        </a:p>
      </dgm:t>
    </dgm:pt>
    <dgm:pt modelId="{5D45045F-76E8-489A-A93E-4F40C38BCC7B}" type="sibTrans" cxnId="{7DC296ED-C3DA-49C1-BECF-A188BB11E3E7}">
      <dgm:prSet/>
      <dgm:spPr/>
      <dgm:t>
        <a:bodyPr/>
        <a:lstStyle/>
        <a:p>
          <a:endParaRPr lang="ru-RU"/>
        </a:p>
      </dgm:t>
    </dgm:pt>
    <dgm:pt modelId="{DA2472F3-A462-4A49-9A77-66DA5771326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Century" panose="02040604050505020304" pitchFamily="18" charset="0"/>
            </a:rPr>
            <a:t>Виды «опор»</a:t>
          </a:r>
          <a:endParaRPr lang="ru-RU" sz="1600" dirty="0">
            <a:solidFill>
              <a:srgbClr val="002060"/>
            </a:solidFill>
          </a:endParaRPr>
        </a:p>
      </dgm:t>
    </dgm:pt>
    <dgm:pt modelId="{CA482BCC-9B59-4DE8-9416-C3505A454E8C}" type="parTrans" cxnId="{4F86B17C-33BC-462A-ABDD-FD7A7F9BAC7E}">
      <dgm:prSet/>
      <dgm:spPr/>
      <dgm:t>
        <a:bodyPr/>
        <a:lstStyle/>
        <a:p>
          <a:endParaRPr lang="ru-RU"/>
        </a:p>
      </dgm:t>
    </dgm:pt>
    <dgm:pt modelId="{29E44F0C-44EA-4BC3-931E-E77373935E2A}" type="sibTrans" cxnId="{4F86B17C-33BC-462A-ABDD-FD7A7F9BAC7E}">
      <dgm:prSet/>
      <dgm:spPr/>
      <dgm:t>
        <a:bodyPr/>
        <a:lstStyle/>
        <a:p>
          <a:endParaRPr lang="ru-RU"/>
        </a:p>
      </dgm:t>
    </dgm:pt>
    <dgm:pt modelId="{20C4AB90-D490-4965-B57E-79EC9BE786AB}">
      <dgm:prSet/>
      <dgm:spPr/>
      <dgm:t>
        <a:bodyPr/>
        <a:lstStyle/>
        <a:p>
          <a:endParaRPr lang="ru-RU"/>
        </a:p>
      </dgm:t>
    </dgm:pt>
    <dgm:pt modelId="{961A3581-BEC4-4267-9471-CAB612B3506D}" type="parTrans" cxnId="{E234382A-3B9E-4B15-B6A5-0C924D0ACED9}">
      <dgm:prSet/>
      <dgm:spPr/>
      <dgm:t>
        <a:bodyPr/>
        <a:lstStyle/>
        <a:p>
          <a:endParaRPr lang="ru-RU"/>
        </a:p>
      </dgm:t>
    </dgm:pt>
    <dgm:pt modelId="{F246B126-E9B5-4908-9721-26EDF4C7594C}" type="sibTrans" cxnId="{E234382A-3B9E-4B15-B6A5-0C924D0ACED9}">
      <dgm:prSet/>
      <dgm:spPr/>
      <dgm:t>
        <a:bodyPr/>
        <a:lstStyle/>
        <a:p>
          <a:endParaRPr lang="ru-RU"/>
        </a:p>
      </dgm:t>
    </dgm:pt>
    <dgm:pt modelId="{FC9D5F6B-767D-43ED-8118-F94AE66D88CA}" type="pres">
      <dgm:prSet presAssocID="{EF143EF4-9483-4B8E-A8D7-59E644C6253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E3DA4A-A287-496C-93A9-CE39AE2846A7}" type="pres">
      <dgm:prSet presAssocID="{DA2472F3-A462-4A49-9A77-66DA5771326A}" presName="centerShape" presStyleLbl="node0" presStyleIdx="0" presStyleCnt="1" custScaleX="231000" custScaleY="130295" custLinFactNeighborX="-10888" custLinFactNeighborY="-38390"/>
      <dgm:spPr/>
      <dgm:t>
        <a:bodyPr/>
        <a:lstStyle/>
        <a:p>
          <a:endParaRPr lang="ru-RU"/>
        </a:p>
      </dgm:t>
    </dgm:pt>
    <dgm:pt modelId="{DB0A8424-EC78-44CF-8293-D20DEB2AC460}" type="pres">
      <dgm:prSet presAssocID="{3A443E1D-2910-43B5-8149-39D020552B06}" presName="parTrans" presStyleLbl="sibTrans2D1" presStyleIdx="0" presStyleCnt="4"/>
      <dgm:spPr/>
      <dgm:t>
        <a:bodyPr/>
        <a:lstStyle/>
        <a:p>
          <a:endParaRPr lang="ru-RU"/>
        </a:p>
      </dgm:t>
    </dgm:pt>
    <dgm:pt modelId="{AA835D33-2DD0-4265-B619-D756ED778C5D}" type="pres">
      <dgm:prSet presAssocID="{3A443E1D-2910-43B5-8149-39D020552B0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778ABBA-663B-459E-99A3-33B79D93E56E}" type="pres">
      <dgm:prSet presAssocID="{A6AED4DC-D1B6-4CFE-B23A-096522BC0796}" presName="node" presStyleLbl="node1" presStyleIdx="0" presStyleCnt="4" custScaleX="194789" custRadScaleRad="150053" custRadScaleInc="185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BC7E0-1B46-422A-8CA4-C8E68E6D831B}" type="pres">
      <dgm:prSet presAssocID="{895E5C93-587F-4275-A4F3-7D7A1C2F6EA3}" presName="parTrans" presStyleLbl="sibTrans2D1" presStyleIdx="1" presStyleCnt="4"/>
      <dgm:spPr/>
      <dgm:t>
        <a:bodyPr/>
        <a:lstStyle/>
        <a:p>
          <a:endParaRPr lang="ru-RU"/>
        </a:p>
      </dgm:t>
    </dgm:pt>
    <dgm:pt modelId="{5BA9D23B-1B6F-49B3-B877-7E9489F172C4}" type="pres">
      <dgm:prSet presAssocID="{895E5C93-587F-4275-A4F3-7D7A1C2F6EA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EF2DB7F-D3FE-418A-817D-0AFD37B0FDE7}" type="pres">
      <dgm:prSet presAssocID="{32E37936-3E3B-4F30-B2A4-51F1A3936F29}" presName="node" presStyleLbl="node1" presStyleIdx="1" presStyleCnt="4" custScaleX="151607" custScaleY="99353" custRadScaleRad="188385" custRadScaleInc="-391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45E1C-A1C6-4AB2-ABAC-ABA46148C7EF}" type="pres">
      <dgm:prSet presAssocID="{AA1E02CE-8DF1-4E33-8F25-B0DB0CA90D10}" presName="parTrans" presStyleLbl="sibTrans2D1" presStyleIdx="2" presStyleCnt="4"/>
      <dgm:spPr/>
      <dgm:t>
        <a:bodyPr/>
        <a:lstStyle/>
        <a:p>
          <a:endParaRPr lang="ru-RU"/>
        </a:p>
      </dgm:t>
    </dgm:pt>
    <dgm:pt modelId="{942E3842-ED3D-4B34-9418-70109FADEC6A}" type="pres">
      <dgm:prSet presAssocID="{AA1E02CE-8DF1-4E33-8F25-B0DB0CA90D1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5298E16-8381-4E4C-9277-006FCE117222}" type="pres">
      <dgm:prSet presAssocID="{036646DF-E0B7-428F-ADC4-8BCEFAA0516E}" presName="node" presStyleLbl="node1" presStyleIdx="2" presStyleCnt="4" custScaleX="202649" custRadScaleRad="132424" custRadScaleInc="105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2509D-8A82-4E2B-B9E2-F1CCB5120CD6}" type="pres">
      <dgm:prSet presAssocID="{FD4C0B48-7733-404A-AA46-233F59EB5589}" presName="parTrans" presStyleLbl="sibTrans2D1" presStyleIdx="3" presStyleCnt="4"/>
      <dgm:spPr/>
      <dgm:t>
        <a:bodyPr/>
        <a:lstStyle/>
        <a:p>
          <a:endParaRPr lang="ru-RU"/>
        </a:p>
      </dgm:t>
    </dgm:pt>
    <dgm:pt modelId="{0A609279-6A75-4F0C-AA99-F199B0AE47E4}" type="pres">
      <dgm:prSet presAssocID="{FD4C0B48-7733-404A-AA46-233F59EB558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1F6D4B9-EEDD-4EC4-8645-CB40977689E7}" type="pres">
      <dgm:prSet presAssocID="{2D524155-8485-4764-BAB6-8BAE5367ACD8}" presName="node" presStyleLbl="node1" presStyleIdx="3" presStyleCnt="4" custScaleX="232001" custRadScaleRad="118850" custRadScaleInc="-298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A97A84-9736-4BFE-858F-8F58F5C72139}" type="presOf" srcId="{AA1E02CE-8DF1-4E33-8F25-B0DB0CA90D10}" destId="{1A645E1C-A1C6-4AB2-ABAC-ABA46148C7EF}" srcOrd="0" destOrd="0" presId="urn:microsoft.com/office/officeart/2005/8/layout/radial5"/>
    <dgm:cxn modelId="{47D96D5A-CE93-4864-BDF9-31B6E19E3DB6}" type="presOf" srcId="{AA1E02CE-8DF1-4E33-8F25-B0DB0CA90D10}" destId="{942E3842-ED3D-4B34-9418-70109FADEC6A}" srcOrd="1" destOrd="0" presId="urn:microsoft.com/office/officeart/2005/8/layout/radial5"/>
    <dgm:cxn modelId="{601989AD-BB4C-494B-9D20-CDB7F06FF4F5}" type="presOf" srcId="{3A443E1D-2910-43B5-8149-39D020552B06}" destId="{AA835D33-2DD0-4265-B619-D756ED778C5D}" srcOrd="1" destOrd="0" presId="urn:microsoft.com/office/officeart/2005/8/layout/radial5"/>
    <dgm:cxn modelId="{E234382A-3B9E-4B15-B6A5-0C924D0ACED9}" srcId="{EF143EF4-9483-4B8E-A8D7-59E644C62538}" destId="{20C4AB90-D490-4965-B57E-79EC9BE786AB}" srcOrd="4" destOrd="0" parTransId="{961A3581-BEC4-4267-9471-CAB612B3506D}" sibTransId="{F246B126-E9B5-4908-9721-26EDF4C7594C}"/>
    <dgm:cxn modelId="{8E5A400E-B157-43D3-A2DB-A72391EF9E39}" srcId="{EF143EF4-9483-4B8E-A8D7-59E644C62538}" destId="{2266E78D-D506-4073-8436-40C7082F118B}" srcOrd="2" destOrd="0" parTransId="{A8139A5D-0117-4924-96FA-0B7B5668FD31}" sibTransId="{C65852E5-4C0B-4BAB-87C9-2BB2B3B1937D}"/>
    <dgm:cxn modelId="{9F61FD1B-1064-4D67-8CA0-CE9DB645A779}" type="presOf" srcId="{895E5C93-587F-4275-A4F3-7D7A1C2F6EA3}" destId="{5BA9D23B-1B6F-49B3-B877-7E9489F172C4}" srcOrd="1" destOrd="0" presId="urn:microsoft.com/office/officeart/2005/8/layout/radial5"/>
    <dgm:cxn modelId="{7DC296ED-C3DA-49C1-BECF-A188BB11E3E7}" srcId="{DA2472F3-A462-4A49-9A77-66DA5771326A}" destId="{2D524155-8485-4764-BAB6-8BAE5367ACD8}" srcOrd="3" destOrd="0" parTransId="{FD4C0B48-7733-404A-AA46-233F59EB5589}" sibTransId="{5D45045F-76E8-489A-A93E-4F40C38BCC7B}"/>
    <dgm:cxn modelId="{7D246682-CAAD-4408-B0BF-CD01A172B55C}" type="presOf" srcId="{3A443E1D-2910-43B5-8149-39D020552B06}" destId="{DB0A8424-EC78-44CF-8293-D20DEB2AC460}" srcOrd="0" destOrd="0" presId="urn:microsoft.com/office/officeart/2005/8/layout/radial5"/>
    <dgm:cxn modelId="{5F335791-F367-4726-8709-2428CC93E3F3}" type="presOf" srcId="{2D524155-8485-4764-BAB6-8BAE5367ACD8}" destId="{B1F6D4B9-EEDD-4EC4-8645-CB40977689E7}" srcOrd="0" destOrd="0" presId="urn:microsoft.com/office/officeart/2005/8/layout/radial5"/>
    <dgm:cxn modelId="{4F86B17C-33BC-462A-ABDD-FD7A7F9BAC7E}" srcId="{EF143EF4-9483-4B8E-A8D7-59E644C62538}" destId="{DA2472F3-A462-4A49-9A77-66DA5771326A}" srcOrd="0" destOrd="0" parTransId="{CA482BCC-9B59-4DE8-9416-C3505A454E8C}" sibTransId="{29E44F0C-44EA-4BC3-931E-E77373935E2A}"/>
    <dgm:cxn modelId="{6CFEA94B-6B62-471B-8CF0-736B4ADBA185}" type="presOf" srcId="{DA2472F3-A462-4A49-9A77-66DA5771326A}" destId="{9DE3DA4A-A287-496C-93A9-CE39AE2846A7}" srcOrd="0" destOrd="0" presId="urn:microsoft.com/office/officeart/2005/8/layout/radial5"/>
    <dgm:cxn modelId="{1CE958B4-0EC6-40B5-8844-8DCBE78901A8}" type="presOf" srcId="{895E5C93-587F-4275-A4F3-7D7A1C2F6EA3}" destId="{9E1BC7E0-1B46-422A-8CA4-C8E68E6D831B}" srcOrd="0" destOrd="0" presId="urn:microsoft.com/office/officeart/2005/8/layout/radial5"/>
    <dgm:cxn modelId="{3770105D-E046-4CB1-AE3C-D1B8EDDCE342}" type="presOf" srcId="{036646DF-E0B7-428F-ADC4-8BCEFAA0516E}" destId="{25298E16-8381-4E4C-9277-006FCE117222}" srcOrd="0" destOrd="0" presId="urn:microsoft.com/office/officeart/2005/8/layout/radial5"/>
    <dgm:cxn modelId="{2B4F1BF1-35D3-4CB2-A85C-CD997810704F}" srcId="{DA2472F3-A462-4A49-9A77-66DA5771326A}" destId="{036646DF-E0B7-428F-ADC4-8BCEFAA0516E}" srcOrd="2" destOrd="0" parTransId="{AA1E02CE-8DF1-4E33-8F25-B0DB0CA90D10}" sibTransId="{43AEBACA-5B02-49F8-9E29-83D2E1002726}"/>
    <dgm:cxn modelId="{1AD95288-5E15-4283-B117-3842F05D3349}" srcId="{DA2472F3-A462-4A49-9A77-66DA5771326A}" destId="{A6AED4DC-D1B6-4CFE-B23A-096522BC0796}" srcOrd="0" destOrd="0" parTransId="{3A443E1D-2910-43B5-8149-39D020552B06}" sibTransId="{B750C96A-9110-4303-85FD-C87223B65139}"/>
    <dgm:cxn modelId="{EF50E4BD-C758-4EF2-97CC-816DE1DEC8B6}" type="presOf" srcId="{A6AED4DC-D1B6-4CFE-B23A-096522BC0796}" destId="{4778ABBA-663B-459E-99A3-33B79D93E56E}" srcOrd="0" destOrd="0" presId="urn:microsoft.com/office/officeart/2005/8/layout/radial5"/>
    <dgm:cxn modelId="{1B7E9DBE-C12A-4FE8-B9FD-D8A4529C5E7B}" type="presOf" srcId="{FD4C0B48-7733-404A-AA46-233F59EB5589}" destId="{0A609279-6A75-4F0C-AA99-F199B0AE47E4}" srcOrd="1" destOrd="0" presId="urn:microsoft.com/office/officeart/2005/8/layout/radial5"/>
    <dgm:cxn modelId="{D1F1614D-D7DF-49E0-AEEF-4920DD59DCFB}" srcId="{EF143EF4-9483-4B8E-A8D7-59E644C62538}" destId="{9221A6E5-AA49-473B-946B-258BE95B59E2}" srcOrd="1" destOrd="0" parTransId="{9E20F573-040D-42AB-A220-C5F4F953BD24}" sibTransId="{7C22418E-EA52-444A-9E80-7C3518F868F0}"/>
    <dgm:cxn modelId="{53668658-983D-4B5C-AAFB-992083BE90B9}" srcId="{EF143EF4-9483-4B8E-A8D7-59E644C62538}" destId="{51B96FF4-E72D-4B7F-9BE4-D4FD7BB048B2}" srcOrd="3" destOrd="0" parTransId="{C6AB247E-EBD2-499F-8407-69E8785F7AF6}" sibTransId="{260A17AC-4B4B-400E-844C-0A9BCB07B77D}"/>
    <dgm:cxn modelId="{A0FF7919-14F7-4135-9474-3B21CF401CDE}" srcId="{DA2472F3-A462-4A49-9A77-66DA5771326A}" destId="{32E37936-3E3B-4F30-B2A4-51F1A3936F29}" srcOrd="1" destOrd="0" parTransId="{895E5C93-587F-4275-A4F3-7D7A1C2F6EA3}" sibTransId="{3F499F33-97FC-44BD-82E5-9B809B09E3AC}"/>
    <dgm:cxn modelId="{256C9CD8-3012-4FC2-94FA-33C0A7CDF5B6}" type="presOf" srcId="{EF143EF4-9483-4B8E-A8D7-59E644C62538}" destId="{FC9D5F6B-767D-43ED-8118-F94AE66D88CA}" srcOrd="0" destOrd="0" presId="urn:microsoft.com/office/officeart/2005/8/layout/radial5"/>
    <dgm:cxn modelId="{E33B503D-3D3C-4C99-A4D3-CE74BF057A93}" type="presOf" srcId="{32E37936-3E3B-4F30-B2A4-51F1A3936F29}" destId="{7EF2DB7F-D3FE-418A-817D-0AFD37B0FDE7}" srcOrd="0" destOrd="0" presId="urn:microsoft.com/office/officeart/2005/8/layout/radial5"/>
    <dgm:cxn modelId="{C9CB2738-B2D6-47F1-BA40-B4769ED67887}" type="presOf" srcId="{FD4C0B48-7733-404A-AA46-233F59EB5589}" destId="{AD22509D-8A82-4E2B-B9E2-F1CCB5120CD6}" srcOrd="0" destOrd="0" presId="urn:microsoft.com/office/officeart/2005/8/layout/radial5"/>
    <dgm:cxn modelId="{E6694A61-73C8-4BBF-B5CE-58282FBD4D06}" type="presParOf" srcId="{FC9D5F6B-767D-43ED-8118-F94AE66D88CA}" destId="{9DE3DA4A-A287-496C-93A9-CE39AE2846A7}" srcOrd="0" destOrd="0" presId="urn:microsoft.com/office/officeart/2005/8/layout/radial5"/>
    <dgm:cxn modelId="{47EE1A42-CEDF-4537-BD6B-E8B509DCAD4A}" type="presParOf" srcId="{FC9D5F6B-767D-43ED-8118-F94AE66D88CA}" destId="{DB0A8424-EC78-44CF-8293-D20DEB2AC460}" srcOrd="1" destOrd="0" presId="urn:microsoft.com/office/officeart/2005/8/layout/radial5"/>
    <dgm:cxn modelId="{A5EB31F0-BC9C-40CC-9082-E365BF895A58}" type="presParOf" srcId="{DB0A8424-EC78-44CF-8293-D20DEB2AC460}" destId="{AA835D33-2DD0-4265-B619-D756ED778C5D}" srcOrd="0" destOrd="0" presId="urn:microsoft.com/office/officeart/2005/8/layout/radial5"/>
    <dgm:cxn modelId="{771ED7F1-75C2-4A9C-9CF6-F14516C551D0}" type="presParOf" srcId="{FC9D5F6B-767D-43ED-8118-F94AE66D88CA}" destId="{4778ABBA-663B-459E-99A3-33B79D93E56E}" srcOrd="2" destOrd="0" presId="urn:microsoft.com/office/officeart/2005/8/layout/radial5"/>
    <dgm:cxn modelId="{92ABBD87-B87D-49CD-836D-6C7544414A78}" type="presParOf" srcId="{FC9D5F6B-767D-43ED-8118-F94AE66D88CA}" destId="{9E1BC7E0-1B46-422A-8CA4-C8E68E6D831B}" srcOrd="3" destOrd="0" presId="urn:microsoft.com/office/officeart/2005/8/layout/radial5"/>
    <dgm:cxn modelId="{6F965071-3EDD-4AA0-A277-413921528DDC}" type="presParOf" srcId="{9E1BC7E0-1B46-422A-8CA4-C8E68E6D831B}" destId="{5BA9D23B-1B6F-49B3-B877-7E9489F172C4}" srcOrd="0" destOrd="0" presId="urn:microsoft.com/office/officeart/2005/8/layout/radial5"/>
    <dgm:cxn modelId="{90048370-3CAA-4289-80CE-6F86CB8D6F6F}" type="presParOf" srcId="{FC9D5F6B-767D-43ED-8118-F94AE66D88CA}" destId="{7EF2DB7F-D3FE-418A-817D-0AFD37B0FDE7}" srcOrd="4" destOrd="0" presId="urn:microsoft.com/office/officeart/2005/8/layout/radial5"/>
    <dgm:cxn modelId="{905D7122-D672-47BE-9B5F-DCAC8E72FB8B}" type="presParOf" srcId="{FC9D5F6B-767D-43ED-8118-F94AE66D88CA}" destId="{1A645E1C-A1C6-4AB2-ABAC-ABA46148C7EF}" srcOrd="5" destOrd="0" presId="urn:microsoft.com/office/officeart/2005/8/layout/radial5"/>
    <dgm:cxn modelId="{0C659D78-7D8D-4AED-BED8-48D6989828DC}" type="presParOf" srcId="{1A645E1C-A1C6-4AB2-ABAC-ABA46148C7EF}" destId="{942E3842-ED3D-4B34-9418-70109FADEC6A}" srcOrd="0" destOrd="0" presId="urn:microsoft.com/office/officeart/2005/8/layout/radial5"/>
    <dgm:cxn modelId="{E1AB8162-3C22-47FA-AD95-CEFA8339E106}" type="presParOf" srcId="{FC9D5F6B-767D-43ED-8118-F94AE66D88CA}" destId="{25298E16-8381-4E4C-9277-006FCE117222}" srcOrd="6" destOrd="0" presId="urn:microsoft.com/office/officeart/2005/8/layout/radial5"/>
    <dgm:cxn modelId="{3E6549F2-A98F-484A-BAA4-EBADD2262081}" type="presParOf" srcId="{FC9D5F6B-767D-43ED-8118-F94AE66D88CA}" destId="{AD22509D-8A82-4E2B-B9E2-F1CCB5120CD6}" srcOrd="7" destOrd="0" presId="urn:microsoft.com/office/officeart/2005/8/layout/radial5"/>
    <dgm:cxn modelId="{4E56A7EF-8EF2-4913-B379-4D5D6CC4636A}" type="presParOf" srcId="{AD22509D-8A82-4E2B-B9E2-F1CCB5120CD6}" destId="{0A609279-6A75-4F0C-AA99-F199B0AE47E4}" srcOrd="0" destOrd="0" presId="urn:microsoft.com/office/officeart/2005/8/layout/radial5"/>
    <dgm:cxn modelId="{D91DF098-E72B-481C-A239-D1CC46F11099}" type="presParOf" srcId="{FC9D5F6B-767D-43ED-8118-F94AE66D88CA}" destId="{B1F6D4B9-EEDD-4EC4-8645-CB40977689E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microsoft.com/office/2007/relationships/hdphoto" Target="../media/hdphoto1.wdp"/><Relationship Id="rId21" Type="http://schemas.openxmlformats.org/officeDocument/2006/relationships/image" Target="../media/image36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microsoft.com/office/2007/relationships/hdphoto" Target="../media/hdphoto3.wdp"/><Relationship Id="rId2" Type="http://schemas.openxmlformats.org/officeDocument/2006/relationships/image" Target="../media/image20.jpeg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microsoft.com/office/2007/relationships/hdphoto" Target="../media/hdphoto2.wdp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23" Type="http://schemas.openxmlformats.org/officeDocument/2006/relationships/image" Target="../media/image38.png"/><Relationship Id="rId10" Type="http://schemas.openxmlformats.org/officeDocument/2006/relationships/image" Target="../media/image27.png"/><Relationship Id="rId19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Relationship Id="rId2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hyperlink" Target="mailto:yardou075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gmasova17@yandex.ru" TargetMode="External"/><Relationship Id="rId5" Type="http://schemas.openxmlformats.org/officeDocument/2006/relationships/hyperlink" Target="https://mdou75.edu.yar.ru/innovatsionnaya_deyatelnost/master_klass_uchitelya_logo_59.html" TargetMode="External"/><Relationship Id="rId4" Type="http://schemas.openxmlformats.org/officeDocument/2006/relationships/hyperlink" Target="https://mdou75.edu.yar.ru/soveti_uchitelya_minus_logopeda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s://avatars.mds.yandex.net/i?id=e47e4a42206e92b6cab7f81993675b5c-457183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21088"/>
            <a:ext cx="2203039" cy="2039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5616" y="130534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836712"/>
            <a:ext cx="77768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МДОУ «Детский сад № 75»</a:t>
            </a: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Мастер-класс: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«Информационно-коммуникативные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технологии в работе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учителя- логопеда с детьми с ограниченными возможностями здоровья»</a:t>
            </a: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Старший воспитатель: Колесова Елена Николаевна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Учитель-логопед: </a:t>
            </a:r>
            <a:r>
              <a:rPr lang="ru-RU" sz="2000" b="1" dirty="0" err="1" smtClean="0">
                <a:solidFill>
                  <a:srgbClr val="002060"/>
                </a:solidFill>
              </a:rPr>
              <a:t>Челина</a:t>
            </a:r>
            <a:r>
              <a:rPr lang="ru-RU" sz="2000" b="1" dirty="0" smtClean="0">
                <a:solidFill>
                  <a:srgbClr val="002060"/>
                </a:solidFill>
              </a:rPr>
              <a:t> Елена Николаевна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751521"/>
            <a:ext cx="1415077" cy="1232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692696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Применение компьютерных слайдовых презентаций в процессе обучения детей</a:t>
            </a:r>
          </a:p>
          <a:p>
            <a:r>
              <a:rPr lang="ru-RU" dirty="0" smtClean="0"/>
              <a:t>имеет следующие достоинства:</a:t>
            </a:r>
          </a:p>
          <a:p>
            <a:r>
              <a:rPr lang="ru-RU" dirty="0" smtClean="0"/>
              <a:t>1). Осуществление </a:t>
            </a:r>
            <a:r>
              <a:rPr lang="ru-RU" dirty="0" err="1" smtClean="0"/>
              <a:t>полисенсорного</a:t>
            </a:r>
            <a:r>
              <a:rPr lang="ru-RU" dirty="0" smtClean="0"/>
              <a:t> восприятия материала;</a:t>
            </a:r>
          </a:p>
          <a:p>
            <a:r>
              <a:rPr lang="ru-RU" dirty="0" smtClean="0"/>
              <a:t>2). Возможность демонстрации различных объектов с помощью </a:t>
            </a:r>
            <a:r>
              <a:rPr lang="ru-RU" dirty="0" err="1" smtClean="0"/>
              <a:t>мультимедийного</a:t>
            </a:r>
            <a:r>
              <a:rPr lang="ru-RU" dirty="0" smtClean="0"/>
              <a:t>  проектора и проекционного экрана в многократно увеличенном виде;</a:t>
            </a:r>
          </a:p>
          <a:p>
            <a:r>
              <a:rPr lang="ru-RU" dirty="0" smtClean="0"/>
              <a:t>3). Объединение аудио-, видео - и анимационных эффектов в единую презентацию способствует компенсации объема информации, получаемого детьми из учебной литературы;</a:t>
            </a:r>
          </a:p>
          <a:p>
            <a:r>
              <a:rPr lang="ru-RU" dirty="0" smtClean="0"/>
              <a:t>4). Возможность демонстрации объектов более доступных для восприятия сохранной</a:t>
            </a:r>
          </a:p>
          <a:p>
            <a:r>
              <a:rPr lang="ru-RU" dirty="0" smtClean="0"/>
              <a:t>сенсорной системе;</a:t>
            </a:r>
          </a:p>
          <a:p>
            <a:r>
              <a:rPr lang="ru-RU" dirty="0" smtClean="0"/>
              <a:t>5). Активизация зрительных функций, глазомерных возможностей ребенка;</a:t>
            </a:r>
          </a:p>
          <a:p>
            <a:r>
              <a:rPr lang="ru-RU" dirty="0" smtClean="0"/>
              <a:t>6). Компьютерные презентационные </a:t>
            </a:r>
            <a:r>
              <a:rPr lang="ru-RU" dirty="0" err="1" smtClean="0"/>
              <a:t>слайд-фильмы</a:t>
            </a:r>
            <a:r>
              <a:rPr lang="ru-RU" dirty="0" smtClean="0"/>
              <a:t> удобно использовать для выводам информации в виде распечаток крупным шрифтом на принтере в качестве   раздаточного материала для занятий с дошкольниками.</a:t>
            </a:r>
          </a:p>
          <a:p>
            <a:pPr marL="285750" indent="-285750" algn="ctr"/>
            <a:endParaRPr lang="ru-RU" dirty="0" smtClean="0">
              <a:solidFill>
                <a:srgbClr val="002060"/>
              </a:solidFill>
            </a:endParaRPr>
          </a:p>
          <a:p>
            <a:pPr marL="285750" indent="-285750"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305342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b="1" i="1" dirty="0" smtClean="0">
                <a:solidFill>
                  <a:srgbClr val="002060"/>
                </a:solidFill>
              </a:rPr>
              <a:t>«Что  бывает…?»</a:t>
            </a:r>
          </a:p>
          <a:p>
            <a:pPr marL="285750" indent="-285750"/>
            <a:r>
              <a:rPr lang="ru-RU" b="1" dirty="0" smtClean="0">
                <a:solidFill>
                  <a:srgbClr val="002060"/>
                </a:solidFill>
              </a:rPr>
              <a:t>Цель игры</a:t>
            </a:r>
            <a:r>
              <a:rPr lang="ru-RU" dirty="0" smtClean="0">
                <a:solidFill>
                  <a:srgbClr val="002060"/>
                </a:solidFill>
              </a:rPr>
              <a:t>: автоматизация звука Ш на уровне слова, предложения.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Задание для ребенка: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Назови все слова на картинке, выделяя голосом звук [Ш].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Ответь на вопрос предложением. 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*  Для проверки нажми на слово-ответ.</a:t>
            </a:r>
          </a:p>
          <a:p>
            <a:pPr algn="ctr"/>
            <a:endParaRPr lang="ru-RU" i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«Найди животное по части»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Цель игры</a:t>
            </a:r>
            <a:r>
              <a:rPr lang="ru-RU" dirty="0" smtClean="0">
                <a:solidFill>
                  <a:srgbClr val="002060"/>
                </a:solidFill>
              </a:rPr>
              <a:t>: автоматизация звука [Л] на уровне слова, предложения.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Задание для ребенка: </a:t>
            </a:r>
            <a:r>
              <a:rPr lang="ru-RU" dirty="0" smtClean="0">
                <a:solidFill>
                  <a:srgbClr val="002060"/>
                </a:solidFill>
              </a:rPr>
              <a:t>Животные играют с тобой в прятки. Найди  и    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назови животное, выделяя голосом звук [Л]. 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*  Для проверки нажми на слово-ответ. </a:t>
            </a:r>
          </a:p>
          <a:p>
            <a:pPr marL="285750" indent="-285750"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Назови слова</a:t>
            </a:r>
            <a:endParaRPr lang="ru-RU" dirty="0"/>
          </a:p>
        </p:txBody>
      </p:sp>
      <p:pic>
        <p:nvPicPr>
          <p:cNvPr id="6" name="Содержимое 5" descr="http://skygear.ru/images/products/95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12776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go2.imgsmail.ru/imgpreview?key=497116de48f3980a&amp;mb=imgdb_preview_17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429000"/>
            <a:ext cx="1520177" cy="851805"/>
          </a:xfrm>
          <a:prstGeom prst="rect">
            <a:avLst/>
          </a:prstGeom>
          <a:noFill/>
        </p:spPr>
      </p:pic>
      <p:pic>
        <p:nvPicPr>
          <p:cNvPr id="1036" name="Picture 12" descr="http://prokazan.ru/userfiles/picitem/img-20141102163651-554.jpg"/>
          <p:cNvPicPr>
            <a:picLocks noChangeAspect="1" noChangeArrowheads="1"/>
          </p:cNvPicPr>
          <p:nvPr/>
        </p:nvPicPr>
        <p:blipFill>
          <a:blip r:embed="rId5" cstate="print"/>
          <a:srcRect l="38333" t="17431"/>
          <a:stretch>
            <a:fillRect/>
          </a:stretch>
        </p:blipFill>
        <p:spPr bwMode="auto">
          <a:xfrm>
            <a:off x="6300192" y="4581128"/>
            <a:ext cx="1884044" cy="1421219"/>
          </a:xfrm>
          <a:prstGeom prst="rect">
            <a:avLst/>
          </a:prstGeom>
          <a:noFill/>
        </p:spPr>
      </p:pic>
      <p:pic>
        <p:nvPicPr>
          <p:cNvPr id="1044" name="Picture 20" descr="http://cdn4.imgbb.ru/user/126/1262495/201502/63b0cd265e53f3ef0457a578b0463c9b.jpg"/>
          <p:cNvPicPr>
            <a:picLocks noChangeAspect="1" noChangeArrowheads="1"/>
          </p:cNvPicPr>
          <p:nvPr/>
        </p:nvPicPr>
        <p:blipFill>
          <a:blip r:embed="rId6" cstate="print"/>
          <a:srcRect l="17126" t="3921" r="21710" b="37258"/>
          <a:stretch>
            <a:fillRect/>
          </a:stretch>
        </p:blipFill>
        <p:spPr bwMode="auto">
          <a:xfrm>
            <a:off x="6876256" y="1628800"/>
            <a:ext cx="798216" cy="1324100"/>
          </a:xfrm>
          <a:prstGeom prst="rect">
            <a:avLst/>
          </a:prstGeom>
          <a:noFill/>
        </p:spPr>
      </p:pic>
      <p:pic>
        <p:nvPicPr>
          <p:cNvPr id="1046" name="Picture 22" descr="http://900igr.net/datas/zhivotnye/KHischniki-2.files/0009-009-SHakal.jpg"/>
          <p:cNvPicPr>
            <a:picLocks noChangeAspect="1" noChangeArrowheads="1"/>
          </p:cNvPicPr>
          <p:nvPr/>
        </p:nvPicPr>
        <p:blipFill>
          <a:blip r:embed="rId7" cstate="print"/>
          <a:srcRect l="26250" t="18200" r="17051" b="30001"/>
          <a:stretch>
            <a:fillRect/>
          </a:stretch>
        </p:blipFill>
        <p:spPr bwMode="auto">
          <a:xfrm>
            <a:off x="3707904" y="3212976"/>
            <a:ext cx="2082394" cy="1426825"/>
          </a:xfrm>
          <a:prstGeom prst="rect">
            <a:avLst/>
          </a:prstGeom>
          <a:noFill/>
        </p:spPr>
      </p:pic>
      <p:pic>
        <p:nvPicPr>
          <p:cNvPr id="1050" name="Picture 26" descr="http://hozyaushka.org/uploads/posts/2014-03/1394107555_c5f72a7238acc4548dc7585f42289501.jpg"/>
          <p:cNvPicPr>
            <a:picLocks noChangeAspect="1" noChangeArrowheads="1"/>
          </p:cNvPicPr>
          <p:nvPr/>
        </p:nvPicPr>
        <p:blipFill>
          <a:blip r:embed="rId8" cstate="print"/>
          <a:srcRect b="3852"/>
          <a:stretch>
            <a:fillRect/>
          </a:stretch>
        </p:blipFill>
        <p:spPr bwMode="auto">
          <a:xfrm>
            <a:off x="1259632" y="3212976"/>
            <a:ext cx="1944216" cy="1249336"/>
          </a:xfrm>
          <a:prstGeom prst="rect">
            <a:avLst/>
          </a:prstGeom>
          <a:noFill/>
        </p:spPr>
      </p:pic>
      <p:pic>
        <p:nvPicPr>
          <p:cNvPr id="1052" name="Picture 28" descr="http://go3.imgsmail.ru/imgpreview?key=7acbd97c85393bf3&amp;mb=imgdb_preview_1317"/>
          <p:cNvPicPr>
            <a:picLocks noChangeAspect="1" noChangeArrowheads="1"/>
          </p:cNvPicPr>
          <p:nvPr/>
        </p:nvPicPr>
        <p:blipFill>
          <a:blip r:embed="rId9" cstate="print"/>
          <a:srcRect t="4320" b="9281"/>
          <a:stretch>
            <a:fillRect/>
          </a:stretch>
        </p:blipFill>
        <p:spPr bwMode="auto">
          <a:xfrm>
            <a:off x="1331640" y="4869160"/>
            <a:ext cx="1854041" cy="1224136"/>
          </a:xfrm>
          <a:prstGeom prst="rect">
            <a:avLst/>
          </a:prstGeom>
          <a:noFill/>
        </p:spPr>
      </p:pic>
      <p:pic>
        <p:nvPicPr>
          <p:cNvPr id="1054" name="Picture 30" descr="http://hairsave.ru/wp-content/uploads/2015/03/Shampunj-protivovospal_Ushastihyj-nyanj.jpg"/>
          <p:cNvPicPr>
            <a:picLocks noChangeAspect="1" noChangeArrowheads="1"/>
          </p:cNvPicPr>
          <p:nvPr/>
        </p:nvPicPr>
        <p:blipFill>
          <a:blip r:embed="rId10" cstate="print"/>
          <a:srcRect l="28026" r="21974"/>
          <a:stretch>
            <a:fillRect/>
          </a:stretch>
        </p:blipFill>
        <p:spPr bwMode="auto">
          <a:xfrm>
            <a:off x="4211960" y="4725144"/>
            <a:ext cx="792088" cy="1584176"/>
          </a:xfrm>
          <a:prstGeom prst="rect">
            <a:avLst/>
          </a:prstGeom>
          <a:noFill/>
        </p:spPr>
      </p:pic>
      <p:pic>
        <p:nvPicPr>
          <p:cNvPr id="1058" name="Picture 34" descr="http://image.tsn.ua/media/images2/original/Oct2013/38386933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1484784"/>
            <a:ext cx="1872208" cy="1404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Что бывает шерстяным?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46" name="Picture 22" descr="http://900igr.net/datas/zhivotnye/KHischniki-2.files/0009-009-SHakal.jpg"/>
          <p:cNvPicPr>
            <a:picLocks noChangeAspect="1" noChangeArrowheads="1"/>
          </p:cNvPicPr>
          <p:nvPr/>
        </p:nvPicPr>
        <p:blipFill>
          <a:blip r:embed="rId3" cstate="print"/>
          <a:srcRect l="26250" t="18200" r="17051" b="30001"/>
          <a:stretch>
            <a:fillRect/>
          </a:stretch>
        </p:blipFill>
        <p:spPr bwMode="auto">
          <a:xfrm>
            <a:off x="5652120" y="1556792"/>
            <a:ext cx="2206949" cy="1512168"/>
          </a:xfrm>
          <a:prstGeom prst="rect">
            <a:avLst/>
          </a:prstGeom>
          <a:noFill/>
        </p:spPr>
      </p:pic>
      <p:pic>
        <p:nvPicPr>
          <p:cNvPr id="1050" name="Picture 26" descr="http://hozyaushka.org/uploads/posts/2014-03/1394107555_c5f72a7238acc4548dc7585f42289501.jpg"/>
          <p:cNvPicPr>
            <a:picLocks noChangeAspect="1" noChangeArrowheads="1"/>
          </p:cNvPicPr>
          <p:nvPr/>
        </p:nvPicPr>
        <p:blipFill>
          <a:blip r:embed="rId4" cstate="print"/>
          <a:srcRect b="3852"/>
          <a:stretch>
            <a:fillRect/>
          </a:stretch>
        </p:blipFill>
        <p:spPr bwMode="auto">
          <a:xfrm>
            <a:off x="971600" y="1340768"/>
            <a:ext cx="2217313" cy="1424826"/>
          </a:xfrm>
          <a:prstGeom prst="rect">
            <a:avLst/>
          </a:prstGeom>
          <a:noFill/>
        </p:spPr>
      </p:pic>
      <p:pic>
        <p:nvPicPr>
          <p:cNvPr id="1052" name="Picture 28" descr="http://go3.imgsmail.ru/imgpreview?key=7acbd97c85393bf3&amp;mb=imgdb_preview_1317"/>
          <p:cNvPicPr>
            <a:picLocks noChangeAspect="1" noChangeArrowheads="1"/>
          </p:cNvPicPr>
          <p:nvPr/>
        </p:nvPicPr>
        <p:blipFill>
          <a:blip r:embed="rId5" cstate="print"/>
          <a:srcRect t="4320" b="9281"/>
          <a:stretch>
            <a:fillRect/>
          </a:stretch>
        </p:blipFill>
        <p:spPr bwMode="auto">
          <a:xfrm>
            <a:off x="971600" y="4149080"/>
            <a:ext cx="2508409" cy="1656184"/>
          </a:xfrm>
          <a:prstGeom prst="rect">
            <a:avLst/>
          </a:prstGeom>
          <a:noFill/>
        </p:spPr>
      </p:pic>
      <p:pic>
        <p:nvPicPr>
          <p:cNvPr id="1028" name="Picture 4" descr="http://go2.imgsmail.ru/imgpreview?key=497116de48f3980a&amp;mb=imgdb_preview_17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221088"/>
            <a:ext cx="2491751" cy="1396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5.89595E-6 L -0.12587 -0.10475 " pathEditMode="relative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Что бывает воздушным 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44" name="Picture 20" descr="http://cdn4.imgbb.ru/user/126/1262495/201502/63b0cd265e53f3ef0457a578b0463c9b.jpg"/>
          <p:cNvPicPr>
            <a:picLocks noChangeAspect="1" noChangeArrowheads="1"/>
          </p:cNvPicPr>
          <p:nvPr/>
        </p:nvPicPr>
        <p:blipFill>
          <a:blip r:embed="rId3" cstate="print"/>
          <a:srcRect l="17126" t="3921" r="21710" b="37258"/>
          <a:stretch>
            <a:fillRect/>
          </a:stretch>
        </p:blipFill>
        <p:spPr bwMode="auto">
          <a:xfrm>
            <a:off x="6012160" y="3861048"/>
            <a:ext cx="1512168" cy="2160240"/>
          </a:xfrm>
          <a:prstGeom prst="rect">
            <a:avLst/>
          </a:prstGeom>
          <a:noFill/>
        </p:spPr>
      </p:pic>
      <p:pic>
        <p:nvPicPr>
          <p:cNvPr id="1046" name="Picture 22" descr="http://900igr.net/datas/zhivotnye/KHischniki-2.files/0009-009-SHakal.jpg"/>
          <p:cNvPicPr>
            <a:picLocks noChangeAspect="1" noChangeArrowheads="1"/>
          </p:cNvPicPr>
          <p:nvPr/>
        </p:nvPicPr>
        <p:blipFill>
          <a:blip r:embed="rId4" cstate="print"/>
          <a:srcRect l="26250" t="18200" r="17051" b="30001"/>
          <a:stretch>
            <a:fillRect/>
          </a:stretch>
        </p:blipFill>
        <p:spPr bwMode="auto">
          <a:xfrm>
            <a:off x="6300192" y="1484784"/>
            <a:ext cx="2206949" cy="1512168"/>
          </a:xfrm>
          <a:prstGeom prst="rect">
            <a:avLst/>
          </a:prstGeom>
          <a:noFill/>
        </p:spPr>
      </p:pic>
      <p:pic>
        <p:nvPicPr>
          <p:cNvPr id="1052" name="Picture 28" descr="http://go3.imgsmail.ru/imgpreview?key=7acbd97c85393bf3&amp;mb=imgdb_preview_1317"/>
          <p:cNvPicPr>
            <a:picLocks noChangeAspect="1" noChangeArrowheads="1"/>
          </p:cNvPicPr>
          <p:nvPr/>
        </p:nvPicPr>
        <p:blipFill>
          <a:blip r:embed="rId5" cstate="print"/>
          <a:srcRect t="4320" b="9281"/>
          <a:stretch>
            <a:fillRect/>
          </a:stretch>
        </p:blipFill>
        <p:spPr bwMode="auto">
          <a:xfrm>
            <a:off x="899592" y="4380345"/>
            <a:ext cx="2376264" cy="1568935"/>
          </a:xfrm>
          <a:prstGeom prst="rect">
            <a:avLst/>
          </a:prstGeom>
          <a:noFill/>
        </p:spPr>
      </p:pic>
      <p:pic>
        <p:nvPicPr>
          <p:cNvPr id="14" name="Picture 34" descr="http://image.tsn.ua/media/images2/original/Oct2013/3838693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412776"/>
            <a:ext cx="2376264" cy="1782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62 -0.04185 L -0.21667 -0.26219 " pathEditMode="relative" ptsTypes="AA">
                                      <p:cBhvr>
                                        <p:cTn id="6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57200" y="274638"/>
            <a:ext cx="8003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</a:t>
            </a:r>
            <a:b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Найди место звука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слове…</a:t>
            </a:r>
            <a:b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15616" y="3789040"/>
          <a:ext cx="6912773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539"/>
                <a:gridCol w="987539"/>
                <a:gridCol w="987539"/>
                <a:gridCol w="987539"/>
                <a:gridCol w="987539"/>
                <a:gridCol w="987539"/>
                <a:gridCol w="987539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1187624" y="4005064"/>
            <a:ext cx="864096" cy="792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s://clipart-best.com/img/apricot/apricot-clip-art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12776"/>
            <a:ext cx="2016224" cy="2283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Фон" descr="F:\Картинки\Фоны\Природа\cf5081db898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Козёл 1" descr="C:\Documents and Settings\user\Рабочий стол\ИГРЫ\Безимени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76189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Козёл 2" descr="F:\Картинки\Домашние животные\Козел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" t="2928" r="7006" b="3656"/>
          <a:stretch/>
        </p:blipFill>
        <p:spPr bwMode="auto">
          <a:xfrm>
            <a:off x="4957718" y="871635"/>
            <a:ext cx="2828963" cy="23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Лошадь 1" descr="C:\Documents and Settings\user\Рабочий стол\ИГРЫ\Безимени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31202"/>
            <a:ext cx="937448" cy="112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Лошадь 2" descr="F:\Картинки\Домашние животные\Лошад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23" y="1196752"/>
            <a:ext cx="2648278" cy="26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Осёл" descr="C:\Documents and Settings\user\Рабочий стол\ИГРЫ\Безимени-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718" y="2977730"/>
            <a:ext cx="812746" cy="11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Осёл 2" descr="F:\Картинки\Домашние животные\Ослик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58" y="2269486"/>
            <a:ext cx="2786811" cy="304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Волк" descr="C:\Documents and Settings\user\Рабочий стол\ИГРЫ\Безимени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5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68" y="5877272"/>
            <a:ext cx="1199789" cy="93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Волк 2" descr="F:\Картинки\Дикие животные\волк 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15" y="4168585"/>
            <a:ext cx="3453706" cy="278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Белка" descr="C:\Documents and Settings\user\Рабочий стол\ИГРЫ\Безимени-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4" y="113623"/>
            <a:ext cx="1579450" cy="79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Белка 2" descr="F:\Картинки\Дикие животные\белочка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" y="-32696"/>
            <a:ext cx="2348805" cy="18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Лось" descr="C:\Documents and Settings\user\Рабочий стол\ИГРЫ\Безимени-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395405"/>
            <a:ext cx="899558" cy="165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Лось 2" descr="F:\Картинки\Дикие животные\Лось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2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45" y="1108172"/>
            <a:ext cx="4288697" cy="37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Дятел" descr="C:\Users\Kseniya\Desktop\Золушка\Безимени-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535541" cy="67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Дятел 2" descr="D:\Картинки\Зимующие птицы\Дятел (2)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 t="4455" r="3481" b="10532"/>
          <a:stretch/>
        </p:blipFill>
        <p:spPr bwMode="auto">
          <a:xfrm>
            <a:off x="4867848" y="607538"/>
            <a:ext cx="1095971" cy="224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Галка" descr="C:\Users\Kseniya\Desktop\Золушка\Безимени-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8787">
            <a:off x="5861862" y="2975904"/>
            <a:ext cx="64079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Галка 2" descr="D:\Картинки\Зимующие птицы\Галки копия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2389188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Голубь" descr="C:\Users\Kseniya\Desktop\Золушка\Безимени-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57" y="4797150"/>
            <a:ext cx="731844" cy="74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Голубь 2" descr="D:\Картинки\Зимующие птицы\голубь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7" y="3587974"/>
            <a:ext cx="239077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3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6 0.09954 C -0.08142 0.16458 -0.10243 0.23009 -0.1375 0.23611 C -0.16389 0.24051 -0.19045 0.24005 -0.21684 0.2419 C -0.2243 0.25093 -0.23125 0.25556 -0.23906 0.26018 C -0.24288 0.26458 -0.24618 0.27569 -0.25017 0.27778 C -0.28767 0.29329 -0.28663 0.23727 -0.28663 0.29537 " pathEditMode="relative" rAng="0" ptsTypes="fffffA">
                                      <p:cBhvr>
                                        <p:cTn id="1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50289E-6 C 0.00868 0.01017 0.01406 0.01919 0.02379 0.02543 C 0.02656 0.02913 0.03004 0.03306 0.03177 0.03815 C 0.03542 0.04925 0.03247 0.04971 0.03958 0.05919 C 0.04514 0.08092 0.04184 0.0763 0.05243 0.08878 C 0.05642 0.09341 0.06354 0.10358 0.06354 0.10358 C 0.06597 0.11676 0.06875 0.12971 0.07622 0.13965 C 0.08785 0.15514 0.07344 0.13063 0.08576 0.15005 C 0.09132 0.15884 0.08646 0.15537 0.09358 0.16485 C 0.10799 0.18404 0.09201 0.15745 0.10625 0.17965 C 0.11163 0.18797 0.11163 0.19838 0.1158 0.20716 C 0.11788 0.21133 0.12379 0.2178 0.12379 0.2178 C 0.12552 0.22497 0.12761 0.22959 0.13177 0.23468 C 0.13576 0.24532 0.14097 0.24763 0.14601 0.25803 C 0.15139 0.26936 0.14965 0.27306 0.15868 0.27699 C 0.16111 0.2904 0.15868 0.28347 0.16823 0.29595 C 0.17274 0.30196 0.17604 0.31399 0.17934 0.32138 C 0.18229 0.32786 0.18576 0.3341 0.18889 0.34034 C 0.18976 0.34219 0.19358 0.34242 0.19358 0.34242 " pathEditMode="relative" ptsTypes="ffffffffffffffffffA">
                                      <p:cBhvr>
                                        <p:cTn id="2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7963 C -0.0033 -0.07893 -0.00781 -0.0787 -0.01215 -0.07778 C -0.01632 -0.07685 -0.0184 -0.07361 -0.0224 -0.07176 C -0.03038 -0.06829 -0.03906 -0.06435 -0.0474 -0.06204 C -0.07604 -0.0544 -0.04462 -0.06412 -0.06354 -0.0581 C -0.07465 -0.05069 -0.08195 -0.04815 -0.09445 -0.04629 C -0.09931 -0.04467 -0.10452 -0.04491 -0.1092 -0.04236 C -0.11146 -0.0412 -0.11285 -0.03796 -0.11511 -0.03657 C -0.1184 -0.03472 -0.12188 -0.03379 -0.12535 -0.03264 C -0.14827 -0.025 -0.17083 -0.01805 -0.19445 -0.01481 C -0.20504 -0.01042 -0.2158 -0.00995 -0.22674 -0.00717 C -0.23472 -0.00023 -0.24462 0.00162 -0.2533 0.00671 C -0.27535 0.01945 -0.25972 0.01482 -0.2783 0.01852 C -0.28125 0.01968 -0.2842 0.02107 -0.28715 0.02222 C -0.28906 0.02315 -0.28976 0.02662 -0.29149 0.02824 C -0.29271 0.0294 -0.29445 0.0294 -0.29583 0.03009 C -0.30174 0.03542 -0.30851 0.03658 -0.31511 0.04005 C -0.32083 0.04769 -0.3283 0.05232 -0.3342 0.05949 C -0.33733 0.0632 -0.34288 0.0713 -0.34288 0.07153 C -0.34636 0.08519 -0.35313 0.09537 -0.35764 0.10857 C -0.36285 0.12408 -0.35695 0.11713 -0.36511 0.12431 C -0.37431 0.14329 -0.35972 0.11528 -0.37379 0.13403 C -0.38142 0.14421 -0.38438 0.16181 -0.39149 0.1713 " pathEditMode="relative" rAng="0" ptsTypes="ffffffffffffffffffffffA">
                                      <p:cBhvr>
                                        <p:cTn id="43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C -0.00729 -0.00069 -0.01476 -0.00093 -0.02205 -0.00185 C -0.03542 -0.0037 -0.04861 -0.01528 -0.06181 -0.01944 C -0.07049 -0.02824 -0.0809 -0.02917 -0.09132 -0.03333 C -0.10122 -0.0375 -0.11076 -0.04282 -0.12066 -0.04699 C -0.13142 -0.05139 -0.14097 -0.05764 -0.15156 -0.06273 C -0.15868 -0.0662 -0.16667 -0.06667 -0.17361 -0.0706 C -0.19306 -0.08125 -0.21111 -0.08958 -0.23247 -0.09213 C -0.23785 -0.09444 -0.24323 -0.09792 -0.24861 -0.1 C -0.26632 -0.10694 -0.2901 -0.10393 -0.30747 -0.10393 " pathEditMode="relative" ptsTypes="fffffffffA">
                                      <p:cBhvr>
                                        <p:cTn id="58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2694 C 0.00295 0.12602 0.00625 0.12648 0.00885 0.1244 C 0.01059 0.12301 0.01059 0.11885 0.01233 0.11746 C 0.01545 0.11492 0.02274 0.11284 0.02274 0.11307 C 0.03351 0.09896 0.04688 0.0918 0.06146 0.08717 C 0.09427 0.06521 0.06806 0.08093 0.15608 0.08486 C 0.17622 0.08578 0.1908 0.09318 0.20885 0.10104 C 0.22431 0.11677 0.21719 0.11284 0.22813 0.11746 C 0.23889 0.13203 0.23351 0.12602 0.24392 0.13619 C 0.24965 0.14914 0.25538 0.16255 0.26319 0.17365 C 0.26771 0.19145 0.26528 0.18289 0.27014 0.19931 C 0.27344 0.22567 0.27847 0.25087 0.2842 0.2763 C 0.28733 0.29018 0.2901 0.30451 0.29653 0.31607 C 0.29983 0.34729 0.3066 0.37943 0.31406 0.40948 C 0.31875 0.49665 0.31753 0.58405 0.31753 0.67122 " pathEditMode="relative" rAng="0" ptsTypes="ffffffffffffffA">
                                      <p:cBhvr>
                                        <p:cTn id="73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24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254 C 0.03281 -0.00832 -0.0125 -1.96532E-6 0.06632 -0.00624 C 0.071 -0.00647 0.07934 -0.00971 0.07934 -0.00948 C 0.11007 -0.00902 0.1408 -0.00971 0.17135 -0.00786 C 0.18385 -0.00693 0.19982 -1.96532E-6 0.21284 0.00278 C 0.225 0.00971 0.23784 0.01804 0.25225 0.02197 C 0.25868 0.02729 0.26441 0.02867 0.27187 0.0326 C 0.28125 0.04255 0.28559 0.05249 0.28923 0.06428 C 0.29114 0.07052 0.29236 0.07931 0.296 0.08532 C 0.29843 0.08902 0.30225 0.09203 0.30468 0.09572 C 0.30868 0.10266 0.31041 0.1089 0.31562 0.11515 C 0.31927 0.12671 0.321 0.1385 0.3243 0.15029 C 0.32534 0.15445 0.32708 0.15838 0.32864 0.16255 C 0.32934 0.16416 0.3309 0.16786 0.3309 0.16786 " pathEditMode="relative" rAng="0" ptsTypes="fffffffffffffA">
                                      <p:cBhvr>
                                        <p:cTn id="88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8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31159E-6 C -0.00886 0.00786 -0.00313 0.00439 -0.01858 0.00578 C -0.02205 0.00694 -0.02604 0.00694 -0.02917 0.00948 C -0.0349 0.01411 -0.04028 0.02036 -0.04688 0.02244 C -0.05104 0.02614 -0.05608 0.02961 -0.06094 0.03169 C -0.06302 0.03609 -0.06563 0.03932 -0.06806 0.04349 C -0.07014 0.05251 -0.08143 0.06662 -0.0875 0.07194 C -0.09271 0.08281 -0.0974 0.09183 -0.09896 0.10479 C -0.10226 0.1691 -0.10122 0.14203 -0.09896 0.26764 C -0.09896 0.27018 -0.09722 0.27458 -0.09722 0.27458 C -0.09688 0.27967 -0.09705 0.28499 -0.09636 0.29008 C -0.09566 0.29493 -0.09028 0.29771 -0.09028 0.30303 " pathEditMode="relative" ptsTypes="fffffffffffA">
                                      <p:cBhvr>
                                        <p:cTn id="10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89868E-7 C 0.03021 -0.00208 0.05764 -0.00509 0.08854 -0.00601 C 0.10729 -0.00925 0.12674 -0.00347 0.14514 -0.00948 C 0.19653 -0.00902 0.24775 -0.00902 0.29914 -0.00832 C 0.30434 -0.00832 0.3099 -0.003 0.31511 -0.00231 C 0.32552 -0.00115 0.32778 -0.00115 0.33542 -0.00115 " pathEditMode="relative" ptsTypes="fffffA">
                                      <p:cBhvr>
                                        <p:cTn id="1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30534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http://shkolazreniya.com/system/ckeditor_assets/pictures/52f5ee6dd4ca1a288e00000d/content_deti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705678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30534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1277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-Особенности дистанционной работы учителя-логопеда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 воспитанниками с ОВЗ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«Концепция создания и развития единой системы дистанционного образования в России» </a:t>
            </a:r>
            <a:r>
              <a:rPr lang="ru-RU" dirty="0" smtClean="0">
                <a:solidFill>
                  <a:srgbClr val="002060"/>
                </a:solidFill>
              </a:rPr>
              <a:t>1993 г.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 В 2005 году Министерство образования и науки Российской Федерации выпустило </a:t>
            </a:r>
            <a:r>
              <a:rPr lang="ru-RU" b="1" dirty="0" smtClean="0">
                <a:solidFill>
                  <a:srgbClr val="002060"/>
                </a:solidFill>
              </a:rPr>
              <a:t>приказ №137 от 06 мая 2005 г. «Об использовании дистанционных образовательных технологий»</a:t>
            </a:r>
          </a:p>
        </p:txBody>
      </p:sp>
      <p:pic>
        <p:nvPicPr>
          <p:cNvPr id="7" name="Рисунок 6" descr="C:\Users\Elena\Desktop\ВСЁ\ФОТО СКАЙП\Вова Н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05064"/>
            <a:ext cx="15841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Elena\Desktop\ВСЁ\ФОТО СКАЙП\хайбутов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645024"/>
            <a:ext cx="181079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30534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764704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Плюсы и минусы дистанционной работы учителя-логопеда с воспитанниками с  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 ограниченными возможностями здоровья</a:t>
            </a:r>
          </a:p>
          <a:p>
            <a:pPr algn="ctr"/>
            <a:endParaRPr lang="ru-RU" b="1" dirty="0" smtClean="0"/>
          </a:p>
        </p:txBody>
      </p:sp>
      <p:pic>
        <p:nvPicPr>
          <p:cNvPr id="2052" name="Picture 4" descr="https://avatars.mds.yandex.net/i?id=e47e4a42206e92b6cab7f81993675b5c-457183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1410951" cy="1175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692527"/>
              </p:ext>
            </p:extLst>
          </p:nvPr>
        </p:nvGraphicFramePr>
        <p:xfrm>
          <a:off x="971600" y="1916832"/>
          <a:ext cx="7488832" cy="400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744416"/>
              </a:tblGrid>
              <a:tr h="3593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Преимущества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Недостатки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107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Широкий охват воспитанников;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Мобильность;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Возможность осуществления диалога по средствам </a:t>
                      </a:r>
                      <a:r>
                        <a:rPr lang="ru-RU" sz="1600" b="1" dirty="0" err="1" smtClean="0">
                          <a:solidFill>
                            <a:srgbClr val="002060"/>
                          </a:solidFill>
                        </a:rPr>
                        <a:t>интернет-продуктов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;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Эргономичность; 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Необходимость привлечения к работе родителей; 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Гибкость;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Психологический комфорт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Отсутствие прямого эмоционального контакта;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Затруднения в работе над звукопроизношением;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Проблемы с самоорганизацией, самоконтролем;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Сниженная мотивация дошкольников к дистанционным логопедическим занятиям;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Вредное воздействие компьютера на здоровье ребёнка (осанку, зрение, нервную систему).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836712"/>
            <a:ext cx="74168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Информационные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и коммуникативные технологии в образовании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ИКТ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– это информационные и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коммуникатвные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технологии, в состав которых входят различные цифровые технологии, с помощью которых можно создать, сохранить, распространить, передать определенную информацию или оказать услуги.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К ним относятся: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Интернет ,   компьютерное оборудование.  сотовая связь , спутниковые технологии  электронная почта,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мультимедийные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 средства ,программное обеспечение и пр.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2708920"/>
          <a:ext cx="7848872" cy="3560320"/>
        </p:xfrm>
        <a:graphic>
          <a:graphicData uri="http://schemas.openxmlformats.org/drawingml/2006/table">
            <a:tbl>
              <a:tblPr/>
              <a:tblGrid>
                <a:gridCol w="1696127"/>
                <a:gridCol w="2837586"/>
                <a:gridCol w="3315159"/>
              </a:tblGrid>
              <a:tr h="33661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отличия терминов «коммуникативные технологии» и «коммуникационные технологии»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Характеристика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Коммуникативные технологии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Коммуникационные технологии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Цель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Обеспечение взаимосвязи, обмена информацией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Обеспечение высокого качества и безопасности передачи информации по различным каналам связи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Главные объекты</a:t>
                      </a:r>
                      <a:endParaRPr lang="ru-RU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Люди, организации как объекты коммуникации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Материальные предметы, осуществляющие обработку, передачу информации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Главные действия</a:t>
                      </a:r>
                      <a:endParaRPr lang="ru-RU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Обмен информацией, решение проблемы, улучшение взаимодействия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Формирование информационного канала связи, размещение информации в информационном канале, передача информации по информационному каналу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Канал реализации</a:t>
                      </a:r>
                      <a:endParaRPr lang="ru-RU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Любой (личный контакт, публичные выступления, СМИ и т. д.)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Arial"/>
                        </a:rPr>
                        <a:t>Компьютерные сети, аппаратные каналы связи (телефон, факс), телекоммуникации и т. д.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79" marR="59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s://avatars.mds.yandex.net/i?id=e47e4a42206e92b6cab7f81993675b5c-457183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708920"/>
            <a:ext cx="181460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5616" y="130534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836712"/>
            <a:ext cx="734481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Что необходимо учитывать при организации дистанционной работы учителя-логопеда с воспитанниками с ограниченными возможностями здоровья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Для воспитанников с ОВЗ характерно: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Неустойчивость  внимания, недостаточно развита способность к переключению;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Повышена психическая истощаемость и, как следствие, понижена работоспособность;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Недостаточно развиты контрольные действия;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Не обладают выраженной самодисциплиной, стабильной </a:t>
            </a:r>
          </a:p>
          <a:p>
            <a:pPr marL="342900" indent="-342900"/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       мотивацией в отношении исправления звуков</a:t>
            </a:r>
          </a:p>
          <a:p>
            <a:endParaRPr lang="ru-RU" sz="1600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НО: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В достаточной мере сформированы познавательные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процессы и  учебное поведение. (способны активно заниматься  от 15 до 20 минут);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Для детей с речевыми нарушениями существует множество интерактивных игр, способных мотивировать ребенка и разнообразить работу логопеда.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30534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80728"/>
            <a:ext cx="770485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Занятия дистанционно подходят не всем детям!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необходимо хорошее произвольное внимание;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ребёнок должен понимать плоскостные изображения;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дома должна быть развивающая среда (игры, игрушки и пособия);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сложно проводить занятия с детьми с нарушениями эмоционально-волевой сферы и детьми с ТМНР;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родитель должен обладать педагогическими приемами, чтобы удержать внимание ребёнка и мотивировать его на занятие;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важно непосредственное воздействие на ребёнка (у ребёнка с </a:t>
            </a:r>
            <a:r>
              <a:rPr lang="ru-RU" b="1" dirty="0" err="1" smtClean="0">
                <a:solidFill>
                  <a:srgbClr val="FF0000"/>
                </a:solidFill>
              </a:rPr>
              <a:t>диспраксией</a:t>
            </a:r>
            <a:r>
              <a:rPr lang="ru-RU" b="1" dirty="0" smtClean="0">
                <a:solidFill>
                  <a:srgbClr val="FF0000"/>
                </a:solidFill>
              </a:rPr>
              <a:t> сформировать необходимое положение губ или языка и д.р.)</a:t>
            </a:r>
            <a:endParaRPr lang="ru-RU" dirty="0" smtClean="0"/>
          </a:p>
          <a:p>
            <a:pPr algn="ctr">
              <a:lnSpc>
                <a:spcPct val="150000"/>
              </a:lnSpc>
            </a:pPr>
            <a:endParaRPr lang="ru-RU" sz="800" b="1" i="1" dirty="0" smtClean="0"/>
          </a:p>
          <a:p>
            <a:pPr algn="ctr">
              <a:lnSpc>
                <a:spcPct val="150000"/>
              </a:lnSpc>
            </a:pPr>
            <a:r>
              <a:rPr lang="ru-RU" sz="1600" b="1" i="1" dirty="0" smtClean="0"/>
              <a:t>ОДНАКО, В СЛУЧАЕ ЕСЛИ РЕБЕНКУ ТРУДНО ЗАНИМАТЬСЯ ДИСТАНЦИОННО, ТО СПЕЦИАЛИСТ МОЖЕТ СОПРОВОЖДАТЬ РОДИТЕЛЯ </a:t>
            </a:r>
            <a:r>
              <a:rPr lang="ru-RU" sz="1600" b="1" i="1" smtClean="0"/>
              <a:t>ПО АОП.</a:t>
            </a:r>
            <a:endParaRPr lang="ru-RU" sz="1600" b="1" i="1" dirty="0" smtClean="0"/>
          </a:p>
          <a:p>
            <a:pPr algn="ctr"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30534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836713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Этапы проведения дистанционных занятий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2" name="Picture 4" descr="https://avatars.mds.yandex.net/i?id=e47e4a42206e92b6cab7f81993675b5c-457183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908720"/>
            <a:ext cx="1209734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27584" y="1484784"/>
          <a:ext cx="7704856" cy="460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203"/>
                <a:gridCol w="6204653"/>
              </a:tblGrid>
              <a:tr h="284578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I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этап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подготовительный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ru-RU" sz="14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Планирование занятия в соответствии с АОП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Четкое планирование самого занятия, его этапов, оценка времени на каждый этап занятия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Подбор и подготовка игр и заданий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Информирование родителей о необходимых во время занятия предметах (карандаши, бумага, дидактический материал), игрушках, распечатках заданий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Согласование с родителем времени и условий проведения занятий.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08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II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этап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сновной этап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Проведение занятия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799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III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этап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заключительный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Домашнее задание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Обратная связь (обязательный этап рефлексии с родителям)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s://avatars.mds.yandex.net/i?id=e47e4a42206e92b6cab7f81993675b5c-457183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1814601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5616" y="130534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683568" y="1556792"/>
          <a:ext cx="79928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71600" y="908720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b="1" dirty="0" smtClean="0">
                <a:solidFill>
                  <a:srgbClr val="002060"/>
                </a:solidFill>
              </a:rPr>
              <a:t>Коррекция звукопроизношения в </a:t>
            </a:r>
            <a:r>
              <a:rPr lang="ru-RU" b="1" dirty="0" err="1" smtClean="0">
                <a:solidFill>
                  <a:srgbClr val="002060"/>
                </a:solidFill>
              </a:rPr>
              <a:t>онлайн</a:t>
            </a:r>
            <a:r>
              <a:rPr lang="ru-RU" b="1" dirty="0" smtClean="0">
                <a:solidFill>
                  <a:srgbClr val="002060"/>
                </a:solidFill>
              </a:rPr>
              <a:t> формате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30534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62068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Особенности дистанционной работы над произношением можно представить в таблице, которую разработала известный логопед  О.С. Жукова</a:t>
            </a:r>
            <a:endParaRPr lang="ru-RU" sz="1600"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373322"/>
              </p:ext>
            </p:extLst>
          </p:nvPr>
        </p:nvGraphicFramePr>
        <p:xfrm>
          <a:off x="755576" y="1196752"/>
          <a:ext cx="7848872" cy="5488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218"/>
                <a:gridCol w="4230470"/>
                <a:gridCol w="1656184"/>
              </a:tblGrid>
              <a:tr h="504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" panose="02040604050505020304" pitchFamily="18" charset="0"/>
                        </a:rPr>
                        <a:t>Виды исправлений звукопроизношения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" panose="02040604050505020304" pitchFamily="18" charset="0"/>
                        </a:rPr>
                        <a:t>(В.А. Ковшиков)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" panose="02040604050505020304" pitchFamily="18" charset="0"/>
                        </a:rPr>
                        <a:t>Возможность дистанционного </a:t>
                      </a:r>
                      <a:r>
                        <a:rPr lang="ru-RU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" panose="02040604050505020304" pitchFamily="18" charset="0"/>
                        </a:rPr>
                        <a:t>применения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65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" panose="02040604050505020304" pitchFamily="18" charset="0"/>
                        </a:rPr>
                        <a:t>Метод чистой имитации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Учитель дает образец подражания, ученик подражает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+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1747">
                <a:tc row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" panose="02040604050505020304" pitchFamily="18" charset="0"/>
                        </a:rPr>
                        <a:t>Метод показа правильных артикуляций и воспроизведение их по подражанию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Показ артикуляций на себе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+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0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Показ муляжей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+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1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Показ артикуляционных профилей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+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6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Слуховой образ (демонстрация правильного звучания)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+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6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Температурный (по описанию: холодный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воздух-теплый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+/-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8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Вибро-тактильный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- 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(только при помощи родителя)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6564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" panose="02040604050505020304" pitchFamily="18" charset="0"/>
                        </a:rPr>
                        <a:t>Метод артикуляторных упражнений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Формирование движений, необходимых для произнесения отдельных звуков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+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4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Противопоставление кинестетических особенностей смешиваемых звуков (например, Т и С)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+/-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48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/>
                        </a:rPr>
                        <a:t>Метод опоры на сохраненные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/>
                        </a:rPr>
                        <a:t> звуки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/>
                        </a:rPr>
                        <a:t>Использование характеристик правильного произносимых  звуков  для формирования звуков отсутствующих.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+/--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8282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" panose="02040604050505020304" pitchFamily="18" charset="0"/>
                        </a:rPr>
                        <a:t>Метод 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" panose="02040604050505020304" pitchFamily="18" charset="0"/>
                        </a:rPr>
                        <a:t> механического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" panose="02040604050505020304" pitchFamily="18" charset="0"/>
                        </a:rPr>
                        <a:t>воздействия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Использование зондов и зондозаменителей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0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Использование подручных зондозаменителей (ватных палочек, спичек и т.п.)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+/- </a:t>
                      </a:r>
                      <a:r>
                        <a:rPr lang="ru-RU" sz="120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---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при помощи родителя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65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" panose="02040604050505020304" pitchFamily="18" charset="0"/>
                        </a:rPr>
                        <a:t>Метод фонематического анализа (синтеза, предъявлений)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Например, с использованием специально разработанных приложений, презентаций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+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57957" marR="579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s://avatars.mds.yandex.net/i?id=e47e4a42206e92b6cab7f81993675b5c-457183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365104"/>
            <a:ext cx="2275047" cy="1895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5616" y="130534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764704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Взаимодействие с родителями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Century" pitchFamily="18" charset="0"/>
              </a:rPr>
              <a:t>! Роль родителей в устранении речевой проблемы ребёнка – одна из ведущих</a:t>
            </a:r>
            <a:endParaRPr lang="ru-RU" b="1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132856"/>
            <a:ext cx="74888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Повышение логопедической компетентности родителей;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Привлечение их в качестве главных помощников в процесс коррекции звукопроизношения детей;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Обучение родителей эффективной коррекционной помощи детям;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Формирование новой родительской позиции: становятся заинтересованными, активными, действенными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участниками коррекционно-педагогического процесса;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Поиск новых форм взаимодействия с родителями.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30534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913714"/>
            <a:ext cx="7344816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РЕЗУЛЬТАТЫ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Для воспитанников </a:t>
            </a:r>
            <a:endParaRPr lang="ru-RU" sz="2000" dirty="0" smtClean="0">
              <a:solidFill>
                <a:srgbClr val="FF0000"/>
              </a:solidFill>
            </a:endParaRPr>
          </a:p>
          <a:p>
            <a:pPr lvl="0"/>
            <a:r>
              <a:rPr lang="ru-RU" sz="2000" b="1" dirty="0" smtClean="0"/>
              <a:t>положительная динамика в коррекции звукопроизношения и развития речи в целом; 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Для родителей </a:t>
            </a:r>
            <a:endParaRPr lang="ru-RU" sz="2000" dirty="0" smtClean="0">
              <a:solidFill>
                <a:srgbClr val="FF0000"/>
              </a:solidFill>
            </a:endParaRPr>
          </a:p>
          <a:p>
            <a:pPr lvl="0"/>
            <a:r>
              <a:rPr lang="ru-RU" sz="2000" b="1" dirty="0" smtClean="0"/>
              <a:t>повышение компетентности в вопросах речевого развития детей;</a:t>
            </a:r>
            <a:endParaRPr lang="ru-RU" sz="2000" dirty="0" smtClean="0"/>
          </a:p>
          <a:p>
            <a:pPr lvl="0"/>
            <a:r>
              <a:rPr lang="ru-RU" sz="2000" b="1" dirty="0" smtClean="0"/>
              <a:t>использование знаний по коррекции звукопроизношения и развитию речи детей в домашних условиях; 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Для учителя - логопеда </a:t>
            </a:r>
            <a:endParaRPr lang="ru-RU" sz="2000" dirty="0" smtClean="0">
              <a:solidFill>
                <a:srgbClr val="FF0000"/>
              </a:solidFill>
            </a:endParaRPr>
          </a:p>
          <a:p>
            <a:pPr lvl="0"/>
            <a:r>
              <a:rPr lang="ru-RU" sz="2000" b="1" dirty="0" smtClean="0"/>
              <a:t>более тесное взаимодействие с родителями и воспитанниками;</a:t>
            </a:r>
            <a:endParaRPr lang="ru-RU" sz="2000" dirty="0" smtClean="0"/>
          </a:p>
          <a:p>
            <a:pPr lvl="0"/>
            <a:r>
              <a:rPr lang="ru-RU" sz="2000" b="1" dirty="0" smtClean="0"/>
              <a:t>повышение заинтересованности родителей в улучшении </a:t>
            </a:r>
            <a:r>
              <a:rPr lang="ru-RU" b="1" dirty="0" smtClean="0"/>
              <a:t>результата </a:t>
            </a:r>
            <a:r>
              <a:rPr lang="ru-RU" b="1" dirty="0" err="1" smtClean="0"/>
              <a:t>звукокоррекции</a:t>
            </a:r>
            <a:r>
              <a:rPr lang="ru-RU" b="1" dirty="0" smtClean="0"/>
              <a:t>; </a:t>
            </a:r>
            <a:endParaRPr lang="ru-RU" dirty="0" smtClean="0"/>
          </a:p>
          <a:p>
            <a:pPr lvl="0"/>
            <a:r>
              <a:rPr lang="ru-RU" sz="2000" b="1" dirty="0" smtClean="0"/>
              <a:t>учет положительной динамики коррекции звукопроизношения и развития речи детей в целом. </a:t>
            </a:r>
            <a:endParaRPr lang="ru-RU" sz="2000" dirty="0"/>
          </a:p>
        </p:txBody>
      </p:sp>
      <p:pic>
        <p:nvPicPr>
          <p:cNvPr id="7" name="Picture 4" descr="https://avatars.mds.yandex.net/i?id=e47e4a42206e92b6cab7f81993675b5c-4571839-images-thumbs&amp;n=13"/>
          <p:cNvPicPr>
            <a:picLocks noChangeAspect="1" noChangeArrowheads="1"/>
          </p:cNvPicPr>
          <p:nvPr/>
        </p:nvPicPr>
        <p:blipFill>
          <a:blip r:embed="rId3" cstate="print"/>
          <a:srcRect b="30090"/>
          <a:stretch>
            <a:fillRect/>
          </a:stretch>
        </p:blipFill>
        <p:spPr bwMode="auto">
          <a:xfrm>
            <a:off x="6732240" y="5157192"/>
            <a:ext cx="1901011" cy="110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30534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1196752"/>
            <a:ext cx="6912768" cy="373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Использование ИКТ в работе логопеда – это необходимость, обусловленная современными реалиями. Мир не стоит на месте и уже не актуально использование только лишь традиционных способов коррекции в логопедической практике. Намного целесообразнее совмещать их с информационно-коммуникационными технологиями, что позволяет в разы увеличить эффективность проводимой работы.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Picture 4" descr="https://avatars.mds.yandex.net/i?id=e47e4a42206e92b6cab7f81993675b5c-457183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365104"/>
            <a:ext cx="2275047" cy="1895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30534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07704" y="1052736"/>
            <a:ext cx="6048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https://demotivation.ru/wp-content/uploads/2020/04/global_ne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163601"/>
            <a:ext cx="2603589" cy="19544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15616" y="1760622"/>
            <a:ext cx="67687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Контакты для связи, материалы мастер-класса: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Страничка на </a:t>
            </a:r>
            <a:r>
              <a:rPr lang="ru-RU" sz="1600" b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сайте </a:t>
            </a:r>
            <a:r>
              <a:rPr lang="ru-RU" sz="1600" b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ДОУ учителя-логопеда </a:t>
            </a:r>
            <a:r>
              <a:rPr lang="ru-RU" sz="1600" b="1" dirty="0" err="1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Челиной</a:t>
            </a:r>
            <a:r>
              <a:rPr lang="ru-RU" sz="1600" b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 Елены Николаевны: </a:t>
            </a:r>
            <a:r>
              <a:rPr lang="en-US" sz="1600" b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  <a:hlinkClick r:id="rId4"/>
              </a:rPr>
              <a:t>https</a:t>
            </a:r>
            <a:r>
              <a:rPr lang="en-US" sz="1600" b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  <a:hlinkClick r:id="rId4"/>
              </a:rPr>
              <a:t>://</a:t>
            </a:r>
            <a:r>
              <a:rPr lang="en-US" sz="1600" b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  <a:hlinkClick r:id="rId4"/>
              </a:rPr>
              <a:t>mdou75.edu.yar.ru/soveti_uchitelya_minus_logopeda.html</a:t>
            </a:r>
            <a:endParaRPr lang="ru-RU" sz="1600" b="1" dirty="0" smtClean="0">
              <a:solidFill>
                <a:srgbClr val="00B050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Страничка «Инновационная деятельность» на сайте ДОУ: </a:t>
            </a:r>
            <a:r>
              <a:rPr lang="en-US" sz="1600" b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  <a:hlinkClick r:id="rId5"/>
              </a:rPr>
              <a:t>https://</a:t>
            </a:r>
            <a:r>
              <a:rPr lang="en-US" sz="1600" b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  <a:hlinkClick r:id="rId5"/>
              </a:rPr>
              <a:t>mdou75.edu.yar.ru/innovatsionnaya_deyatelnost/master_klass_uchitelya_logo_59.html</a:t>
            </a:r>
            <a:endParaRPr lang="ru-RU" sz="1600" b="1" dirty="0" smtClean="0">
              <a:solidFill>
                <a:srgbClr val="00B050"/>
              </a:solidFill>
              <a:latin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Электронная почта учителя-логопеда: </a:t>
            </a:r>
            <a:r>
              <a:rPr lang="en-US" sz="1600" b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  <a:hlinkClick r:id="rId6"/>
              </a:rPr>
              <a:t>igmasova17@yandex.ru</a:t>
            </a:r>
            <a:endParaRPr lang="ru-RU" sz="1600" b="1" dirty="0" smtClean="0">
              <a:solidFill>
                <a:srgbClr val="00B05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Электронная почта МДОУ «Детский сад № 75»: </a:t>
            </a:r>
            <a:r>
              <a:rPr lang="en-US" sz="16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  <a:hlinkClick r:id="rId7"/>
              </a:rPr>
              <a:t>yardou075@yandex.ru</a:t>
            </a:r>
            <a:endParaRPr lang="en-US" sz="1600" b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s://avatars.mds.yandex.net/i?id=e47e4a42206e92b6cab7f81993675b5c-457183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5445" y="4725144"/>
            <a:ext cx="2015818" cy="1679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692696"/>
            <a:ext cx="7056784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1600" b="1" dirty="0" smtClean="0">
                <a:solidFill>
                  <a:srgbClr val="002060"/>
                </a:solidFill>
              </a:rPr>
              <a:t> Актуальность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     Актуальность использования информационных технологий в современном  дошкольном образовании диктуется стремительным развитием информационного общества, широким распространением технологий мультимедиа, электронных информационных ресурсов, сетевых технологий в качестве средства обучения и воспитания.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Цель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Обеспечить  качество воспитательно-образовательного процесса на основе  изучения и внедрения информационных  технологий.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Задачи: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-  Повышение мотивации детей к обучению и, как следствие этого, исправлению существующих речевых нарушений.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-  Активизация познавательной деятельности детей.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-  Осуществление индивидуального подхода к каждому ребенку.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-  Формирование и развитие навыков учебной деятельности: развитие самоконтроля, активности, мелкой моторики рук, а также развитие и координация психических процессов.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-  Обеспечение психологического комфорта на занятиях.</a:t>
            </a:r>
          </a:p>
          <a:p>
            <a:pPr lvl="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</a:rPr>
              <a:t>Формирование и развитие звукопроизношения, фонематического</a:t>
            </a:r>
          </a:p>
          <a:p>
            <a:pPr lvl="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</a:rPr>
              <a:t> анализа и синтеза, просодики, лексико-грамматического строя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 и связной речи.</a:t>
            </a:r>
          </a:p>
          <a:p>
            <a:pPr>
              <a:lnSpc>
                <a:spcPct val="150000"/>
              </a:lnSpc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404664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Нормативно-правовое обоснование</a:t>
            </a:r>
          </a:p>
          <a:p>
            <a:r>
              <a:rPr lang="ru-RU" b="1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1.Федеральный закон "Об образовании в Российской Федерации" от 29 декабря 2012 г. N 273-ФЗ</a:t>
            </a: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2.Концепция социального экономического развития 2020, Приложение к письму от 8.05.08 №03-946:</a:t>
            </a: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3.</a:t>
            </a:r>
            <a:r>
              <a:rPr lang="ru-RU" sz="1600" dirty="0" smtClean="0">
                <a:solidFill>
                  <a:srgbClr val="002060"/>
                </a:solidFill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</a:rPr>
              <a:t>Информационное письмо Минобразования РФ от 25 мая 2001 г. №753/23-16 «Об информатизации дошкольного образования в России»</a:t>
            </a: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4. «Федеральный государственный образовательный стандарт дошкольного образования» от 17 октября 2013 г. 1155</a:t>
            </a: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5. Профессиональный стандарт «Педагог (педагогическая деятельность в дошкольном, начальном общем, основном общем, среднем общем образовании) (воспитатель, учитель)» от 18 октября 2013 года. </a:t>
            </a:r>
          </a:p>
          <a:p>
            <a:endParaRPr lang="ru-RU" sz="8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6.</a:t>
            </a:r>
            <a:r>
              <a:rPr lang="ru-RU" sz="1600" dirty="0" smtClean="0">
                <a:solidFill>
                  <a:srgbClr val="002060"/>
                </a:solidFill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</a:rPr>
              <a:t>"Санитарно эпидемиологические требования к устройству, содержанию и организации режима работы дошкольных образовательных организаций«</a:t>
            </a:r>
            <a:r>
              <a:rPr lang="ru-RU" sz="1600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5" name="Picture 4" descr="https://avatars.mds.yandex.net/i?id=e47e4a42206e92b6cab7f81993675b5c-457183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157192"/>
            <a:ext cx="1368152" cy="1140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1124744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ctr"/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83568" y="764024"/>
            <a:ext cx="792088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Требования  при использовании ИКТ для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сбережения здоровья воспитанников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Занятия с использованием компьютеров для детей </a:t>
            </a:r>
            <a:r>
              <a:rPr lang="ru-RU" sz="1600" b="1" dirty="0" smtClean="0">
                <a:solidFill>
                  <a:srgbClr val="002060"/>
                </a:solidFill>
              </a:rPr>
              <a:t>5 - 7 лет </a:t>
            </a:r>
            <a:r>
              <a:rPr lang="ru-RU" sz="1600" dirty="0" smtClean="0">
                <a:solidFill>
                  <a:srgbClr val="002060"/>
                </a:solidFill>
              </a:rPr>
              <a:t>следует проводить не более </a:t>
            </a:r>
            <a:r>
              <a:rPr lang="ru-RU" sz="1600" b="1" dirty="0" smtClean="0">
                <a:solidFill>
                  <a:srgbClr val="002060"/>
                </a:solidFill>
              </a:rPr>
              <a:t>одного</a:t>
            </a:r>
            <a:r>
              <a:rPr lang="ru-RU" sz="1600" dirty="0" smtClean="0">
                <a:solidFill>
                  <a:srgbClr val="002060"/>
                </a:solidFill>
              </a:rPr>
              <a:t> в течение дня и </a:t>
            </a:r>
            <a:r>
              <a:rPr lang="ru-RU" sz="1600" b="1" dirty="0" smtClean="0">
                <a:solidFill>
                  <a:srgbClr val="002060"/>
                </a:solidFill>
              </a:rPr>
              <a:t>не чаще трех раз </a:t>
            </a:r>
            <a:r>
              <a:rPr lang="ru-RU" sz="1600" dirty="0" smtClean="0">
                <a:solidFill>
                  <a:srgbClr val="002060"/>
                </a:solidFill>
              </a:rPr>
              <a:t>в неделю в дни наиболее высокой работоспособности: </a:t>
            </a:r>
            <a:r>
              <a:rPr lang="ru-RU" sz="1600" b="1" dirty="0" smtClean="0">
                <a:solidFill>
                  <a:srgbClr val="002060"/>
                </a:solidFill>
              </a:rPr>
              <a:t>во вторник, в среду и в четверг.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(п.12.21.Сан.Пин.)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Детям пяти - семилетнего возраста можно "общаться" с компьютером не более </a:t>
            </a:r>
            <a:r>
              <a:rPr lang="ru-RU" sz="1600" b="1" dirty="0" smtClean="0">
                <a:solidFill>
                  <a:srgbClr val="002060"/>
                </a:solidFill>
              </a:rPr>
              <a:t>10-15 минут </a:t>
            </a:r>
            <a:r>
              <a:rPr lang="ru-RU" sz="1600" dirty="0" smtClean="0">
                <a:solidFill>
                  <a:srgbClr val="002060"/>
                </a:solidFill>
              </a:rPr>
              <a:t>в день.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Для детей, имеющих хроническую патологию, часто болеющих (более 4 раз в год), после перенесенных заболеваний в течение 2 недель продолжительность занятий с компьютером должна быть </a:t>
            </a:r>
            <a:r>
              <a:rPr lang="ru-RU" sz="1600" b="1" dirty="0" smtClean="0">
                <a:solidFill>
                  <a:srgbClr val="FF0000"/>
                </a:solidFill>
              </a:rPr>
              <a:t>сокращена:  </a:t>
            </a:r>
            <a:r>
              <a:rPr lang="ru-RU" sz="1600" dirty="0" smtClean="0">
                <a:solidFill>
                  <a:srgbClr val="002060"/>
                </a:solidFill>
              </a:rPr>
              <a:t>для детей 5 лет - до 7 минут, для детей 6 лет - до 10 мин. 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Монитор должен стоять по центру, перед глазами ребенка;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 Экран видеомонитора должен находиться на уровне глаз или чуть ниже, на расстоянии не ближе 60 см.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 Для проведения фронтальных занятий используем </a:t>
            </a:r>
            <a:r>
              <a:rPr lang="ru-RU" sz="1600" dirty="0" err="1" smtClean="0">
                <a:solidFill>
                  <a:srgbClr val="002060"/>
                </a:solidFill>
              </a:rPr>
              <a:t>мультимедийный</a:t>
            </a:r>
            <a:r>
              <a:rPr lang="ru-RU" sz="1600" dirty="0" smtClean="0">
                <a:solidFill>
                  <a:srgbClr val="002060"/>
                </a:solidFill>
              </a:rPr>
              <a:t> проектор, расстояние от экрана до стульев на которых сидят дети 2 - 2, 5 метра.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 Ребенок, носящий очки, должен заниматься за компьютером в них.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 Недопустимо использование одного компьютера для одновременного занятия двух или более детей.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 Размеры компьютерного стола и стула должны соответствовать росту ребенка;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 Ребенок должен иметь твердую опору  под ногами;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 Необходим достаточный  уровень освещенности.</a:t>
            </a:r>
          </a:p>
          <a:p>
            <a:pPr algn="just"/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30534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124744"/>
            <a:ext cx="712879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inherit"/>
                <a:ea typeface="Times New Roman" pitchFamily="18" charset="0"/>
                <a:cs typeface="Times New Roman" pitchFamily="18" charset="0"/>
              </a:rPr>
              <a:t>Требования  при использовании ИКТ для сбережения здоровья воспитанников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2060"/>
              </a:solidFill>
              <a:latin typeface="inherit"/>
              <a:ea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Во время и после занятия с детьми проводят  гимнастику для глаз. Во  время работы необходимо периодически переводить взгляд ребенка с монитора каждые 1, 5-2 мин. на несколько секунд, так же важна и смена деятельности во время занятия.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/>
            <a:endParaRPr lang="ru-RU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inherit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inherit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 descr="http://shkolazreniya.com/system/ckeditor_assets/pictures/52f5ee6dd4ca1a288e00000d/content_deti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140968"/>
            <a:ext cx="607504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30534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98072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«Применение информационно-коммуникационных технологий (ИКТ) в воспитательно-образовательном процессе ДОУ»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 l="8333" b="51833"/>
          <a:stretch>
            <a:fillRect/>
          </a:stretch>
        </p:blipFill>
        <p:spPr bwMode="auto">
          <a:xfrm>
            <a:off x="683568" y="3429000"/>
            <a:ext cx="3168352" cy="239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5588" y="1830786"/>
            <a:ext cx="2592288" cy="368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s://avatars.mds.yandex.net/i?id=e47e4a42206e92b6cab7f81993675b5c-4571839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348880"/>
            <a:ext cx="2203039" cy="2039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/>
          <a:srcRect b="47793"/>
          <a:stretch>
            <a:fillRect/>
          </a:stretch>
        </p:blipFill>
        <p:spPr bwMode="auto">
          <a:xfrm>
            <a:off x="5004048" y="3673690"/>
            <a:ext cx="3558705" cy="256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30534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692697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Формы работы учителя-логопеда с использованием ИКТ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27584" y="1124744"/>
          <a:ext cx="7704856" cy="5274005"/>
        </p:xfrm>
        <a:graphic>
          <a:graphicData uri="http://schemas.openxmlformats.org/drawingml/2006/table">
            <a:tbl>
              <a:tblPr/>
              <a:tblGrid>
                <a:gridCol w="1484422"/>
                <a:gridCol w="6220434"/>
              </a:tblGrid>
              <a:tr h="1105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Научно-методическая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деятельность. Самообразование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13" marR="498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Оформление документации и стендовой информации;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Сохранение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необходимой информации;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Построение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графиков и диаграмм;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помощью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интернета можно оперативно найти необходимую информацию по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любому вопросу;</a:t>
                      </a:r>
                    </a:p>
                    <a:p>
                      <a:pPr marL="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Прохождение курсов, прослушивание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вебинаров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ведущих логопедов, дистанционное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участие в научно практических конференциях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т.д.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13" marR="498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 с воспитанниками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ОВЗ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13" marR="498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Диагностика  речевых и психических функций.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Проведение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индивидуальных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занятий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помощью специальных компьютерных технологий.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Проведение фронтальных и подгрупповых занятий с помощью мультимедиа презентаций.</a:t>
                      </a:r>
                    </a:p>
                    <a:p>
                      <a:pPr marL="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Проведение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познавательно-речевых игр («Игры для Тигры», «Учимся говорить правильно» и т.д.),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Использование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интерактивных логопедических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мнемотаблиц, ребусов,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тренажеров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13" marR="498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8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Работа  с педагогами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13" marR="498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Полноценный обмен информации с коллегами;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 в обсуждениях профессиональных проблем с педагогами МДОУ,  другими логопедами.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ИКТ позволяют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кратчайшее время найти необходимую информацию, поделиться ею с педагогами, а также подготовить наглядный материал для участия в различных мастер-классах, презентациях, семинарах-практикумах и тренингах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13" marR="498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57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Взаимодействие  с родителями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13" marR="498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Использование ИКТ позволяет проводить консультации и родительские собрания в нестандартной форме интерактивного взаимодействия, предоставлять родителям домашние задания на переносных накопителях информации, показывать презентации, видеозаписи занятий с детьми и т.д.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13" marR="498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ownloads\colorful-background-g4ab442a2c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30534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692697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Направления коррекционной работы учителя-логопеда с воспитанниками с ОВЗ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 использованием ИКТ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575" y="1700808"/>
          <a:ext cx="7776864" cy="4176464"/>
        </p:xfrm>
        <a:graphic>
          <a:graphicData uri="http://schemas.openxmlformats.org/drawingml/2006/table">
            <a:tbl>
              <a:tblPr/>
              <a:tblGrid>
                <a:gridCol w="2592288"/>
                <a:gridCol w="2592288"/>
                <a:gridCol w="2592288"/>
              </a:tblGrid>
              <a:tr h="9737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просодические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компоненты речи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2" marR="599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звукопроизношение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2" marR="59912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артикуляционная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моторика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2" marR="59912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82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формирование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зрительно-пространстранственных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координаций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2" marR="599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12" marR="59912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мелкая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моторика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2" marR="59912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144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фонематический анализ и синтез, фонематические  представления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2" marR="5991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связная речь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2" marR="59912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лексико-грамматические средства языка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12" marR="59912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361" name="Рисунок 1" descr="https://fsd.multiurok.ru/html/2017/08/22/s_599c55de37af4/img2.jpg"/>
          <p:cNvPicPr>
            <a:picLocks noChangeAspect="1" noChangeArrowheads="1"/>
          </p:cNvPicPr>
          <p:nvPr/>
        </p:nvPicPr>
        <p:blipFill>
          <a:blip r:embed="rId3" cstate="print"/>
          <a:srcRect l="23438" t="43958" r="21562" b="10625"/>
          <a:stretch>
            <a:fillRect/>
          </a:stretch>
        </p:blipFill>
        <p:spPr bwMode="auto">
          <a:xfrm>
            <a:off x="3707904" y="2852936"/>
            <a:ext cx="1861921" cy="1224136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 rot="16200000">
            <a:off x="4427984" y="2564904"/>
            <a:ext cx="324036" cy="18002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3124850">
            <a:off x="3305674" y="2648458"/>
            <a:ext cx="342893" cy="21585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3227088" y="3304823"/>
            <a:ext cx="342893" cy="21585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9109108">
            <a:off x="5464563" y="2651428"/>
            <a:ext cx="342893" cy="21585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587909" y="3225849"/>
            <a:ext cx="342893" cy="21585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436475" y="4284605"/>
            <a:ext cx="342893" cy="21585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8818484">
            <a:off x="3306978" y="4153074"/>
            <a:ext cx="342893" cy="21585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903244">
            <a:off x="5683256" y="4151093"/>
            <a:ext cx="342893" cy="21585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2947</TotalTime>
  <Words>1861</Words>
  <Application>Microsoft Office PowerPoint</Application>
  <PresentationFormat>Экран (4:3)</PresentationFormat>
  <Paragraphs>311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</vt:lpstr>
      <vt:lpstr>inherit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Назови слова</vt:lpstr>
      <vt:lpstr>Что бывает шерстяным?</vt:lpstr>
      <vt:lpstr>Что бывает воздушным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Колесова</cp:lastModifiedBy>
  <cp:revision>190</cp:revision>
  <dcterms:created xsi:type="dcterms:W3CDTF">2021-10-24T14:10:47Z</dcterms:created>
  <dcterms:modified xsi:type="dcterms:W3CDTF">2021-11-11T06:13:49Z</dcterms:modified>
</cp:coreProperties>
</file>