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2" r:id="rId2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B561C198-FC8A-49EE-93A7-82F8144D7402}" type="datetimeFigureOut">
              <a:rPr lang="ru-RU" smtClean="0"/>
              <a:pPr>
                <a:defRPr/>
              </a:pPr>
              <a:t>26.09.2022</a:t>
            </a:fld>
            <a:endParaRPr lang="ru-RU"/>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ru-RU"/>
          </a:p>
        </p:txBody>
      </p:sp>
      <p:sp>
        <p:nvSpPr>
          <p:cNvPr id="6" name="Slide Number Placeholder 5"/>
          <p:cNvSpPr>
            <a:spLocks noGrp="1"/>
          </p:cNvSpPr>
          <p:nvPr>
            <p:ph type="sldNum" sz="quarter" idx="12"/>
          </p:nvPr>
        </p:nvSpPr>
        <p:spPr>
          <a:xfrm>
            <a:off x="8956900" y="5037663"/>
            <a:ext cx="551167" cy="279400"/>
          </a:xfrm>
        </p:spPr>
        <p:txBody>
          <a:bodyPr/>
          <a:lstStyle/>
          <a:p>
            <a:pPr>
              <a:defRPr/>
            </a:pPr>
            <a:fld id="{7D7D28AF-9CC6-44E0-BCDC-1B9BFBEBD444}" type="slidenum">
              <a:rPr lang="ru-RU" smtClean="0"/>
              <a:pPr>
                <a:defRPr/>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29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DD213D5-10D2-46B0-BDBA-7C0BC8E175AA}" type="datetimeFigureOut">
              <a:rPr lang="ru-RU" smtClean="0"/>
              <a:pPr>
                <a:defRPr/>
              </a:pPr>
              <a:t>26.09.2022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38451C2-5FEF-4E0D-9C45-0BAB4A7E4240}" type="slidenum">
              <a:rPr lang="ru-RU" smtClean="0"/>
              <a:pPr>
                <a:defRPr/>
              </a:pPr>
              <a:t>‹#›</a:t>
            </a:fld>
            <a:endParaRPr lang="ru-RU"/>
          </a:p>
        </p:txBody>
      </p:sp>
    </p:spTree>
    <p:extLst>
      <p:ext uri="{BB962C8B-B14F-4D97-AF65-F5344CB8AC3E}">
        <p14:creationId xmlns:p14="http://schemas.microsoft.com/office/powerpoint/2010/main" val="106194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DD76AC87-2A65-486C-8817-8261747C1066}"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201F27A-A0E0-4680-A149-7969063BDF85}" type="slidenum">
              <a:rPr lang="ru-RU" smtClean="0"/>
              <a:pPr>
                <a:defRPr/>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4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943AF215-94A0-477E-91BC-5D2033DA8770}"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E9C7C0C-A337-4D7B-A920-0E0A04D8842F}" type="slidenum">
              <a:rPr lang="ru-RU" smtClean="0"/>
              <a:pPr>
                <a:defRPr/>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7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564EE71B-DA5F-4034-9A08-A3281CFA9D66}"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379AF89-3031-4E34-8D96-0DAB491B76E9}" type="slidenum">
              <a:rPr lang="ru-RU" smtClean="0"/>
              <a:pPr>
                <a:defRPr/>
              </a:pPr>
              <a:t>‹#›</a:t>
            </a:fld>
            <a:endParaRPr lang="ru-RU"/>
          </a:p>
        </p:txBody>
      </p:sp>
    </p:spTree>
    <p:extLst>
      <p:ext uri="{BB962C8B-B14F-4D97-AF65-F5344CB8AC3E}">
        <p14:creationId xmlns:p14="http://schemas.microsoft.com/office/powerpoint/2010/main" val="206792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93661C1-FDFE-4CED-971C-050DAD6A8973}"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A5AA559-19F8-4D2A-AE91-FA0CFF1810D8}" type="slidenum">
              <a:rPr lang="ru-RU" smtClean="0"/>
              <a:pPr>
                <a:defRPr/>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47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0E55A74-10D7-4E40-A0DC-A4778B2B0660}"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BBFB572-8DFA-402D-864F-C554099A090B}" type="slidenum">
              <a:rPr lang="ru-RU" smtClean="0"/>
              <a:pPr>
                <a:defRPr/>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87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B2FD901-E0BA-462C-8E7A-715BFDE94EB4}"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2258B8F-ECA8-493C-AC17-58F8FCC6DB28}" type="slidenum">
              <a:rPr lang="ru-RU" smtClean="0"/>
              <a:pPr>
                <a:defRPr/>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98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EB18397-DFCF-43AA-9446-D957177A1EEC}"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57E526C-62F3-47CD-95D1-AE2E0A103944}" type="slidenum">
              <a:rPr lang="ru-RU" smtClean="0"/>
              <a:pPr>
                <a:defRPr/>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6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DA3F63CA-90A0-4EBC-AF14-822F2C257912}"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8B41650-368C-41FA-8BEA-630D5487B318}" type="slidenum">
              <a:rPr lang="ru-RU" smtClean="0"/>
              <a:pPr>
                <a:defRPr/>
              </a:pPr>
              <a:t>‹#›</a:t>
            </a:fld>
            <a:endParaRPr lang="ru-RU"/>
          </a:p>
        </p:txBody>
      </p:sp>
    </p:spTree>
    <p:extLst>
      <p:ext uri="{BB962C8B-B14F-4D97-AF65-F5344CB8AC3E}">
        <p14:creationId xmlns:p14="http://schemas.microsoft.com/office/powerpoint/2010/main" val="399843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30C0A3C-9A8C-46F4-A55D-931A3E0406D0}" type="datetimeFigureOut">
              <a:rPr lang="ru-RU" smtClean="0"/>
              <a:pPr>
                <a:defRPr/>
              </a:pPr>
              <a:t>26.09.2022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F3DC815-27EA-4CA8-B34D-DF12D2306B52}" type="slidenum">
              <a:rPr lang="ru-RU" smtClean="0"/>
              <a:pPr>
                <a:defRPr/>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8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D0A3095D-06D3-49EB-A23D-819F19CC95D6}" type="datetimeFigureOut">
              <a:rPr lang="ru-RU" smtClean="0"/>
              <a:pPr>
                <a:defRPr/>
              </a:pPr>
              <a:t>26.09.2022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E99E508-F9FC-4298-8EDB-2CB64AC76890}" type="slidenum">
              <a:rPr lang="ru-RU" smtClean="0"/>
              <a:pPr>
                <a:defRPr/>
              </a:pPr>
              <a:t>‹#›</a:t>
            </a:fld>
            <a:endParaRPr lang="ru-RU"/>
          </a:p>
        </p:txBody>
      </p:sp>
    </p:spTree>
    <p:extLst>
      <p:ext uri="{BB962C8B-B14F-4D97-AF65-F5344CB8AC3E}">
        <p14:creationId xmlns:p14="http://schemas.microsoft.com/office/powerpoint/2010/main" val="336215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7C76F4E6-A21C-4089-B19D-7E3BB07ABF31}" type="datetimeFigureOut">
              <a:rPr lang="ru-RU" smtClean="0"/>
              <a:pPr>
                <a:defRPr/>
              </a:pPr>
              <a:t>26.09.2022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15550FC4-D98D-4133-9AD5-76939F806AE5}" type="slidenum">
              <a:rPr lang="ru-RU" smtClean="0"/>
              <a:pPr>
                <a:defRPr/>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64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52295771-3EDE-4F71-9FF5-BFE5910F9083}" type="datetimeFigureOut">
              <a:rPr lang="ru-RU" smtClean="0"/>
              <a:pPr>
                <a:defRPr/>
              </a:pPr>
              <a:t>26.09.2022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4B9477B-CA6A-49CA-8706-034EA078A745}" type="slidenum">
              <a:rPr lang="ru-RU" smtClean="0"/>
              <a:pPr>
                <a:defRPr/>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3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F36F4B7-CD91-4E6A-BD82-CCC240772009}" type="datetimeFigureOut">
              <a:rPr lang="ru-RU" smtClean="0"/>
              <a:pPr>
                <a:defRPr/>
              </a:pPr>
              <a:t>26.09.2022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6892945-525F-4DF9-BACF-A2EE11A7ACB0}" type="slidenum">
              <a:rPr lang="ru-RU" smtClean="0"/>
              <a:pPr>
                <a:defRPr/>
              </a:pPr>
              <a:t>‹#›</a:t>
            </a:fld>
            <a:endParaRPr lang="ru-RU"/>
          </a:p>
        </p:txBody>
      </p:sp>
    </p:spTree>
    <p:extLst>
      <p:ext uri="{BB962C8B-B14F-4D97-AF65-F5344CB8AC3E}">
        <p14:creationId xmlns:p14="http://schemas.microsoft.com/office/powerpoint/2010/main" val="84469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6192D04-C8B0-466F-AB7D-1D9ED78BFAFE}" type="datetimeFigureOut">
              <a:rPr lang="ru-RU" smtClean="0"/>
              <a:pPr>
                <a:defRPr/>
              </a:pPr>
              <a:t>26.09.2022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8865BAC-FE25-45DE-AA1E-DE3A7437FF2E}" type="slidenum">
              <a:rPr lang="ru-RU" smtClean="0"/>
              <a:pPr>
                <a:defRPr/>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34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1619C6A-97C9-4AC0-BE90-57D741977D29}" type="datetimeFigureOut">
              <a:rPr lang="ru-RU" smtClean="0"/>
              <a:pPr>
                <a:defRPr/>
              </a:pPr>
              <a:t>26.09.2022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74DA20F-EF21-42D5-8047-D9E42F3616C9}" type="slidenum">
              <a:rPr lang="ru-RU" smtClean="0"/>
              <a:pPr>
                <a:defRPr/>
              </a:pPr>
              <a:t>‹#›</a:t>
            </a:fld>
            <a:endParaRPr lang="ru-RU"/>
          </a:p>
        </p:txBody>
      </p:sp>
    </p:spTree>
    <p:extLst>
      <p:ext uri="{BB962C8B-B14F-4D97-AF65-F5344CB8AC3E}">
        <p14:creationId xmlns:p14="http://schemas.microsoft.com/office/powerpoint/2010/main" val="334630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DD213D5-10D2-46B0-BDBA-7C0BC8E175AA}" type="datetimeFigureOut">
              <a:rPr lang="ru-RU" smtClean="0"/>
              <a:pPr>
                <a:defRPr/>
              </a:pPr>
              <a:t>26.09.2022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38451C2-5FEF-4E0D-9C45-0BAB4A7E4240}" type="slidenum">
              <a:rPr lang="ru-RU" smtClean="0"/>
              <a:pPr>
                <a:defRPr/>
              </a:pPr>
              <a:t>‹#›</a:t>
            </a:fld>
            <a:endParaRPr lang="ru-RU"/>
          </a:p>
        </p:txBody>
      </p:sp>
    </p:spTree>
    <p:extLst>
      <p:ext uri="{BB962C8B-B14F-4D97-AF65-F5344CB8AC3E}">
        <p14:creationId xmlns:p14="http://schemas.microsoft.com/office/powerpoint/2010/main" val="288722180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801813"/>
            <a:ext cx="9144000" cy="3006725"/>
          </a:xfrm>
        </p:spPr>
        <p:txBody>
          <a:bodyPr rtlCol="0">
            <a:normAutofit fontScale="90000"/>
          </a:bodyPr>
          <a:lstStyle/>
          <a:p>
            <a:pPr algn="ctr" fontAlgn="auto">
              <a:spcAft>
                <a:spcPts val="0"/>
              </a:spcAft>
              <a:defRPr/>
            </a:pPr>
            <a:r>
              <a:rPr lang="ru-RU" b="1" dirty="0" smtClean="0"/>
              <a:t>Здравствуйте, уважаемые родители!</a:t>
            </a:r>
            <a:br>
              <a:rPr lang="ru-RU" b="1" dirty="0" smtClean="0"/>
            </a:br>
            <a:r>
              <a:rPr lang="ru-RU" dirty="0" smtClean="0"/>
              <a:t/>
            </a:r>
            <a:br>
              <a:rPr lang="ru-RU" dirty="0" smtClean="0"/>
            </a:br>
            <a:r>
              <a:rPr lang="ru-RU" sz="3600" dirty="0" smtClean="0"/>
              <a:t>Из этой презентации Вы узнаете:</a:t>
            </a:r>
            <a:br>
              <a:rPr lang="ru-RU" sz="3600" dirty="0" smtClean="0"/>
            </a:br>
            <a:r>
              <a:rPr lang="ru-RU" sz="3600" dirty="0" smtClean="0"/>
              <a:t>1.Адаптация ребенка к детскому саду.</a:t>
            </a:r>
            <a:br>
              <a:rPr lang="ru-RU" sz="3600" dirty="0" smtClean="0"/>
            </a:br>
            <a:r>
              <a:rPr lang="ru-RU" sz="3600" dirty="0" smtClean="0"/>
              <a:t>2.Что запрещено приносить в детский сад.</a:t>
            </a:r>
            <a:br>
              <a:rPr lang="ru-RU" sz="3600" dirty="0" smtClean="0"/>
            </a:br>
            <a:r>
              <a:rPr lang="ru-RU" sz="3600" dirty="0" smtClean="0"/>
              <a:t>3.Питание дошкольников в детском саду.</a:t>
            </a:r>
            <a:br>
              <a:rPr lang="ru-RU" sz="3600" dirty="0" smtClean="0"/>
            </a:br>
            <a:r>
              <a:rPr lang="ru-RU" sz="3600" dirty="0" smtClean="0"/>
              <a:t>4.О вакцинации детей против гриппа.</a:t>
            </a:r>
            <a:endParaRPr lang="ru-RU" sz="3600" dirty="0"/>
          </a:p>
        </p:txBody>
      </p:sp>
      <p:sp>
        <p:nvSpPr>
          <p:cNvPr id="3" name="Подзаголовок 2"/>
          <p:cNvSpPr>
            <a:spLocks noGrp="1"/>
          </p:cNvSpPr>
          <p:nvPr>
            <p:ph type="subTitle" idx="1"/>
          </p:nvPr>
        </p:nvSpPr>
        <p:spPr>
          <a:xfrm>
            <a:off x="1524000" y="6186488"/>
            <a:ext cx="9144000" cy="1655762"/>
          </a:xfrm>
        </p:spPr>
        <p:txBody>
          <a:bodyPr rtlCol="0">
            <a:normAutofit/>
          </a:bodyPr>
          <a:lstStyle/>
          <a:p>
            <a:pPr fontAlgn="auto">
              <a:spcAft>
                <a:spcPts val="0"/>
              </a:spcAft>
              <a:buFont typeface="Wingdings 3" charset="2"/>
              <a:buNone/>
              <a:defRPr/>
            </a:pPr>
            <a:r>
              <a:rPr lang="ru-RU" dirty="0" smtClean="0"/>
              <a:t>Подготовила: старшая медицинская сестра, Лапина Яна Михайловна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677863" y="146050"/>
            <a:ext cx="8596312" cy="1350963"/>
          </a:xfrm>
        </p:spPr>
        <p:txBody>
          <a:bodyPr/>
          <a:lstStyle/>
          <a:p>
            <a:pPr algn="ctr"/>
            <a:r>
              <a:rPr lang="ru-RU" smtClean="0"/>
              <a:t>Организация питания.</a:t>
            </a:r>
          </a:p>
        </p:txBody>
      </p:sp>
      <p:sp>
        <p:nvSpPr>
          <p:cNvPr id="27650" name="Объект 2"/>
          <p:cNvSpPr>
            <a:spLocks noGrp="1"/>
          </p:cNvSpPr>
          <p:nvPr>
            <p:ph idx="1"/>
          </p:nvPr>
        </p:nvSpPr>
        <p:spPr>
          <a:xfrm>
            <a:off x="677863" y="1497013"/>
            <a:ext cx="8596312" cy="5102225"/>
          </a:xfrm>
        </p:spPr>
        <p:txBody>
          <a:bodyPr>
            <a:normAutofit/>
          </a:bodyPr>
          <a:lstStyle/>
          <a:p>
            <a:r>
              <a:rPr lang="ru-RU" dirty="0" smtClean="0"/>
              <a:t>Организация Питания в МДОУ «Детский сад № 75» осуществляется в соответствии с требованиями СанПиН. В детском саду организовано 4-х разовое питание </a:t>
            </a:r>
            <a:r>
              <a:rPr lang="ru-RU" dirty="0" smtClean="0">
                <a:latin typeface="Arial" charset="0"/>
              </a:rPr>
              <a:t>(обслуживает ООО Комбинат социального питания)</a:t>
            </a:r>
            <a:r>
              <a:rPr lang="ru-RU" dirty="0" smtClean="0"/>
              <a:t> утвержденным руководителем Учреждения, которое обеспечивает сбалансированного питания в соответствии с их возрастом детей и временем пребывания в детском саду по нормам, утвержденным санитарно-эпидемиологическими требованиями.</a:t>
            </a:r>
          </a:p>
          <a:p>
            <a:r>
              <a:rPr lang="ru-RU" dirty="0" smtClean="0"/>
              <a:t>  </a:t>
            </a:r>
            <a:r>
              <a:rPr lang="ru-RU" dirty="0" smtClean="0"/>
              <a:t>Выдача готовой продукции разрешается только после проведения приемного контроля </a:t>
            </a:r>
            <a:r>
              <a:rPr lang="ru-RU" dirty="0" err="1" smtClean="0"/>
              <a:t>бракеражной</a:t>
            </a:r>
            <a:r>
              <a:rPr lang="ru-RU" dirty="0" smtClean="0"/>
              <a:t> комиссии в составе повара, представителя администрации, медицинского работника. </a:t>
            </a:r>
          </a:p>
          <a:p>
            <a:endParaRPr lang="ru-RU" dirty="0" smtClean="0"/>
          </a:p>
        </p:txBody>
      </p:sp>
      <p:pic>
        <p:nvPicPr>
          <p:cNvPr id="27651" name="Рисунок 3"/>
          <p:cNvPicPr>
            <a:picLocks noChangeAspect="1"/>
          </p:cNvPicPr>
          <p:nvPr/>
        </p:nvPicPr>
        <p:blipFill>
          <a:blip r:embed="rId2"/>
          <a:srcRect/>
          <a:stretch>
            <a:fillRect/>
          </a:stretch>
        </p:blipFill>
        <p:spPr bwMode="auto">
          <a:xfrm>
            <a:off x="9010650" y="0"/>
            <a:ext cx="3160713" cy="274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2" y="106363"/>
            <a:ext cx="10834433" cy="936053"/>
          </a:xfrm>
        </p:spPr>
        <p:txBody>
          <a:bodyPr rtlCol="0">
            <a:normAutofit fontScale="90000"/>
          </a:bodyPr>
          <a:lstStyle/>
          <a:p>
            <a:pPr fontAlgn="auto">
              <a:spcAft>
                <a:spcPts val="0"/>
              </a:spcAft>
              <a:defRPr/>
            </a:pPr>
            <a:r>
              <a:rPr lang="ru-RU" dirty="0"/>
              <a:t/>
            </a:r>
            <a:br>
              <a:rPr lang="ru-RU" dirty="0"/>
            </a:br>
            <a:r>
              <a:rPr lang="ru-RU" dirty="0"/>
              <a:t>Основные принципы организации питания в Учреждении следующие:</a:t>
            </a:r>
            <a:br>
              <a:rPr lang="ru-RU" dirty="0"/>
            </a:br>
            <a:endParaRPr lang="ru-RU" dirty="0"/>
          </a:p>
        </p:txBody>
      </p:sp>
      <p:sp>
        <p:nvSpPr>
          <p:cNvPr id="28674" name="Объект 2"/>
          <p:cNvSpPr>
            <a:spLocks noGrp="1"/>
          </p:cNvSpPr>
          <p:nvPr>
            <p:ph idx="1"/>
          </p:nvPr>
        </p:nvSpPr>
        <p:spPr>
          <a:xfrm>
            <a:off x="1124711" y="1243585"/>
            <a:ext cx="9966961" cy="4672584"/>
          </a:xfrm>
        </p:spPr>
        <p:txBody>
          <a:bodyPr/>
          <a:lstStyle/>
          <a:p>
            <a:r>
              <a:rPr lang="ru-RU" dirty="0" smtClean="0"/>
              <a:t>Соответствие энергетической ценности рациона </a:t>
            </a:r>
            <a:r>
              <a:rPr lang="ru-RU" dirty="0" err="1" smtClean="0"/>
              <a:t>энергозатратам</a:t>
            </a:r>
            <a:r>
              <a:rPr lang="ru-RU" dirty="0" smtClean="0"/>
              <a:t> ребенка.</a:t>
            </a:r>
          </a:p>
          <a:p>
            <a:r>
              <a:rPr lang="ru-RU" dirty="0" smtClean="0"/>
              <a:t>Сбалансированность в рационе всех заменимых и незаменимых пищевых веществ.</a:t>
            </a:r>
          </a:p>
          <a:p>
            <a:r>
              <a:rPr lang="ru-RU" dirty="0" smtClean="0"/>
              <a:t>Максимальное разнообразие продуктов и блюд, обеспечивающих сбалансированность рациона.</a:t>
            </a:r>
          </a:p>
          <a:p>
            <a:r>
              <a:rPr lang="ru-RU" dirty="0" smtClean="0"/>
              <a:t>Правильная технологическая и кулинарная обработка продуктов, направленная на сохранность их исходной пищевой ценности, а также высокие вкусовые качества блюд.</a:t>
            </a:r>
          </a:p>
          <a:p>
            <a:r>
              <a:rPr lang="ru-RU" dirty="0" smtClean="0"/>
              <a:t>Оптимальный режим питания, обстановка, формирующая у детей навыки культуры приема пищи</a:t>
            </a:r>
            <a:r>
              <a:rPr lang="ru-RU" dirty="0" smtClean="0"/>
              <a:t>.</a:t>
            </a:r>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726" y="-191833"/>
            <a:ext cx="10752137" cy="1497012"/>
          </a:xfrm>
        </p:spPr>
        <p:txBody>
          <a:bodyPr rtlCol="0">
            <a:normAutofit fontScale="90000"/>
          </a:bodyPr>
          <a:lstStyle/>
          <a:p>
            <a:pPr fontAlgn="auto">
              <a:spcAft>
                <a:spcPts val="0"/>
              </a:spcAft>
              <a:defRPr/>
            </a:pPr>
            <a:r>
              <a:rPr lang="ru-RU" dirty="0"/>
              <a:t>Контроль организации питания детей в группах включает в себя следующие позиции: </a:t>
            </a:r>
          </a:p>
        </p:txBody>
      </p:sp>
      <p:sp>
        <p:nvSpPr>
          <p:cNvPr id="3" name="Объект 2"/>
          <p:cNvSpPr>
            <a:spLocks noGrp="1"/>
          </p:cNvSpPr>
          <p:nvPr>
            <p:ph idx="1"/>
          </p:nvPr>
        </p:nvSpPr>
        <p:spPr>
          <a:xfrm>
            <a:off x="987551" y="1179577"/>
            <a:ext cx="9820657" cy="4892039"/>
          </a:xfrm>
        </p:spPr>
        <p:txBody>
          <a:bodyPr rtlCol="0">
            <a:normAutofit fontScale="70000" lnSpcReduction="20000"/>
          </a:bodyPr>
          <a:lstStyle/>
          <a:p>
            <a:pPr fontAlgn="auto">
              <a:spcAft>
                <a:spcPts val="0"/>
              </a:spcAft>
              <a:buFont typeface="Wingdings 3" charset="2"/>
              <a:buChar char=""/>
              <a:defRPr/>
            </a:pPr>
            <a:r>
              <a:rPr lang="ru-RU" dirty="0" smtClean="0">
                <a:solidFill>
                  <a:schemeClr val="tx1">
                    <a:lumMod val="75000"/>
                    <a:lumOff val="25000"/>
                  </a:schemeClr>
                </a:solidFill>
              </a:rPr>
              <a:t>гигиеническая </a:t>
            </a:r>
            <a:r>
              <a:rPr lang="ru-RU" dirty="0">
                <a:solidFill>
                  <a:schemeClr val="tx1">
                    <a:lumMod val="75000"/>
                    <a:lumOff val="25000"/>
                  </a:schemeClr>
                </a:solidFill>
              </a:rPr>
              <a:t>обстановка;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санитарное </a:t>
            </a:r>
            <a:r>
              <a:rPr lang="ru-RU" dirty="0">
                <a:solidFill>
                  <a:schemeClr val="tx1">
                    <a:lumMod val="75000"/>
                    <a:lumOff val="25000"/>
                  </a:schemeClr>
                </a:solidFill>
              </a:rPr>
              <a:t>состояние;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размещение </a:t>
            </a:r>
            <a:r>
              <a:rPr lang="ru-RU" dirty="0">
                <a:solidFill>
                  <a:schemeClr val="tx1">
                    <a:lumMod val="75000"/>
                    <a:lumOff val="25000"/>
                  </a:schemeClr>
                </a:solidFill>
              </a:rPr>
              <a:t>столовой мебели;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своевременность </a:t>
            </a:r>
            <a:r>
              <a:rPr lang="ru-RU" dirty="0">
                <a:solidFill>
                  <a:schemeClr val="tx1">
                    <a:lumMod val="75000"/>
                    <a:lumOff val="25000"/>
                  </a:schemeClr>
                </a:solidFill>
              </a:rPr>
              <a:t>доставки пищи в группу;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сервировка </a:t>
            </a:r>
            <a:r>
              <a:rPr lang="ru-RU" dirty="0">
                <a:solidFill>
                  <a:schemeClr val="tx1">
                    <a:lumMod val="75000"/>
                    <a:lumOff val="25000"/>
                  </a:schemeClr>
                </a:solidFill>
              </a:rPr>
              <a:t>стола;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учет </a:t>
            </a:r>
            <a:r>
              <a:rPr lang="ru-RU" dirty="0">
                <a:solidFill>
                  <a:schemeClr val="tx1">
                    <a:lumMod val="75000"/>
                    <a:lumOff val="25000"/>
                  </a:schemeClr>
                </a:solidFill>
              </a:rPr>
              <a:t>требований сервировки стола в соответствии с возрастом детей;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эстетика </a:t>
            </a:r>
            <a:r>
              <a:rPr lang="ru-RU" dirty="0">
                <a:solidFill>
                  <a:schemeClr val="tx1">
                    <a:lumMod val="75000"/>
                    <a:lumOff val="25000"/>
                  </a:schemeClr>
                </a:solidFill>
              </a:rPr>
              <a:t>стола;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оценка </a:t>
            </a:r>
            <a:r>
              <a:rPr lang="ru-RU" dirty="0">
                <a:solidFill>
                  <a:schemeClr val="tx1">
                    <a:lumMod val="75000"/>
                    <a:lumOff val="25000"/>
                  </a:schemeClr>
                </a:solidFill>
              </a:rPr>
              <a:t>деятельности дежурных;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выполнение </a:t>
            </a:r>
            <a:r>
              <a:rPr lang="ru-RU" dirty="0">
                <a:solidFill>
                  <a:schemeClr val="tx1">
                    <a:lumMod val="75000"/>
                    <a:lumOff val="25000"/>
                  </a:schemeClr>
                </a:solidFill>
              </a:rPr>
              <a:t>режима питания;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подготовка </a:t>
            </a:r>
            <a:r>
              <a:rPr lang="ru-RU" dirty="0">
                <a:solidFill>
                  <a:schemeClr val="tx1">
                    <a:lumMod val="75000"/>
                    <a:lumOff val="25000"/>
                  </a:schemeClr>
                </a:solidFill>
              </a:rPr>
              <a:t>детей к приему пищи</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настроение детей и их общение;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организация </a:t>
            </a:r>
            <a:r>
              <a:rPr lang="ru-RU" dirty="0">
                <a:solidFill>
                  <a:schemeClr val="tx1">
                    <a:lumMod val="75000"/>
                    <a:lumOff val="25000"/>
                  </a:schemeClr>
                </a:solidFill>
              </a:rPr>
              <a:t>гигиенических процедур в зависимости от возраста</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руководство воспитателя;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обстановка </a:t>
            </a:r>
            <a:r>
              <a:rPr lang="ru-RU" dirty="0">
                <a:solidFill>
                  <a:schemeClr val="tx1">
                    <a:lumMod val="75000"/>
                    <a:lumOff val="25000"/>
                  </a:schemeClr>
                </a:solidFill>
              </a:rPr>
              <a:t>в группе во время приема пищи</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посадка детей за столом;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умение </a:t>
            </a:r>
            <a:r>
              <a:rPr lang="ru-RU" dirty="0">
                <a:solidFill>
                  <a:schemeClr val="tx1">
                    <a:lumMod val="75000"/>
                    <a:lumOff val="25000"/>
                  </a:schemeClr>
                </a:solidFill>
              </a:rPr>
              <a:t>детей пользоваться столовыми приборами;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культура </a:t>
            </a:r>
            <a:r>
              <a:rPr lang="ru-RU" dirty="0">
                <a:solidFill>
                  <a:schemeClr val="tx1">
                    <a:lumMod val="75000"/>
                    <a:lumOff val="25000"/>
                  </a:schemeClr>
                </a:solidFill>
              </a:rPr>
              <a:t>подачи второго блюда;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культура </a:t>
            </a:r>
            <a:r>
              <a:rPr lang="ru-RU" dirty="0">
                <a:solidFill>
                  <a:schemeClr val="tx1">
                    <a:lumMod val="75000"/>
                    <a:lumOff val="25000"/>
                  </a:schemeClr>
                </a:solidFill>
              </a:rPr>
              <a:t>поведения за столом.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677862" y="198438"/>
            <a:ext cx="10706417" cy="277050"/>
          </a:xfrm>
        </p:spPr>
        <p:txBody>
          <a:bodyPr>
            <a:normAutofit fontScale="90000"/>
          </a:bodyPr>
          <a:lstStyle/>
          <a:p>
            <a:pPr algn="ctr"/>
            <a:r>
              <a:rPr lang="ru-RU" dirty="0" smtClean="0"/>
              <a:t>Советы родителям</a:t>
            </a:r>
          </a:p>
        </p:txBody>
      </p:sp>
      <p:sp>
        <p:nvSpPr>
          <p:cNvPr id="30722" name="Объект 2"/>
          <p:cNvSpPr>
            <a:spLocks noGrp="1"/>
          </p:cNvSpPr>
          <p:nvPr>
            <p:ph idx="1"/>
          </p:nvPr>
        </p:nvSpPr>
        <p:spPr>
          <a:xfrm>
            <a:off x="1024127" y="941832"/>
            <a:ext cx="8250047" cy="5578031"/>
          </a:xfrm>
        </p:spPr>
        <p:txBody>
          <a:bodyPr/>
          <a:lstStyle/>
          <a:p>
            <a:r>
              <a:rPr lang="ru-RU" dirty="0" smtClean="0"/>
              <a:t>Рациональное питание детей – необходимое условие обеспечения здоровья устойчивости к действию инфекций и других неблагоприятных факторов, </a:t>
            </a:r>
          </a:p>
          <a:p>
            <a:endParaRPr lang="ru-RU" dirty="0" smtClean="0"/>
          </a:p>
          <a:p>
            <a:r>
              <a:rPr lang="ru-RU" dirty="0" smtClean="0"/>
              <a:t>способности к обучению и работоспособности во все возрастные периоды.</a:t>
            </a:r>
          </a:p>
          <a:p>
            <a:endParaRPr lang="ru-RU" dirty="0" smtClean="0"/>
          </a:p>
          <a:p>
            <a:r>
              <a:rPr lang="ru-RU" dirty="0" smtClean="0"/>
              <a:t>Правильное питание – это основа длительной и плодотворной жизни, залог здоровья, бодрости, гарантия от появления различных недугов.</a:t>
            </a:r>
          </a:p>
          <a:p>
            <a:endParaRPr lang="ru-RU" dirty="0" smtClean="0"/>
          </a:p>
        </p:txBody>
      </p:sp>
      <p:pic>
        <p:nvPicPr>
          <p:cNvPr id="30723" name="Рисунок 3"/>
          <p:cNvPicPr>
            <a:picLocks noChangeAspect="1"/>
          </p:cNvPicPr>
          <p:nvPr/>
        </p:nvPicPr>
        <p:blipFill>
          <a:blip r:embed="rId2"/>
          <a:srcRect/>
          <a:stretch>
            <a:fillRect/>
          </a:stretch>
        </p:blipFill>
        <p:spPr bwMode="auto">
          <a:xfrm>
            <a:off x="8004175" y="3976688"/>
            <a:ext cx="4187825" cy="28813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677862" y="0"/>
            <a:ext cx="10578401" cy="1088136"/>
          </a:xfrm>
        </p:spPr>
        <p:txBody>
          <a:bodyPr>
            <a:normAutofit fontScale="90000"/>
          </a:bodyPr>
          <a:lstStyle/>
          <a:p>
            <a:r>
              <a:rPr lang="ru-RU" dirty="0" smtClean="0"/>
              <a:t>Основные принципы здорового питания, следующие:</a:t>
            </a:r>
          </a:p>
        </p:txBody>
      </p:sp>
      <p:sp>
        <p:nvSpPr>
          <p:cNvPr id="3" name="Объект 2"/>
          <p:cNvSpPr>
            <a:spLocks noGrp="1"/>
          </p:cNvSpPr>
          <p:nvPr>
            <p:ph idx="1"/>
          </p:nvPr>
        </p:nvSpPr>
        <p:spPr>
          <a:xfrm>
            <a:off x="950976" y="996696"/>
            <a:ext cx="9884664" cy="5616829"/>
          </a:xfrm>
        </p:spPr>
        <p:txBody>
          <a:bodyPr rtlCol="0">
            <a:normAutofit/>
          </a:bodyPr>
          <a:lstStyle/>
          <a:p>
            <a:pPr fontAlgn="auto">
              <a:spcAft>
                <a:spcPts val="0"/>
              </a:spcAft>
              <a:buFont typeface="Wingdings 3" charset="2"/>
              <a:buChar char=""/>
              <a:defRPr/>
            </a:pPr>
            <a:r>
              <a:rPr lang="ru-RU" dirty="0" smtClean="0">
                <a:solidFill>
                  <a:schemeClr val="tx1">
                    <a:lumMod val="75000"/>
                    <a:lumOff val="25000"/>
                  </a:schemeClr>
                </a:solidFill>
              </a:rPr>
              <a:t>энергетическая </a:t>
            </a:r>
            <a:r>
              <a:rPr lang="ru-RU" dirty="0">
                <a:solidFill>
                  <a:schemeClr val="tx1">
                    <a:lumMod val="75000"/>
                    <a:lumOff val="25000"/>
                  </a:schemeClr>
                </a:solidFill>
              </a:rPr>
              <a:t>ценность должна соответствовать возрасту; завтрак должен составлять 25% суточной энергетической ценности, обед – до 40%, полдник – 10%, а ужин 25%;</a:t>
            </a:r>
          </a:p>
          <a:p>
            <a:pPr fontAlgn="auto">
              <a:spcAft>
                <a:spcPts val="0"/>
              </a:spcAft>
              <a:buFont typeface="Wingdings 3" charset="2"/>
              <a:buChar char=""/>
              <a:defRPr/>
            </a:pPr>
            <a:r>
              <a:rPr lang="ru-RU" dirty="0">
                <a:solidFill>
                  <a:schemeClr val="tx1">
                    <a:lumMod val="75000"/>
                    <a:lumOff val="25000"/>
                  </a:schemeClr>
                </a:solidFill>
              </a:rPr>
              <a:t>режим питания дошкольника организован или родителями или </a:t>
            </a:r>
            <a:r>
              <a:rPr lang="ru-RU" dirty="0" err="1">
                <a:solidFill>
                  <a:schemeClr val="tx1">
                    <a:lumMod val="75000"/>
                    <a:lumOff val="25000"/>
                  </a:schemeClr>
                </a:solidFill>
              </a:rPr>
              <a:t>дошколм</a:t>
            </a:r>
            <a:r>
              <a:rPr lang="ru-RU" dirty="0">
                <a:solidFill>
                  <a:schemeClr val="tx1">
                    <a:lumMod val="75000"/>
                    <a:lumOff val="25000"/>
                  </a:schemeClr>
                </a:solidFill>
              </a:rPr>
              <a:t> учреждением с соблюдением санитарных норм; часы приема пищи должны быть строго постоянными,  не менее 4 раз в сутки.</a:t>
            </a:r>
          </a:p>
          <a:p>
            <a:pPr fontAlgn="auto">
              <a:spcAft>
                <a:spcPts val="0"/>
              </a:spcAft>
              <a:buFont typeface="Wingdings 3" charset="2"/>
              <a:buChar char=""/>
              <a:defRPr/>
            </a:pPr>
            <a:r>
              <a:rPr lang="ru-RU" dirty="0">
                <a:solidFill>
                  <a:schemeClr val="tx1">
                    <a:lumMod val="75000"/>
                    <a:lumOff val="25000"/>
                  </a:schemeClr>
                </a:solidFill>
              </a:rPr>
              <a:t>все пищевые факторы должны быть сбалансированы; немного расширяется меню</a:t>
            </a:r>
            <a:r>
              <a:rPr lang="ru-RU" dirty="0" smtClean="0">
                <a:solidFill>
                  <a:schemeClr val="tx1">
                    <a:lumMod val="75000"/>
                    <a:lumOff val="25000"/>
                  </a:schemeClr>
                </a:solidFill>
              </a:rPr>
              <a:t>.</a:t>
            </a: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Из круп отдайте предпочтение перловой, пшенной – в них есть клетчатка</a:t>
            </a:r>
            <a:r>
              <a:rPr lang="ru-RU" dirty="0" smtClean="0">
                <a:solidFill>
                  <a:schemeClr val="tx1">
                    <a:lumMod val="75000"/>
                    <a:lumOff val="25000"/>
                  </a:schemeClr>
                </a:solidFill>
              </a:rPr>
              <a:t>.</a:t>
            </a: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Что в рационе ребенка – дошкольника: теплая и горячая пища не менее ¾ всего дневного рациона. И, конечно, основа – мясо, рыба, молочные продукты, макароны, крупы, хлеб, овощи и фрукты.</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813" y="173038"/>
            <a:ext cx="10456862" cy="6684962"/>
          </a:xfrm>
        </p:spPr>
        <p:txBody>
          <a:bodyPr rtlCol="0">
            <a:normAutofit fontScale="70000" lnSpcReduction="20000"/>
          </a:bodyPr>
          <a:lstStyle/>
          <a:p>
            <a:pPr fontAlgn="auto">
              <a:spcAft>
                <a:spcPts val="0"/>
              </a:spcAft>
              <a:buFont typeface="Wingdings 3" charset="2"/>
              <a:buChar char=""/>
              <a:defRPr/>
            </a:pPr>
            <a:r>
              <a:rPr lang="ru-RU" dirty="0">
                <a:solidFill>
                  <a:schemeClr val="tx1">
                    <a:lumMod val="75000"/>
                    <a:lumOff val="25000"/>
                  </a:schemeClr>
                </a:solidFill>
              </a:rPr>
              <a:t>Белок. Организм растет, и только белок является строительным материалом. Источником </a:t>
            </a:r>
            <a:r>
              <a:rPr lang="ru-RU" dirty="0" err="1">
                <a:solidFill>
                  <a:schemeClr val="tx1">
                    <a:lumMod val="75000"/>
                    <a:lumOff val="25000"/>
                  </a:schemeClr>
                </a:solidFill>
              </a:rPr>
              <a:t>легкоусваиваемого</a:t>
            </a:r>
            <a:r>
              <a:rPr lang="ru-RU" dirty="0">
                <a:solidFill>
                  <a:schemeClr val="tx1">
                    <a:lumMod val="75000"/>
                    <a:lumOff val="25000"/>
                  </a:schemeClr>
                </a:solidFill>
              </a:rPr>
              <a:t> белка является мясо, лучше, если это будет телятина, мясо кур и индейки. Рыбу предпочтительно взять нежирную: треску, судака, хек, минтай, горбушу.</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Не угощайте ребенка деликатесами – икрой, копченостями. Можно получить раздражение нежной слизистой оболочки желудка, а пользы 0%.</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Можете прибегать и к жарению при приготовлении еды для ребенка, но сильно не зажаривайте. И все-таки лучше готовьте на пару котлетки и тефтельки или в соусе.</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Не забывайте, что каждый день рацион питания ребенка должен состоять из молочных продуктов. Это могут быть кисломолочные – кефир, йогурт, ряженка, творог не более 5% жирности, молоко. Добавляйте молочные продукты в десерты, запеканки, каши, на бутерброды. </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Ежедневно необходимо кормить ребенка овощами, фруктами и соками. В сутки дошкольник должен получать 250 г овощей, до 200 г картофеля, фруктов и ягод по сезону до 250 г. Витамины Ваш ребенок может получить только из свежих овощей-фруктов. Какие овощи? Пусть это будет капуста, огурцы, помидоры, редиска, салат, зелень укропа и петрушки. Соки и нектары тоже давайте каждый день. Если не поучается давать свежий сок, покупайте соки, предназначенные для детского питания.</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Хлеб выбирайте правильный, из цельных зерен, ржаной, а макароны, сделанные из муки твердых сортов пшеницы.</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Не давайте жирную пищу ребенку вечером. К ночи активность работы желудка сильно снижается у ребенка, и если пища не успеет перевариться до сна, то получите не только проблемы с пищеварением, но и с крепким сном!</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782638" y="92075"/>
            <a:ext cx="8597900" cy="715963"/>
          </a:xfrm>
        </p:spPr>
        <p:txBody>
          <a:bodyPr>
            <a:normAutofit fontScale="90000"/>
          </a:bodyPr>
          <a:lstStyle/>
          <a:p>
            <a:r>
              <a:rPr lang="ru-RU" smtClean="0"/>
              <a:t>Что еще должен знать родитель?</a:t>
            </a:r>
          </a:p>
        </p:txBody>
      </p:sp>
      <p:sp>
        <p:nvSpPr>
          <p:cNvPr id="3" name="Объект 2"/>
          <p:cNvSpPr>
            <a:spLocks noGrp="1"/>
          </p:cNvSpPr>
          <p:nvPr>
            <p:ph idx="1"/>
          </p:nvPr>
        </p:nvSpPr>
        <p:spPr>
          <a:xfrm>
            <a:off x="677863" y="914400"/>
            <a:ext cx="8596312" cy="5818188"/>
          </a:xfrm>
        </p:spPr>
        <p:txBody>
          <a:bodyPr rtlCol="0">
            <a:normAutofit fontScale="92500" lnSpcReduction="20000"/>
          </a:bodyPr>
          <a:lstStyle/>
          <a:p>
            <a:pPr fontAlgn="auto">
              <a:spcAft>
                <a:spcPts val="0"/>
              </a:spcAft>
              <a:buFont typeface="Wingdings 3" charset="2"/>
              <a:buChar char=""/>
              <a:defRPr/>
            </a:pPr>
            <a:r>
              <a:rPr lang="ru-RU" dirty="0">
                <a:solidFill>
                  <a:schemeClr val="tx1">
                    <a:lumMod val="75000"/>
                    <a:lumOff val="25000"/>
                  </a:schemeClr>
                </a:solidFill>
              </a:rPr>
              <a:t>Если Вы кормите ребенка дома после детсада, взгляните на меню дня перед уходом. Не готовьте те продукты или блюда, которые он уже ел.</a:t>
            </a:r>
          </a:p>
          <a:p>
            <a:pPr fontAlgn="auto">
              <a:spcAft>
                <a:spcPts val="0"/>
              </a:spcAft>
              <a:buFont typeface="Wingdings 3" charset="2"/>
              <a:buChar char=""/>
              <a:defRPr/>
            </a:pPr>
            <a:r>
              <a:rPr lang="ru-RU" dirty="0">
                <a:solidFill>
                  <a:schemeClr val="tx1">
                    <a:lumMod val="75000"/>
                    <a:lumOff val="25000"/>
                  </a:schemeClr>
                </a:solidFill>
              </a:rPr>
              <a:t>Основные продукты для ежедневно питания были перечислены, а вот такие, как твердый сыр, сметана, яйца, рыба – не для ежедневного приема, 1 раз в 2- дня.</a:t>
            </a:r>
          </a:p>
          <a:p>
            <a:pPr fontAlgn="auto">
              <a:spcAft>
                <a:spcPts val="0"/>
              </a:spcAft>
              <a:buFont typeface="Wingdings 3" charset="2"/>
              <a:buChar char=""/>
              <a:defRPr/>
            </a:pPr>
            <a:r>
              <a:rPr lang="ru-RU" dirty="0">
                <a:solidFill>
                  <a:schemeClr val="tx1">
                    <a:lumMod val="75000"/>
                    <a:lumOff val="25000"/>
                  </a:schemeClr>
                </a:solidFill>
              </a:rPr>
              <a:t>Пищу готовьте безопасную, например, мясо не целым куском, а рубленное, чтобы ребенок не подавился.</a:t>
            </a:r>
          </a:p>
          <a:p>
            <a:pPr fontAlgn="auto">
              <a:spcAft>
                <a:spcPts val="0"/>
              </a:spcAft>
              <a:buFont typeface="Wingdings 3" charset="2"/>
              <a:buChar char=""/>
              <a:defRPr/>
            </a:pPr>
            <a:r>
              <a:rPr lang="ru-RU" dirty="0">
                <a:solidFill>
                  <a:schemeClr val="tx1">
                    <a:lumMod val="75000"/>
                    <a:lumOff val="25000"/>
                  </a:schemeClr>
                </a:solidFill>
              </a:rPr>
              <a:t>Тоже относится и к рыбе: вынимайте все до оной кости, или делайте фарш.</a:t>
            </a:r>
          </a:p>
          <a:p>
            <a:pPr fontAlgn="auto">
              <a:spcAft>
                <a:spcPts val="0"/>
              </a:spcAft>
              <a:buFont typeface="Wingdings 3" charset="2"/>
              <a:buChar char=""/>
              <a:defRPr/>
            </a:pPr>
            <a:r>
              <a:rPr lang="ru-RU" dirty="0">
                <a:solidFill>
                  <a:schemeClr val="tx1">
                    <a:lumMod val="75000"/>
                    <a:lumOff val="25000"/>
                  </a:schemeClr>
                </a:solidFill>
              </a:rPr>
              <a:t>Бывает, что ребенок отказывается есть ту или иную пищу. Не уговаривайте, не заставляйте. Поинтересуйтесь, почему не хочет, попробуйте сами. Вы же тоже не все едите. </a:t>
            </a:r>
          </a:p>
          <a:p>
            <a:pPr marL="0" indent="0" fontAlgn="auto">
              <a:spcAft>
                <a:spcPts val="0"/>
              </a:spcAft>
              <a:buFont typeface="Wingdings 3" charset="2"/>
              <a:buNone/>
              <a:defRPr/>
            </a:pPr>
            <a:r>
              <a:rPr lang="ru-RU" dirty="0">
                <a:solidFill>
                  <a:schemeClr val="tx1">
                    <a:lumMod val="75000"/>
                    <a:lumOff val="25000"/>
                  </a:schemeClr>
                </a:solidFill>
              </a:rPr>
              <a:t>Да, хлопотно это готовить отдельно здоровое питание дошкольников, но ведь можно и для себя, взрослого готовить правильную здоровую еду без острого, жирного, сладкого. А предпочтение – овощами, фруктам. Это еще будет отличным примером для ребенка и залогом семейного здоровья!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726" y="619633"/>
            <a:ext cx="10578401" cy="460882"/>
          </a:xfrm>
        </p:spPr>
        <p:txBody>
          <a:bodyPr rtlCol="0">
            <a:normAutofit fontScale="90000"/>
          </a:bodyPr>
          <a:lstStyle/>
          <a:p>
            <a:pPr algn="ctr" fontAlgn="auto">
              <a:spcAft>
                <a:spcPts val="0"/>
              </a:spcAft>
              <a:defRPr/>
            </a:pPr>
            <a:r>
              <a:rPr lang="ru-RU" dirty="0"/>
              <a:t>Уважаемые родители</a:t>
            </a:r>
            <a:r>
              <a:rPr lang="ru-RU" dirty="0" smtClean="0"/>
              <a:t>!</a:t>
            </a:r>
            <a:r>
              <a:rPr lang="ru-RU" dirty="0"/>
              <a:t/>
            </a:r>
            <a:br>
              <a:rPr lang="ru-RU" dirty="0"/>
            </a:br>
            <a:r>
              <a:rPr lang="ru-RU" dirty="0"/>
              <a:t> - Нужна ли прививка от гриппа детям?</a:t>
            </a:r>
            <a:br>
              <a:rPr lang="ru-RU" dirty="0"/>
            </a:br>
            <a:endParaRPr lang="ru-RU" dirty="0"/>
          </a:p>
        </p:txBody>
      </p:sp>
      <p:sp>
        <p:nvSpPr>
          <p:cNvPr id="34818" name="Объект 2"/>
          <p:cNvSpPr>
            <a:spLocks noGrp="1"/>
          </p:cNvSpPr>
          <p:nvPr>
            <p:ph idx="1"/>
          </p:nvPr>
        </p:nvSpPr>
        <p:spPr>
          <a:xfrm>
            <a:off x="960119" y="1170432"/>
            <a:ext cx="8314055" cy="4871593"/>
          </a:xfrm>
        </p:spPr>
        <p:txBody>
          <a:bodyPr>
            <a:normAutofit fontScale="92500"/>
          </a:bodyPr>
          <a:lstStyle/>
          <a:p>
            <a:r>
              <a:rPr lang="ru-RU" dirty="0" smtClean="0"/>
              <a:t> Дети не защищены от многочисленных инфекций, в том числе гриппа, в силу того, что их иммунитет полностью не сформирован. Поэтому ребенок легко и часто простужается, заболевает различными инфекционными болезнями и т.д. Любая инфекция у ребенка протекает тяжелее, чем у взрослого.</a:t>
            </a:r>
          </a:p>
          <a:p>
            <a:endParaRPr lang="ru-RU" dirty="0" smtClean="0"/>
          </a:p>
          <a:p>
            <a:r>
              <a:rPr lang="ru-RU" dirty="0" smtClean="0"/>
              <a:t> Частота развития осложнений инфекции у ребенка значительно выше, чем у взрослого человека. Опасность гриппа именно в его осложнениях, которые настолько опасны, что могут привести к смерти. Особенно тяжело болезнь протекает у детей, стариков, беременных женщин и пациентов с новообразованиями. Именно поэтому эти люди должны прививаться от гриппа.</a:t>
            </a:r>
          </a:p>
          <a:p>
            <a:endParaRPr lang="ru-RU" dirty="0" smtClean="0"/>
          </a:p>
        </p:txBody>
      </p:sp>
      <p:pic>
        <p:nvPicPr>
          <p:cNvPr id="34819" name="Рисунок 3"/>
          <p:cNvPicPr>
            <a:picLocks noChangeAspect="1"/>
          </p:cNvPicPr>
          <p:nvPr/>
        </p:nvPicPr>
        <p:blipFill>
          <a:blip r:embed="rId2"/>
          <a:srcRect/>
          <a:stretch>
            <a:fillRect/>
          </a:stretch>
        </p:blipFill>
        <p:spPr bwMode="auto">
          <a:xfrm>
            <a:off x="8980124" y="5239512"/>
            <a:ext cx="3065572" cy="13533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normAutofit fontScale="90000"/>
          </a:bodyPr>
          <a:lstStyle/>
          <a:p>
            <a:r>
              <a:rPr lang="ru-RU" smtClean="0"/>
              <a:t>- Как подготовиться к вакцинации против гриппа?</a:t>
            </a:r>
          </a:p>
        </p:txBody>
      </p:sp>
      <p:sp>
        <p:nvSpPr>
          <p:cNvPr id="35842" name="Объект 2"/>
          <p:cNvSpPr>
            <a:spLocks noGrp="1"/>
          </p:cNvSpPr>
          <p:nvPr>
            <p:ph idx="1"/>
          </p:nvPr>
        </p:nvSpPr>
        <p:spPr/>
        <p:txBody>
          <a:bodyPr/>
          <a:lstStyle/>
          <a:p>
            <a:r>
              <a:rPr lang="ru-RU" smtClean="0"/>
              <a:t>Специальной подготовки к вакцинации против гриппа не требуется. Лучше, чтобы в течение 2 недель, предшествующих вакцинации, у Вас не было простудных заболеваний.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normAutofit fontScale="90000"/>
          </a:bodyPr>
          <a:lstStyle/>
          <a:p>
            <a:r>
              <a:rPr lang="ru-RU" smtClean="0"/>
              <a:t>Противопоказания к вакцинации от гриппа:</a:t>
            </a:r>
          </a:p>
        </p:txBody>
      </p:sp>
      <p:sp>
        <p:nvSpPr>
          <p:cNvPr id="36866" name="Объект 2"/>
          <p:cNvSpPr>
            <a:spLocks noGrp="1"/>
          </p:cNvSpPr>
          <p:nvPr>
            <p:ph idx="1"/>
          </p:nvPr>
        </p:nvSpPr>
        <p:spPr/>
        <p:txBody>
          <a:bodyPr>
            <a:normAutofit fontScale="85000" lnSpcReduction="10000"/>
          </a:bodyPr>
          <a:lstStyle/>
          <a:p>
            <a:r>
              <a:rPr lang="ru-RU" smtClean="0"/>
              <a:t> острое заболевание или обострение хронического заболевания в день вакцинации;</a:t>
            </a:r>
          </a:p>
          <a:p>
            <a:endParaRPr lang="ru-RU" smtClean="0"/>
          </a:p>
          <a:p>
            <a:r>
              <a:rPr lang="ru-RU" smtClean="0"/>
              <a:t> аллергия на белок куриных яиц;</a:t>
            </a:r>
          </a:p>
          <a:p>
            <a:endParaRPr lang="ru-RU" smtClean="0"/>
          </a:p>
          <a:p>
            <a:r>
              <a:rPr lang="ru-RU" smtClean="0"/>
              <a:t>  тяжелые аллергические реакции на предшествовавшую прививку данным препаратом.</a:t>
            </a:r>
          </a:p>
          <a:p>
            <a:endParaRPr lang="ru-RU" smtClean="0"/>
          </a:p>
          <a:p>
            <a:r>
              <a:rPr lang="ru-RU" smtClean="0"/>
              <a:t> О наличии данных противопоказаний необходимо информировать врача.</a:t>
            </a:r>
          </a:p>
          <a:p>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normAutofit fontScale="90000"/>
          </a:bodyPr>
          <a:lstStyle/>
          <a:p>
            <a:r>
              <a:rPr lang="ru-RU" sz="2400" smtClean="0"/>
              <a:t>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a:t>
            </a:r>
          </a:p>
        </p:txBody>
      </p:sp>
      <p:pic>
        <p:nvPicPr>
          <p:cNvPr id="19458" name="Объект 3"/>
          <p:cNvPicPr>
            <a:picLocks noGrp="1" noChangeAspect="1"/>
          </p:cNvPicPr>
          <p:nvPr>
            <p:ph idx="1"/>
          </p:nvPr>
        </p:nvPicPr>
        <p:blipFill>
          <a:blip r:embed="rId2"/>
          <a:stretch>
            <a:fillRect/>
          </a:stretch>
        </p:blipFill>
        <p:spPr>
          <a:xfrm>
            <a:off x="4778432" y="2898833"/>
            <a:ext cx="2635135" cy="263513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1386842" y="521102"/>
            <a:ext cx="9601196" cy="1303867"/>
          </a:xfrm>
        </p:spPr>
        <p:txBody>
          <a:bodyPr>
            <a:normAutofit fontScale="90000"/>
          </a:bodyPr>
          <a:lstStyle/>
          <a:p>
            <a:r>
              <a:rPr lang="ru-RU" dirty="0" smtClean="0"/>
              <a:t>- Может ли вакцина нанести вред здоровью?</a:t>
            </a:r>
          </a:p>
        </p:txBody>
      </p:sp>
      <p:sp>
        <p:nvSpPr>
          <p:cNvPr id="37890" name="Объект 2"/>
          <p:cNvSpPr>
            <a:spLocks noGrp="1"/>
          </p:cNvSpPr>
          <p:nvPr>
            <p:ph idx="1"/>
          </p:nvPr>
        </p:nvSpPr>
        <p:spPr>
          <a:xfrm>
            <a:off x="1052767" y="1639380"/>
            <a:ext cx="8596312" cy="4319587"/>
          </a:xfrm>
        </p:spPr>
        <p:txBody>
          <a:bodyPr/>
          <a:lstStyle/>
          <a:p>
            <a:r>
              <a:rPr lang="ru-RU" dirty="0" smtClean="0"/>
              <a:t>Многие родители отказываются делать прививку от гриппа детям, считая, что вакцина может нанести вред здоровью, и от нее нет пользы. Это миф: на самом деле прививка неопасна и не вызывает осложнений, в крайнем случае может проявиться покраснение на коже в месте укола, которое проходит через 2-3 дня, или небольшое повышение температуры. Даже, если ребенок от кого-то заразится гриппом, болезнь будет протекать в легкой форме, без осложнений.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normAutofit fontScale="90000"/>
          </a:bodyPr>
          <a:lstStyle/>
          <a:p>
            <a:r>
              <a:rPr lang="ru-RU" smtClean="0"/>
              <a:t> Почему надо ежегодно прививаться от гриппа?</a:t>
            </a:r>
          </a:p>
        </p:txBody>
      </p:sp>
      <p:sp>
        <p:nvSpPr>
          <p:cNvPr id="3" name="Объект 2"/>
          <p:cNvSpPr>
            <a:spLocks noGrp="1"/>
          </p:cNvSpPr>
          <p:nvPr>
            <p:ph idx="1"/>
          </p:nvPr>
        </p:nvSpPr>
        <p:spPr/>
        <p:txBody>
          <a:bodyPr rtlCol="0">
            <a:normAutofit fontScale="85000" lnSpcReduction="10000"/>
          </a:bodyPr>
          <a:lstStyle/>
          <a:p>
            <a:pPr marL="0" indent="0" fontAlgn="auto">
              <a:spcAft>
                <a:spcPts val="0"/>
              </a:spcAft>
              <a:buFont typeface="Wingdings 3" charset="2"/>
              <a:buNone/>
              <a:defRPr/>
            </a:pPr>
            <a:r>
              <a:rPr lang="ru-RU" dirty="0">
                <a:solidFill>
                  <a:schemeClr val="tx1">
                    <a:lumMod val="75000"/>
                    <a:lumOff val="25000"/>
                  </a:schemeClr>
                </a:solidFill>
              </a:rPr>
              <a:t>Некоторые отказываются от прививки, считая, что действие прошлогодней вакцинации продолжается</a:t>
            </a:r>
            <a:r>
              <a:rPr lang="ru-RU" dirty="0" smtClean="0">
                <a:solidFill>
                  <a:schemeClr val="tx1">
                    <a:lumMod val="75000"/>
                    <a:lumOff val="25000"/>
                  </a:schemeClr>
                </a:solidFill>
              </a:rPr>
              <a:t>.</a:t>
            </a:r>
            <a:endParaRPr lang="ru-RU" dirty="0">
              <a:solidFill>
                <a:schemeClr val="tx1">
                  <a:lumMod val="75000"/>
                  <a:lumOff val="25000"/>
                </a:schemeClr>
              </a:solidFill>
            </a:endParaRPr>
          </a:p>
          <a:p>
            <a:pPr marL="0" indent="0" fontAlgn="auto">
              <a:spcAft>
                <a:spcPts val="0"/>
              </a:spcAft>
              <a:buFont typeface="Wingdings 3" charset="2"/>
              <a:buNone/>
              <a:defRPr/>
            </a:pPr>
            <a:r>
              <a:rPr lang="ru-RU" dirty="0">
                <a:solidFill>
                  <a:schemeClr val="tx1">
                    <a:lumMod val="75000"/>
                    <a:lumOff val="25000"/>
                  </a:schemeClr>
                </a:solidFill>
              </a:rPr>
              <a:t> На самом деле прививаться надо ежегодно по 2-м причинам:</a:t>
            </a:r>
          </a:p>
          <a:p>
            <a:pPr fontAlgn="auto">
              <a:spcAft>
                <a:spcPts val="0"/>
              </a:spcAft>
              <a:buFont typeface="Wingdings 3" charset="2"/>
              <a:buChar char=""/>
              <a:defRPr/>
            </a:pPr>
            <a:r>
              <a:rPr lang="ru-RU" dirty="0">
                <a:solidFill>
                  <a:schemeClr val="tx1">
                    <a:lumMod val="75000"/>
                    <a:lumOff val="25000"/>
                  </a:schemeClr>
                </a:solidFill>
              </a:rPr>
              <a:t> во-первых, состав вакцины меняется в зависимости от штамма вируса,</a:t>
            </a:r>
          </a:p>
          <a:p>
            <a:pPr fontAlgn="auto">
              <a:spcAft>
                <a:spcPts val="0"/>
              </a:spcAft>
              <a:buFont typeface="Wingdings 3" charset="2"/>
              <a:buChar char=""/>
              <a:defRPr/>
            </a:pPr>
            <a:r>
              <a:rPr lang="ru-RU" dirty="0">
                <a:solidFill>
                  <a:schemeClr val="tx1">
                    <a:lumMod val="75000"/>
                    <a:lumOff val="25000"/>
                  </a:schemeClr>
                </a:solidFill>
              </a:rPr>
              <a:t>во-вторых, иммунитет от гриппа вырабатывается на срок от нескольких месяцев до года.</a:t>
            </a:r>
          </a:p>
          <a:p>
            <a:pPr fontAlgn="auto">
              <a:spcAft>
                <a:spcPts val="0"/>
              </a:spcAft>
              <a:buFont typeface="Wingdings 3" charset="2"/>
              <a:buChar char=""/>
              <a:defRPr/>
            </a:pPr>
            <a:endParaRPr lang="ru-RU" dirty="0">
              <a:solidFill>
                <a:schemeClr val="tx1">
                  <a:lumMod val="75000"/>
                  <a:lumOff val="25000"/>
                </a:schemeClr>
              </a:solidFill>
            </a:endParaRPr>
          </a:p>
          <a:p>
            <a:pPr marL="0" indent="0" fontAlgn="auto">
              <a:spcAft>
                <a:spcPts val="0"/>
              </a:spcAft>
              <a:buFont typeface="Wingdings 3" charset="2"/>
              <a:buNone/>
              <a:defRPr/>
            </a:pPr>
            <a:r>
              <a:rPr lang="ru-RU" dirty="0">
                <a:solidFill>
                  <a:schemeClr val="tx1">
                    <a:lumMod val="75000"/>
                    <a:lumOff val="25000"/>
                  </a:schemeClr>
                </a:solidFill>
              </a:rPr>
              <a:t>Для иммунизации достаточно одной прививки, которую необходимо проводить до подъема заболеваемости, чтобы успел сформироваться прочный иммунитет, защищающий от гриппа. Обычно иммунитет формируется в течение двух-трех недель. </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1618488" y="244475"/>
            <a:ext cx="10195559" cy="989965"/>
          </a:xfrm>
        </p:spPr>
        <p:txBody>
          <a:bodyPr>
            <a:normAutofit fontScale="90000"/>
          </a:bodyPr>
          <a:lstStyle/>
          <a:p>
            <a:pPr algn="ctr"/>
            <a:r>
              <a:rPr lang="ru-RU" dirty="0" smtClean="0"/>
              <a:t> Профилактика </a:t>
            </a:r>
            <a:r>
              <a:rPr lang="ru-RU" dirty="0" err="1" smtClean="0"/>
              <a:t>коронавирусной</a:t>
            </a:r>
            <a:r>
              <a:rPr lang="ru-RU" dirty="0" smtClean="0"/>
              <a:t> инфекции</a:t>
            </a:r>
          </a:p>
        </p:txBody>
      </p:sp>
      <p:sp>
        <p:nvSpPr>
          <p:cNvPr id="3" name="Объект 2"/>
          <p:cNvSpPr>
            <a:spLocks noGrp="1"/>
          </p:cNvSpPr>
          <p:nvPr>
            <p:ph idx="1"/>
          </p:nvPr>
        </p:nvSpPr>
        <p:spPr>
          <a:xfrm>
            <a:off x="596900" y="1473200"/>
            <a:ext cx="10759948" cy="4927600"/>
          </a:xfrm>
        </p:spPr>
        <p:txBody>
          <a:bodyPr rtlCol="0">
            <a:normAutofit fontScale="92500" lnSpcReduction="20000"/>
          </a:bodyPr>
          <a:lstStyle/>
          <a:p>
            <a:r>
              <a:rPr lang="ru-RU" b="1" dirty="0" err="1"/>
              <a:t>Коронавирусная</a:t>
            </a:r>
            <a:r>
              <a:rPr lang="ru-RU" b="1" dirty="0"/>
              <a:t> инфекция 2019-</a:t>
            </a:r>
            <a:r>
              <a:rPr lang="en-US" b="1" dirty="0" err="1"/>
              <a:t>nCoV</a:t>
            </a:r>
            <a:r>
              <a:rPr lang="ru-RU" dirty="0"/>
              <a:t> -острое вирусное заболевание с преимущественным поражением верхних дыхательных путей.</a:t>
            </a:r>
          </a:p>
          <a:p>
            <a:r>
              <a:rPr lang="ru-RU" dirty="0"/>
              <a:t>В настоящее время </a:t>
            </a:r>
            <a:r>
              <a:rPr lang="ru-RU" b="1" dirty="0"/>
              <a:t>основным источником инфекции является</a:t>
            </a:r>
            <a:r>
              <a:rPr lang="ru-RU" dirty="0"/>
              <a:t> больной человек, в том числе находящийся в инкубационном периоде заболевания.</a:t>
            </a:r>
          </a:p>
          <a:p>
            <a:r>
              <a:rPr lang="ru-RU" b="1" dirty="0"/>
              <a:t>Пути передачи инфекции:</a:t>
            </a:r>
            <a:r>
              <a:rPr lang="ru-RU" dirty="0"/>
              <a:t> воздушно - капельный (при кашле, чихании, разговоре), воздушно - пылевой, контактный.</a:t>
            </a:r>
          </a:p>
          <a:p>
            <a:r>
              <a:rPr lang="ru-RU" b="1" dirty="0"/>
              <a:t>Факторы передачи:</a:t>
            </a:r>
            <a:r>
              <a:rPr lang="ru-RU" dirty="0"/>
              <a:t> воздух, пищевые продукты, предметы обихода, контаминированные 2019-nCoV.</a:t>
            </a:r>
          </a:p>
          <a:p>
            <a:r>
              <a:rPr lang="ru-RU" dirty="0"/>
              <a:t>Диагноз устанавливается на основании клинического обследования, данных эпидемиологических анамнеза и результатов лабораторных исследований.</a:t>
            </a:r>
          </a:p>
          <a:p>
            <a:r>
              <a:rPr lang="ru-RU" dirty="0" err="1"/>
              <a:t>Коронавирус</a:t>
            </a:r>
            <a:r>
              <a:rPr lang="ru-RU" dirty="0"/>
              <a:t> и вирус гриппа могут иметь сходные симптомы, но генетически они абсолютно разные.</a:t>
            </a:r>
          </a:p>
          <a:p>
            <a:r>
              <a:rPr lang="ru-RU" dirty="0"/>
              <a:t>Вирусы гриппа размножаются очень быстро – симптомы проявляются через 2-3 дня после заражения, а </a:t>
            </a:r>
            <a:r>
              <a:rPr lang="ru-RU" dirty="0" err="1"/>
              <a:t>коронавирусу</a:t>
            </a:r>
            <a:r>
              <a:rPr lang="ru-RU" dirty="0"/>
              <a:t> требуется от 2 до 14 дней.</a:t>
            </a:r>
            <a:endParaRPr lang="ru-RU" dirty="0">
              <a:solidFill>
                <a:schemeClr val="tx1">
                  <a:lumMod val="75000"/>
                  <a:lumOff val="25000"/>
                </a:schemeClr>
              </a:solidFill>
            </a:endParaRPr>
          </a:p>
        </p:txBody>
      </p:sp>
      <p:pic>
        <p:nvPicPr>
          <p:cNvPr id="2051" name="Рисунок 5"/>
          <p:cNvPicPr>
            <a:picLocks noChangeAspect="1" noChangeArrowheads="1"/>
          </p:cNvPicPr>
          <p:nvPr/>
        </p:nvPicPr>
        <p:blipFill>
          <a:blip r:embed="rId2" cstate="print">
            <a:extLst>
              <a:ext uri="{28A0092B-C50C-407E-A947-70E740481C1C}">
                <a14:useLocalDpi xmlns:a14="http://schemas.microsoft.com/office/drawing/2010/main" val="0"/>
              </a:ext>
            </a:extLst>
          </a:blip>
          <a:srcRect l="45789" t="40451" r="6036" b="30035"/>
          <a:stretch>
            <a:fillRect/>
          </a:stretch>
        </p:blipFill>
        <p:spPr bwMode="auto">
          <a:xfrm>
            <a:off x="0" y="0"/>
            <a:ext cx="1371600" cy="109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4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1700784" y="244475"/>
            <a:ext cx="10113263" cy="852488"/>
          </a:xfrm>
        </p:spPr>
        <p:txBody>
          <a:bodyPr>
            <a:normAutofit fontScale="90000"/>
          </a:bodyPr>
          <a:lstStyle/>
          <a:p>
            <a:pPr algn="ctr"/>
            <a:r>
              <a:rPr lang="ru-RU" dirty="0" smtClean="0"/>
              <a:t> Профилактика </a:t>
            </a:r>
            <a:r>
              <a:rPr lang="ru-RU" dirty="0" err="1" smtClean="0"/>
              <a:t>коронавирусной</a:t>
            </a:r>
            <a:r>
              <a:rPr lang="ru-RU" dirty="0" smtClean="0"/>
              <a:t> инфекции</a:t>
            </a:r>
          </a:p>
        </p:txBody>
      </p:sp>
      <p:sp>
        <p:nvSpPr>
          <p:cNvPr id="3" name="Объект 2"/>
          <p:cNvSpPr>
            <a:spLocks noGrp="1"/>
          </p:cNvSpPr>
          <p:nvPr>
            <p:ph idx="1"/>
          </p:nvPr>
        </p:nvSpPr>
        <p:spPr>
          <a:xfrm>
            <a:off x="1179576" y="1096963"/>
            <a:ext cx="10177272" cy="5303837"/>
          </a:xfrm>
        </p:spPr>
        <p:txBody>
          <a:bodyPr rtlCol="0">
            <a:normAutofit fontScale="92500" lnSpcReduction="20000"/>
          </a:bodyPr>
          <a:lstStyle/>
          <a:p>
            <a:r>
              <a:rPr lang="ru-RU" dirty="0"/>
              <a:t>Для новой </a:t>
            </a:r>
            <a:r>
              <a:rPr lang="ru-RU" dirty="0" err="1"/>
              <a:t>коронавирусной</a:t>
            </a:r>
            <a:r>
              <a:rPr lang="ru-RU" dirty="0"/>
              <a:t> инфекции, вызванной 2019-nCoV, характерно </a:t>
            </a:r>
            <a:r>
              <a:rPr lang="ru-RU" b="1" dirty="0"/>
              <a:t>наличие клинических симптомов</a:t>
            </a:r>
            <a:r>
              <a:rPr lang="ru-RU" dirty="0"/>
              <a:t> острой респираторной вирусной инфекции: </a:t>
            </a:r>
          </a:p>
          <a:p>
            <a:pPr lvl="0"/>
            <a:r>
              <a:rPr lang="ru-RU" dirty="0"/>
              <a:t>повышение температуры тела; </a:t>
            </a:r>
          </a:p>
          <a:p>
            <a:pPr lvl="0"/>
            <a:r>
              <a:rPr lang="ru-RU" dirty="0"/>
              <a:t>кашель (сухой или с небольшим количеством мокроты) в 80 % случаев, одышку и затрудненное дыхание; </a:t>
            </a:r>
          </a:p>
          <a:p>
            <a:pPr lvl="0"/>
            <a:r>
              <a:rPr lang="ru-RU" dirty="0"/>
              <a:t>мышечные боли и утомляемость; </a:t>
            </a:r>
          </a:p>
          <a:p>
            <a:pPr lvl="0"/>
            <a:r>
              <a:rPr lang="ru-RU" dirty="0"/>
              <a:t>ощущение заложенности в грудной клетке. </a:t>
            </a:r>
            <a:endParaRPr lang="ru-RU" dirty="0" smtClean="0"/>
          </a:p>
          <a:p>
            <a:pPr lvl="0"/>
            <a:r>
              <a:rPr lang="ru-RU" dirty="0" smtClean="0"/>
              <a:t>Кишечное расстройство</a:t>
            </a:r>
            <a:endParaRPr lang="ru-RU" dirty="0"/>
          </a:p>
          <a:p>
            <a:r>
              <a:rPr lang="ru-RU" dirty="0"/>
              <a:t>В некоторых случаях могут возникать: головная боль, </a:t>
            </a:r>
            <a:r>
              <a:rPr lang="ru-RU" dirty="0" smtClean="0"/>
              <a:t>мокрота. В </a:t>
            </a:r>
            <a:r>
              <a:rPr lang="ru-RU" dirty="0"/>
              <a:t>тяжелых случаях инфекция может вызвать пневмонию, тяжелый острый респираторный синдром, почечную недостаточность.</a:t>
            </a:r>
          </a:p>
          <a:p>
            <a:r>
              <a:rPr lang="ru-RU" dirty="0"/>
              <a:t>При любых первых признаках заболевания необходимо срочно вызвать врача на дом. Не занимайтесь самолечением. Чем раньше будет назначено лечение – тем больше шансов у зараженного пациента избежать тяжелых осложнений заболевания</a:t>
            </a:r>
            <a:r>
              <a:rPr lang="ru-RU" dirty="0" smtClean="0"/>
              <a:t>!</a:t>
            </a:r>
            <a:endParaRPr lang="ru-RU" dirty="0"/>
          </a:p>
        </p:txBody>
      </p:sp>
      <p:pic>
        <p:nvPicPr>
          <p:cNvPr id="3074" name="Рисунок 5"/>
          <p:cNvPicPr>
            <a:picLocks noChangeAspect="1" noChangeArrowheads="1"/>
          </p:cNvPicPr>
          <p:nvPr/>
        </p:nvPicPr>
        <p:blipFill>
          <a:blip r:embed="rId2" cstate="print">
            <a:extLst>
              <a:ext uri="{28A0092B-C50C-407E-A947-70E740481C1C}">
                <a14:useLocalDpi xmlns:a14="http://schemas.microsoft.com/office/drawing/2010/main" val="0"/>
              </a:ext>
            </a:extLst>
          </a:blip>
          <a:srcRect l="45789" t="40451" r="6036" b="30035"/>
          <a:stretch>
            <a:fillRect/>
          </a:stretch>
        </p:blipFill>
        <p:spPr bwMode="auto">
          <a:xfrm>
            <a:off x="0" y="0"/>
            <a:ext cx="1371600" cy="109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42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rospotrebnadzor.ru/files/news/A4-Zasiti-2.jpg"/>
          <p:cNvPicPr/>
          <p:nvPr/>
        </p:nvPicPr>
        <p:blipFill>
          <a:blip r:embed="rId2">
            <a:extLst>
              <a:ext uri="{28A0092B-C50C-407E-A947-70E740481C1C}">
                <a14:useLocalDpi xmlns:a14="http://schemas.microsoft.com/office/drawing/2010/main" val="0"/>
              </a:ext>
            </a:extLst>
          </a:blip>
          <a:srcRect/>
          <a:stretch>
            <a:fillRect/>
          </a:stretch>
        </p:blipFill>
        <p:spPr bwMode="auto">
          <a:xfrm>
            <a:off x="1334262" y="0"/>
            <a:ext cx="9501378"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p:cNvSpPr>
            <a:spLocks noGrp="1"/>
          </p:cNvSpPr>
          <p:nvPr>
            <p:ph type="title"/>
          </p:nvPr>
        </p:nvSpPr>
        <p:spPr>
          <a:xfrm>
            <a:off x="1339850" y="2730500"/>
            <a:ext cx="8596313" cy="2260600"/>
          </a:xfrm>
        </p:spPr>
        <p:txBody>
          <a:bodyPr/>
          <a:lstStyle/>
          <a:p>
            <a:pPr algn="ctr"/>
            <a:r>
              <a:rPr lang="ru-RU" sz="5400" dirty="0" smtClean="0"/>
              <a:t>Спасибо за внимание</a:t>
            </a:r>
            <a:r>
              <a:rPr lang="ru-RU" sz="5400" dirty="0" smtClean="0"/>
              <a:t>!!!</a:t>
            </a:r>
            <a:br>
              <a:rPr lang="ru-RU" sz="5400" dirty="0" smtClean="0"/>
            </a:br>
            <a:r>
              <a:rPr lang="ru-RU" sz="5400" dirty="0" smtClean="0"/>
              <a:t>БУДЬТЕ ЗДОРОВЫ!</a:t>
            </a:r>
            <a:endParaRPr lang="ru-RU" sz="5400" dirty="0" smtClean="0"/>
          </a:p>
        </p:txBody>
      </p:sp>
    </p:spTree>
    <p:extLst>
      <p:ext uri="{BB962C8B-B14F-4D97-AF65-F5344CB8AC3E}">
        <p14:creationId xmlns:p14="http://schemas.microsoft.com/office/powerpoint/2010/main" val="59948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0744" y="740665"/>
            <a:ext cx="8690356" cy="6003036"/>
          </a:xfrm>
        </p:spPr>
        <p:txBody>
          <a:bodyPr rtlCol="0">
            <a:normAutofit/>
          </a:bodyPr>
          <a:lstStyle/>
          <a:p>
            <a:pPr marL="0" indent="0" fontAlgn="auto">
              <a:spcAft>
                <a:spcPts val="0"/>
              </a:spcAft>
              <a:buFont typeface="Wingdings 3" charset="2"/>
              <a:buNone/>
              <a:defRPr/>
            </a:pPr>
            <a:r>
              <a:rPr lang="ru-RU" dirty="0" smtClean="0">
                <a:solidFill>
                  <a:schemeClr val="tx1">
                    <a:lumMod val="75000"/>
                    <a:lumOff val="25000"/>
                  </a:schemeClr>
                </a:solidFill>
              </a:rPr>
              <a:t>Ваш малыш пришёл в детский сад. Для него началась новая жизнь- это новое окружение, новая обстановка, новые люди, одним словом адаптация. Слово "Адаптация" означает приспосабливаться на новые для ребёнка условия. Процесс часто проходит с напряжением и перенапряжением психических и физических сил детского организма. В привычную, сложившуюся жизнь ребенка буквально врываются такие изменения как:</a:t>
            </a:r>
          </a:p>
          <a:p>
            <a:pPr fontAlgn="auto">
              <a:spcAft>
                <a:spcPts val="0"/>
              </a:spcAft>
              <a:buFont typeface="Wingdings 3" charset="2"/>
              <a:buChar char=""/>
              <a:defRPr/>
            </a:pPr>
            <a:r>
              <a:rPr lang="ru-RU" dirty="0" smtClean="0">
                <a:solidFill>
                  <a:schemeClr val="tx1">
                    <a:lumMod val="75000"/>
                    <a:lumOff val="25000"/>
                  </a:schemeClr>
                </a:solidFill>
              </a:rPr>
              <a:t>Четкий режим дня;</a:t>
            </a:r>
          </a:p>
          <a:p>
            <a:pPr fontAlgn="auto">
              <a:spcAft>
                <a:spcPts val="0"/>
              </a:spcAft>
              <a:buFont typeface="Wingdings 3" charset="2"/>
              <a:buChar char=""/>
              <a:defRPr/>
            </a:pPr>
            <a:r>
              <a:rPr lang="ru-RU" dirty="0" smtClean="0">
                <a:solidFill>
                  <a:schemeClr val="tx1">
                    <a:lumMod val="75000"/>
                    <a:lumOff val="25000"/>
                  </a:schemeClr>
                </a:solidFill>
              </a:rPr>
              <a:t>Отсутствие родных рядом;</a:t>
            </a:r>
          </a:p>
          <a:p>
            <a:pPr fontAlgn="auto">
              <a:spcAft>
                <a:spcPts val="0"/>
              </a:spcAft>
              <a:buFont typeface="Wingdings 3" charset="2"/>
              <a:buChar char=""/>
              <a:defRPr/>
            </a:pPr>
            <a:r>
              <a:rPr lang="ru-RU" dirty="0" smtClean="0">
                <a:solidFill>
                  <a:schemeClr val="tx1">
                    <a:lumMod val="75000"/>
                    <a:lumOff val="25000"/>
                  </a:schemeClr>
                </a:solidFill>
              </a:rPr>
              <a:t>Постоянный контакт со сверстниками;</a:t>
            </a:r>
          </a:p>
          <a:p>
            <a:pPr fontAlgn="auto">
              <a:spcAft>
                <a:spcPts val="0"/>
              </a:spcAft>
              <a:buFont typeface="Wingdings 3" charset="2"/>
              <a:buChar char=""/>
              <a:defRPr/>
            </a:pPr>
            <a:r>
              <a:rPr lang="ru-RU" dirty="0" smtClean="0">
                <a:solidFill>
                  <a:schemeClr val="tx1">
                    <a:lumMod val="75000"/>
                    <a:lumOff val="25000"/>
                  </a:schemeClr>
                </a:solidFill>
              </a:rPr>
              <a:t>Необходимость слушаться незнакомого до этого человека;</a:t>
            </a:r>
          </a:p>
          <a:p>
            <a:pPr fontAlgn="auto">
              <a:spcAft>
                <a:spcPts val="0"/>
              </a:spcAft>
              <a:buFont typeface="Wingdings 3" charset="2"/>
              <a:buChar char=""/>
              <a:defRPr/>
            </a:pPr>
            <a:r>
              <a:rPr lang="ru-RU" dirty="0" smtClean="0">
                <a:solidFill>
                  <a:schemeClr val="tx1">
                    <a:lumMod val="75000"/>
                    <a:lumOff val="25000"/>
                  </a:schemeClr>
                </a:solidFill>
              </a:rPr>
              <a:t>Резкое уменьшение персонального внимания.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740663" y="603504"/>
            <a:ext cx="8533511" cy="6089396"/>
          </a:xfrm>
        </p:spPr>
        <p:txBody>
          <a:bodyPr/>
          <a:lstStyle/>
          <a:p>
            <a:r>
              <a:rPr lang="ru-RU" dirty="0" smtClean="0"/>
              <a:t>Адаптационный период- серьёзное испытание для ребёнка 2-3 года жизни. Как помочь малышу в период адаптации? Эти проблемы решают в детском саду все вместе : воспитатели, младшие воспитатели и родители. Самая главная задача создать эмоционально благоприятную атмосферу в группе, оберегая нервную систему детей от стрессов и перегрузок. Каждый малыш привыкает по- своему, у кого-то адаптация проходит в легкой форме три - четыре недели, у кого-то в средней форме до двух месяцев, у кого-то тяжёлая адаптация до шести месяцев.</a:t>
            </a:r>
          </a:p>
          <a:p>
            <a:endParaRPr lang="ru-RU" dirty="0" smtClean="0"/>
          </a:p>
          <a:p>
            <a:r>
              <a:rPr lang="ru-RU" dirty="0" smtClean="0"/>
              <a:t>Для того, чтобы адаптация к детскому саду стала максимально безболезненной для ребенка, нужно сделать её постепенной, так как каждый ребенок привыкает по своему. Я для вас подготовила некоторые рекомендации.</a:t>
            </a:r>
          </a:p>
          <a:p>
            <a:endParaRPr 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9463" y="283464"/>
            <a:ext cx="8596312" cy="548640"/>
          </a:xfrm>
        </p:spPr>
        <p:txBody>
          <a:bodyPr rtlCol="0">
            <a:normAutofit fontScale="90000"/>
          </a:bodyPr>
          <a:lstStyle/>
          <a:p>
            <a:pPr algn="ctr" fontAlgn="auto">
              <a:spcAft>
                <a:spcPts val="0"/>
              </a:spcAft>
              <a:defRPr/>
            </a:pPr>
            <a:r>
              <a:rPr lang="ru-RU" dirty="0"/>
              <a:t>Уважаемые родители!</a:t>
            </a:r>
            <a:br>
              <a:rPr lang="ru-RU" dirty="0"/>
            </a:br>
            <a:endParaRPr lang="ru-RU" dirty="0"/>
          </a:p>
        </p:txBody>
      </p:sp>
      <p:sp>
        <p:nvSpPr>
          <p:cNvPr id="22530" name="Объект 2"/>
          <p:cNvSpPr>
            <a:spLocks noGrp="1"/>
          </p:cNvSpPr>
          <p:nvPr>
            <p:ph idx="1"/>
          </p:nvPr>
        </p:nvSpPr>
        <p:spPr>
          <a:xfrm>
            <a:off x="1335024" y="832105"/>
            <a:ext cx="8723376" cy="5860796"/>
          </a:xfrm>
        </p:spPr>
        <p:txBody>
          <a:bodyPr>
            <a:normAutofit fontScale="92500" lnSpcReduction="20000"/>
          </a:bodyPr>
          <a:lstStyle/>
          <a:p>
            <a:r>
              <a:rPr lang="ru-RU" dirty="0" smtClean="0"/>
              <a:t>Постарайтесь быть терпеливыми к себе и к своему ребёнку. Прислушивайтесь к советам и просьбам воспитателей.</a:t>
            </a:r>
          </a:p>
          <a:p>
            <a:r>
              <a:rPr lang="ru-RU" dirty="0" smtClean="0"/>
              <a:t>Обучайте ребёнка дома всем необходимым навыкам самообслуживания: умываться, вытирать руки, одеваться и раздеваться; самостоятельно кушать, пользуясь во время еды ложкой; проситься на горшок.</a:t>
            </a:r>
          </a:p>
          <a:p>
            <a:r>
              <a:rPr lang="ru-RU" dirty="0" smtClean="0"/>
              <a:t>Одежда в группе для данного возраста должна быть удобна шорты, брючки без застёжек и лямочек, носочки хлопчатобумажные, ребёнку проще будет самостоятельно одевать.</a:t>
            </a:r>
          </a:p>
          <a:p>
            <a:r>
              <a:rPr lang="ru-RU" dirty="0" smtClean="0"/>
              <a:t>Сократите просмотр взрослых телепередач, а больше уделяйте внимание своему малышу читайте: сказки, </a:t>
            </a:r>
            <a:r>
              <a:rPr lang="ru-RU" dirty="0" err="1" smtClean="0"/>
              <a:t>стихи,пойте</a:t>
            </a:r>
            <a:r>
              <a:rPr lang="ru-RU" dirty="0" smtClean="0"/>
              <a:t> детские песенки. Проявляйте с малышом творческую деятельность (рисуйте, лепите). У ребёнка сформируется усидчивость.</a:t>
            </a:r>
          </a:p>
          <a:p>
            <a:r>
              <a:rPr lang="ru-RU" dirty="0" smtClean="0"/>
              <a:t>Расширяйте "социальный горизонт" ребёнка, пусть он привыкает общаться со сверстниками на детских игровых площадках, ходить в гости к товарищам, оставаться ночевать у бабушки, гулять по городу. Имея такой опыт, ребёнок не будет бояться общаться со сверстниками и взрослыми.</a:t>
            </a:r>
          </a:p>
          <a:p>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822959" y="557784"/>
            <a:ext cx="9062403" cy="5989066"/>
          </a:xfrm>
        </p:spPr>
        <p:txBody>
          <a:bodyPr>
            <a:normAutofit fontScale="85000" lnSpcReduction="10000"/>
          </a:bodyPr>
          <a:lstStyle/>
          <a:p>
            <a:r>
              <a:rPr lang="ru-RU" dirty="0" smtClean="0"/>
              <a:t>Необходимо сформировать у ребёнка положительную установку, желание идти в детский сад. Малышу нужна эмоциональная поддержка со стороны родителей: чаще говорите, ребёнку, что вы его любите, обнимайте, берите на руки. Помните, чем спокойнее и эмоционально положительно родители</a:t>
            </a:r>
            <a:r>
              <a:rPr lang="ru-RU" dirty="0" smtClean="0">
                <a:latin typeface="Arial" charset="0"/>
              </a:rPr>
              <a:t> </a:t>
            </a:r>
            <a:r>
              <a:rPr lang="ru-RU" dirty="0" smtClean="0"/>
              <a:t>будут относиться к такому важному событию, как посещение ребёнком детского сада, тем менее болезненно будет протекать процесс адаптации. Не скупитесь на похвалу, говорите малышу какой ты молодец , хороший, смелый.</a:t>
            </a:r>
          </a:p>
          <a:p>
            <a:r>
              <a:rPr lang="ru-RU" dirty="0" smtClean="0"/>
              <a:t>В первый день лучше прийти на прогулку, так как на прогулке (в игре)малышу проще найти себе друзей, познакомиться с воспитателем.</a:t>
            </a:r>
          </a:p>
          <a:p>
            <a:r>
              <a:rPr lang="ru-RU" dirty="0" smtClean="0"/>
              <a:t>В детский</a:t>
            </a:r>
            <a:r>
              <a:rPr lang="ru-RU" dirty="0" smtClean="0">
                <a:latin typeface="Arial" charset="0"/>
              </a:rPr>
              <a:t> </a:t>
            </a:r>
            <a:r>
              <a:rPr lang="ru-RU" dirty="0" smtClean="0"/>
              <a:t>сад можно брать с собой любимую игрушку, мамин платочек, книжку, ребёнку будет легче находиться в группе связь с домашним домом.</a:t>
            </a:r>
          </a:p>
          <a:p>
            <a:r>
              <a:rPr lang="ru-RU" dirty="0" smtClean="0"/>
              <a:t>Планируйте своё время так, чтобы в первый месяц посещения ребёнка </a:t>
            </a:r>
            <a:r>
              <a:rPr lang="ru-RU" dirty="0" err="1" smtClean="0"/>
              <a:t>детскогосада</a:t>
            </a:r>
            <a:r>
              <a:rPr lang="ru-RU" dirty="0" smtClean="0"/>
              <a:t> у Вас была возможность не оставлять его там на целый день. Первые недели посещения детского</a:t>
            </a:r>
            <a:r>
              <a:rPr lang="ru-RU" dirty="0" smtClean="0">
                <a:latin typeface="Arial" charset="0"/>
              </a:rPr>
              <a:t> </a:t>
            </a:r>
            <a:r>
              <a:rPr lang="ru-RU" dirty="0" smtClean="0"/>
              <a:t>сада должна быть ограничены двумя часами, позже можно оставить малыша до обеда, в конце месяца (если рекомендует воспитатель) приводить малыша на целый день.</a:t>
            </a:r>
          </a:p>
          <a:p>
            <a:r>
              <a:rPr lang="ru-RU" dirty="0" smtClean="0"/>
              <a:t>Ребёнок должен приходить в детский сад здоровым. Для профилактики ОРЗ и ОРВИ необходимо принимать витамины.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927" y="82296"/>
            <a:ext cx="8596312" cy="408305"/>
          </a:xfrm>
        </p:spPr>
        <p:txBody>
          <a:bodyPr rtlCol="0">
            <a:normAutofit fontScale="90000"/>
          </a:bodyPr>
          <a:lstStyle/>
          <a:p>
            <a:pPr algn="ctr" fontAlgn="auto">
              <a:spcAft>
                <a:spcPts val="0"/>
              </a:spcAft>
              <a:defRPr/>
            </a:pPr>
            <a:r>
              <a:rPr lang="ru-RU" dirty="0" smtClean="0"/>
              <a:t>Чего нельзя делать ни в коем случае!!!!</a:t>
            </a:r>
            <a:endParaRPr lang="ru-RU" dirty="0"/>
          </a:p>
        </p:txBody>
      </p:sp>
      <p:sp>
        <p:nvSpPr>
          <p:cNvPr id="3" name="Объект 2"/>
          <p:cNvSpPr>
            <a:spLocks noGrp="1"/>
          </p:cNvSpPr>
          <p:nvPr>
            <p:ph idx="1"/>
          </p:nvPr>
        </p:nvSpPr>
        <p:spPr>
          <a:xfrm>
            <a:off x="677863" y="768096"/>
            <a:ext cx="9248775" cy="5870829"/>
          </a:xfrm>
        </p:spPr>
        <p:txBody>
          <a:bodyPr rtlCol="0">
            <a:normAutofit fontScale="92500" lnSpcReduction="10000"/>
          </a:bodyPr>
          <a:lstStyle/>
          <a:p>
            <a:pPr fontAlgn="auto">
              <a:spcAft>
                <a:spcPts val="0"/>
              </a:spcAft>
              <a:buFont typeface="Wingdings 3" charset="2"/>
              <a:buChar char=""/>
              <a:defRPr/>
            </a:pPr>
            <a:r>
              <a:rPr lang="ru-RU" dirty="0" smtClean="0">
                <a:solidFill>
                  <a:schemeClr val="tx1">
                    <a:lumMod val="75000"/>
                    <a:lumOff val="25000"/>
                  </a:schemeClr>
                </a:solidFill>
              </a:rPr>
              <a:t>- Нельзя наказывать или сердиться на малыша 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тоже абсолютно неэффективно. Дети этого возраста пока не умеют держать слово. Лучше еще раз напомните, что вы обязательно придете.</a:t>
            </a:r>
          </a:p>
          <a:p>
            <a:pPr fontAlgn="auto">
              <a:spcAft>
                <a:spcPts val="0"/>
              </a:spcAft>
              <a:buFont typeface="Wingdings 3" charset="2"/>
              <a:buChar char=""/>
              <a:defRPr/>
            </a:pPr>
            <a:r>
              <a:rPr lang="ru-RU" dirty="0" smtClean="0">
                <a:solidFill>
                  <a:schemeClr val="tx1">
                    <a:lumMod val="75000"/>
                    <a:lumOff val="25000"/>
                  </a:schemeClr>
                </a:solidFill>
              </a:rPr>
              <a:t>- </a:t>
            </a:r>
            <a:r>
              <a:rPr lang="ru-RU" dirty="0" smtClean="0">
                <a:solidFill>
                  <a:schemeClr val="tx1">
                    <a:lumMod val="75000"/>
                    <a:lumOff val="25000"/>
                  </a:schemeClr>
                </a:solidFill>
              </a:rPr>
              <a:t>Нельзя пугать детским садом («Вот будешь себя плохо вести, опять в детский сад пойдешь!»). Место, которым пугают, никогда не станет ни любимым, ни безопасным.</a:t>
            </a:r>
          </a:p>
          <a:p>
            <a:pPr fontAlgn="auto">
              <a:spcAft>
                <a:spcPts val="0"/>
              </a:spcAft>
              <a:buFont typeface="Wingdings 3" charset="2"/>
              <a:buChar char=""/>
              <a:defRPr/>
            </a:pPr>
            <a:r>
              <a:rPr lang="ru-RU" dirty="0" smtClean="0">
                <a:solidFill>
                  <a:schemeClr val="tx1">
                    <a:lumMod val="75000"/>
                    <a:lumOff val="25000"/>
                  </a:schemeClr>
                </a:solidFill>
              </a:rPr>
              <a:t>- </a:t>
            </a:r>
            <a:r>
              <a:rPr lang="ru-RU" dirty="0" smtClean="0">
                <a:solidFill>
                  <a:schemeClr val="tx1">
                    <a:lumMod val="75000"/>
                    <a:lumOff val="25000"/>
                  </a:schemeClr>
                </a:solidFill>
              </a:rPr>
              <a:t>Нельзя плохо отзываться о воспитателях и саде при ребенке. Это может навести малыша на мысль, что сад - нехорошее место и там его окружают плохие люди. Тогда тревога не пройдет вообще.</a:t>
            </a:r>
          </a:p>
          <a:p>
            <a:pPr fontAlgn="auto">
              <a:spcAft>
                <a:spcPts val="0"/>
              </a:spcAft>
              <a:buFont typeface="Wingdings 3" charset="2"/>
              <a:buChar char=""/>
              <a:defRPr/>
            </a:pPr>
            <a:r>
              <a:rPr lang="ru-RU" dirty="0" smtClean="0">
                <a:solidFill>
                  <a:schemeClr val="tx1">
                    <a:lumMod val="75000"/>
                    <a:lumOff val="25000"/>
                  </a:schemeClr>
                </a:solidFill>
              </a:rPr>
              <a:t>- </a:t>
            </a:r>
            <a:r>
              <a:rPr lang="ru-RU" dirty="0" smtClean="0">
                <a:solidFill>
                  <a:schemeClr val="tx1">
                    <a:lumMod val="75000"/>
                    <a:lumOff val="25000"/>
                  </a:schemeClr>
                </a:solidFill>
              </a:rPr>
              <a:t>Нельзя обманывать ребенка, говоря, что вы придете очень скоро, если малышу,</a:t>
            </a:r>
          </a:p>
          <a:p>
            <a:pPr fontAlgn="auto">
              <a:spcAft>
                <a:spcPts val="0"/>
              </a:spcAft>
              <a:buFont typeface="Wingdings 3" charset="2"/>
              <a:buChar char=""/>
              <a:defRPr/>
            </a:pPr>
            <a:r>
              <a:rPr lang="ru-RU" dirty="0" smtClean="0">
                <a:solidFill>
                  <a:schemeClr val="tx1">
                    <a:lumMod val="75000"/>
                    <a:lumOff val="25000"/>
                  </a:schemeClr>
                </a:solidFill>
              </a:rPr>
              <a:t>например</a:t>
            </a:r>
            <a:r>
              <a:rPr lang="ru-RU" dirty="0" smtClean="0">
                <a:solidFill>
                  <a:schemeClr val="tx1">
                    <a:lumMod val="75000"/>
                    <a:lumOff val="25000"/>
                  </a:schemeClr>
                </a:solidFill>
              </a:rPr>
              <a:t>, предстоит оставаться в садике полдня или даже на полный день. Пусть лучше он знает, что мама придет нескоро, чем будет ждать ее целый день и может потерять доверие к самому близкому человеку.</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295400" y="185738"/>
            <a:ext cx="9601200" cy="335470"/>
          </a:xfrm>
        </p:spPr>
        <p:txBody>
          <a:bodyPr>
            <a:normAutofit fontScale="90000"/>
          </a:bodyPr>
          <a:lstStyle/>
          <a:p>
            <a:r>
              <a:rPr lang="ru-RU" dirty="0" smtClean="0"/>
              <a:t>Способы уменьшить стресс ребенка:</a:t>
            </a:r>
          </a:p>
        </p:txBody>
      </p:sp>
      <p:sp>
        <p:nvSpPr>
          <p:cNvPr id="3" name="Объект 2"/>
          <p:cNvSpPr>
            <a:spLocks noGrp="1"/>
          </p:cNvSpPr>
          <p:nvPr>
            <p:ph idx="1"/>
          </p:nvPr>
        </p:nvSpPr>
        <p:spPr>
          <a:xfrm>
            <a:off x="704088" y="722377"/>
            <a:ext cx="10662412" cy="6135624"/>
          </a:xfrm>
        </p:spPr>
        <p:txBody>
          <a:bodyPr rtlCol="0">
            <a:normAutofit fontScale="92500" lnSpcReduction="20000"/>
          </a:bodyPr>
          <a:lstStyle/>
          <a:p>
            <a:pPr fontAlgn="auto">
              <a:spcAft>
                <a:spcPts val="0"/>
              </a:spcAft>
              <a:buFont typeface="Wingdings 3" charset="2"/>
              <a:buChar char=""/>
              <a:defRPr/>
            </a:pPr>
            <a:r>
              <a:rPr lang="ru-RU" dirty="0" smtClean="0">
                <a:solidFill>
                  <a:schemeClr val="tx1">
                    <a:lumMod val="75000"/>
                    <a:lumOff val="25000"/>
                  </a:schemeClr>
                </a:solidFill>
              </a:rPr>
              <a:t>Необходимо заранее создавать дома для ребенка режим дня (сон, игры, прием </a:t>
            </a:r>
          </a:p>
          <a:p>
            <a:pPr fontAlgn="auto">
              <a:spcAft>
                <a:spcPts val="0"/>
              </a:spcAft>
              <a:buFont typeface="Wingdings 3" charset="2"/>
              <a:buChar char=""/>
              <a:defRPr/>
            </a:pPr>
            <a:r>
              <a:rPr lang="ru-RU" dirty="0" smtClean="0">
                <a:solidFill>
                  <a:schemeClr val="tx1">
                    <a:lumMod val="75000"/>
                    <a:lumOff val="25000"/>
                  </a:schemeClr>
                </a:solidFill>
              </a:rPr>
              <a:t>пищи), соответствующий режиму ДОУ.</a:t>
            </a:r>
          </a:p>
          <a:p>
            <a:pPr fontAlgn="auto">
              <a:spcAft>
                <a:spcPts val="0"/>
              </a:spcAft>
              <a:buFont typeface="Wingdings 3" charset="2"/>
              <a:buChar char=""/>
              <a:defRPr/>
            </a:pPr>
            <a:r>
              <a:rPr lang="ru-RU" dirty="0" smtClean="0">
                <a:solidFill>
                  <a:schemeClr val="tx1">
                    <a:lumMod val="75000"/>
                    <a:lumOff val="25000"/>
                  </a:schemeClr>
                </a:solidFill>
              </a:rPr>
              <a:t>В первые дни не следует оставлять малыша в детском саду больше 2-х часов. </a:t>
            </a:r>
          </a:p>
          <a:p>
            <a:pPr fontAlgn="auto">
              <a:spcAft>
                <a:spcPts val="0"/>
              </a:spcAft>
              <a:buFont typeface="Wingdings 3" charset="2"/>
              <a:buChar char=""/>
              <a:defRPr/>
            </a:pPr>
            <a:r>
              <a:rPr lang="ru-RU" dirty="0" smtClean="0">
                <a:solidFill>
                  <a:schemeClr val="tx1">
                    <a:lumMod val="75000"/>
                    <a:lumOff val="25000"/>
                  </a:schemeClr>
                </a:solidFill>
              </a:rPr>
              <a:t>Время пребывания нужно увеличивать постепенно. По прошествии 2-3 недель, учитывая желание малыша, можно оставлять на целый день.</a:t>
            </a:r>
          </a:p>
          <a:p>
            <a:pPr fontAlgn="auto">
              <a:spcAft>
                <a:spcPts val="0"/>
              </a:spcAft>
              <a:buFont typeface="Wingdings 3" charset="2"/>
              <a:buChar char=""/>
              <a:defRPr/>
            </a:pPr>
            <a:r>
              <a:rPr lang="ru-RU" dirty="0" smtClean="0">
                <a:solidFill>
                  <a:schemeClr val="tx1">
                    <a:lumMod val="75000"/>
                    <a:lumOff val="25000"/>
                  </a:schemeClr>
                </a:solidFill>
              </a:rPr>
              <a:t>Каждый день необходимо спрашивать у ребенка о том, как прошел день, какие он </a:t>
            </a:r>
          </a:p>
          <a:p>
            <a:pPr fontAlgn="auto">
              <a:spcAft>
                <a:spcPts val="0"/>
              </a:spcAft>
              <a:buFont typeface="Wingdings 3" charset="2"/>
              <a:buChar char=""/>
              <a:defRPr/>
            </a:pPr>
            <a:r>
              <a:rPr lang="ru-RU" dirty="0" smtClean="0">
                <a:solidFill>
                  <a:schemeClr val="tx1">
                    <a:lumMod val="75000"/>
                    <a:lumOff val="25000"/>
                  </a:schemeClr>
                </a:solidFill>
              </a:rPr>
              <a:t>получил впечатления. Обязательно нужно акцентировать внимание на положительных моментах, так как именно родители такими короткими замечаниями способны сформировать позитивное отношение к ДОУ.</a:t>
            </a:r>
          </a:p>
          <a:p>
            <a:pPr fontAlgn="auto">
              <a:spcAft>
                <a:spcPts val="0"/>
              </a:spcAft>
              <a:buFont typeface="Wingdings 3" charset="2"/>
              <a:buChar char=""/>
              <a:defRPr/>
            </a:pPr>
            <a:r>
              <a:rPr lang="ru-RU" dirty="0" smtClean="0">
                <a:solidFill>
                  <a:schemeClr val="tx1">
                    <a:lumMod val="75000"/>
                    <a:lumOff val="25000"/>
                  </a:schemeClr>
                </a:solidFill>
              </a:rPr>
              <a:t>Желательно укладывать ребенка спать пораньше, побыть с ним подольше перед </a:t>
            </a:r>
          </a:p>
          <a:p>
            <a:pPr fontAlgn="auto">
              <a:spcAft>
                <a:spcPts val="0"/>
              </a:spcAft>
              <a:buFont typeface="Wingdings 3" charset="2"/>
              <a:buChar char=""/>
              <a:defRPr/>
            </a:pPr>
            <a:r>
              <a:rPr lang="ru-RU" dirty="0" smtClean="0">
                <a:solidFill>
                  <a:schemeClr val="tx1">
                    <a:lumMod val="75000"/>
                    <a:lumOff val="25000"/>
                  </a:schemeClr>
                </a:solidFill>
              </a:rPr>
              <a:t>сном, поговорить о садике. Можно с вечера условиться, какие игрушки он возьмет с собой в садик, вместе решить, какую одежду он наденет утром.</a:t>
            </a:r>
          </a:p>
          <a:p>
            <a:pPr fontAlgn="auto">
              <a:spcAft>
                <a:spcPts val="0"/>
              </a:spcAft>
              <a:buFont typeface="Wingdings 3" charset="2"/>
              <a:buChar char=""/>
              <a:defRPr/>
            </a:pPr>
            <a:r>
              <a:rPr lang="ru-RU" dirty="0" smtClean="0">
                <a:solidFill>
                  <a:schemeClr val="tx1">
                    <a:lumMod val="75000"/>
                    <a:lumOff val="25000"/>
                  </a:schemeClr>
                </a:solidFill>
              </a:rPr>
              <a:t>В выходные дни придерживаться режима дня, принятого в ДОУ, повторять все </a:t>
            </a:r>
          </a:p>
          <a:p>
            <a:pPr fontAlgn="auto">
              <a:spcAft>
                <a:spcPts val="0"/>
              </a:spcAft>
              <a:buFont typeface="Wingdings 3" charset="2"/>
              <a:buChar char=""/>
              <a:defRPr/>
            </a:pPr>
            <a:r>
              <a:rPr lang="ru-RU" dirty="0" smtClean="0">
                <a:solidFill>
                  <a:schemeClr val="tx1">
                    <a:lumMod val="75000"/>
                    <a:lumOff val="25000"/>
                  </a:schemeClr>
                </a:solidFill>
              </a:rPr>
              <a:t>виды деятельности.</a:t>
            </a:r>
          </a:p>
          <a:p>
            <a:pPr fontAlgn="auto">
              <a:spcAft>
                <a:spcPts val="0"/>
              </a:spcAft>
              <a:buFont typeface="Wingdings 3" charset="2"/>
              <a:buChar char=""/>
              <a:defRPr/>
            </a:pPr>
            <a:r>
              <a:rPr lang="ru-RU" dirty="0" smtClean="0">
                <a:solidFill>
                  <a:schemeClr val="tx1">
                    <a:lumMod val="75000"/>
                    <a:lumOff val="25000"/>
                  </a:schemeClr>
                </a:solidFill>
              </a:rPr>
              <a:t>Желательно дать ребенку пару дней отдыха, если он категорически отказывается </a:t>
            </a:r>
          </a:p>
          <a:p>
            <a:pPr fontAlgn="auto">
              <a:spcAft>
                <a:spcPts val="0"/>
              </a:spcAft>
              <a:buFont typeface="Wingdings 3" charset="2"/>
              <a:buChar char=""/>
              <a:defRPr/>
            </a:pPr>
            <a:r>
              <a:rPr lang="ru-RU" dirty="0" smtClean="0">
                <a:solidFill>
                  <a:schemeClr val="tx1">
                    <a:lumMod val="75000"/>
                    <a:lumOff val="25000"/>
                  </a:schemeClr>
                </a:solidFill>
              </a:rPr>
              <a:t>идти в детский сад. Все это время надо рассказывать о садике, о том, как много интересного его ждет там</a:t>
            </a:r>
            <a:r>
              <a:rPr lang="ru-RU" dirty="0" smtClean="0">
                <a:solidFill>
                  <a:schemeClr val="tx1">
                    <a:lumMod val="75000"/>
                    <a:lumOff val="25000"/>
                  </a:schemeClr>
                </a:solidFill>
              </a:rPr>
              <a:t>.</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Будьте терпеливы, проявляйте понимание и проницательность. И тогда скоро детский сад превратится для малыша в уютный, хорошо знакомый и привычный мир!</a:t>
            </a:r>
            <a:endParaRPr lang="ru-RU"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2" y="131763"/>
            <a:ext cx="10230929" cy="1312989"/>
          </a:xfrm>
        </p:spPr>
        <p:txBody>
          <a:bodyPr rtlCol="0">
            <a:normAutofit fontScale="90000"/>
          </a:bodyPr>
          <a:lstStyle/>
          <a:p>
            <a:pPr algn="ctr" fontAlgn="auto">
              <a:spcAft>
                <a:spcPts val="0"/>
              </a:spcAft>
              <a:defRPr/>
            </a:pPr>
            <a:r>
              <a:rPr lang="ru-RU" sz="2800" b="1" dirty="0"/>
              <a:t>Уважаемые родители!!!</a:t>
            </a:r>
            <a:br>
              <a:rPr lang="ru-RU" sz="2800" b="1" dirty="0"/>
            </a:br>
            <a:r>
              <a:rPr lang="ru-RU" sz="2800" b="1" dirty="0"/>
              <a:t>В учреждение дошкольного образования запрещено приносить из дома</a:t>
            </a:r>
            <a:r>
              <a:rPr lang="ru-RU" sz="2800" b="1" dirty="0" smtClean="0"/>
              <a:t>:</a:t>
            </a:r>
            <a:endParaRPr lang="ru-RU" sz="2800" b="1" dirty="0"/>
          </a:p>
        </p:txBody>
      </p:sp>
      <p:sp>
        <p:nvSpPr>
          <p:cNvPr id="3" name="Объект 2"/>
          <p:cNvSpPr>
            <a:spLocks noGrp="1"/>
          </p:cNvSpPr>
          <p:nvPr>
            <p:ph idx="1"/>
          </p:nvPr>
        </p:nvSpPr>
        <p:spPr>
          <a:xfrm>
            <a:off x="1069848" y="1444753"/>
            <a:ext cx="8936165" cy="5273548"/>
          </a:xfrm>
        </p:spPr>
        <p:txBody>
          <a:bodyPr rtlCol="0">
            <a:normAutofit fontScale="70000" lnSpcReduction="20000"/>
          </a:bodyPr>
          <a:lstStyle/>
          <a:p>
            <a:pPr fontAlgn="auto">
              <a:spcAft>
                <a:spcPts val="0"/>
              </a:spcAft>
              <a:buFont typeface="Wingdings 3" charset="2"/>
              <a:buChar char=""/>
              <a:defRPr/>
            </a:pPr>
            <a:r>
              <a:rPr lang="ru-RU" dirty="0">
                <a:solidFill>
                  <a:schemeClr val="tx1">
                    <a:lumMod val="75000"/>
                    <a:lumOff val="25000"/>
                  </a:schemeClr>
                </a:solidFill>
              </a:rPr>
              <a:t>Любые лекарственные препараты, витамины Учреждение дошкольного образования могут посещать только здоровые дети, воспитанники с признаками заболевания изолируются до прихода родителей. Принесенные ребенком лекарства, витамины могут стать причиной отравления других детей.</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Продукты питания (фрукты, сырки, чипсы, конфеты, жевательную резинку и др.) и воду! Внимательно проверяйте, что именно Ваш ребенок несет в детский сад! Помните, что детям свойственно угощать друг друга тайно принесенными сладостями это может стать причиной аллергической реакции, пищевого отравления, инфекционного заболевания. Так же ребенок может во время игры, бега подавиться конфетой или жевательной резинкой.</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Мягкие игрушки. В учреждении дошкольного образования по санитарным правилам и нормам запрещено использование мягких игрушек.</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Опасные предметы. Часто дети в тайне от родителей приносят в детский сад гвозди, куски проволоки, зажигалки, и др. Это может быть причиной травмы ребенка.</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Запрещено приносить различные предметы косметики детскую туалетную воду, лак для ногтей и др. Дети играя могут испортить одежду или используя косметику вызывать аллергическую реакцию.</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317</TotalTime>
  <Words>2762</Words>
  <Application>Microsoft Office PowerPoint</Application>
  <PresentationFormat>Широкоэкранный</PresentationFormat>
  <Paragraphs>155</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Garamond</vt:lpstr>
      <vt:lpstr>Wingdings 3</vt:lpstr>
      <vt:lpstr>Натуральные материалы</vt:lpstr>
      <vt:lpstr>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vt:lpstr>
      <vt:lpstr>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vt:lpstr>
      <vt:lpstr>Презентация PowerPoint</vt:lpstr>
      <vt:lpstr>Презентация PowerPoint</vt:lpstr>
      <vt:lpstr>Уважаемые родители! </vt:lpstr>
      <vt:lpstr>Презентация PowerPoint</vt:lpstr>
      <vt:lpstr>Чего нельзя делать ни в коем случае!!!!</vt:lpstr>
      <vt:lpstr>Способы уменьшить стресс ребенка:</vt:lpstr>
      <vt:lpstr>Уважаемые родители!!! В учреждение дошкольного образования запрещено приносить из дома:</vt:lpstr>
      <vt:lpstr>Организация питания.</vt:lpstr>
      <vt:lpstr> Основные принципы организации питания в Учреждении следующие: </vt:lpstr>
      <vt:lpstr>Контроль организации питания детей в группах включает в себя следующие позиции: </vt:lpstr>
      <vt:lpstr>Советы родителям</vt:lpstr>
      <vt:lpstr>Основные принципы здорового питания, следующие:</vt:lpstr>
      <vt:lpstr>Презентация PowerPoint</vt:lpstr>
      <vt:lpstr>Что еще должен знать родитель?</vt:lpstr>
      <vt:lpstr>Уважаемые родители!  - Нужна ли прививка от гриппа детям? </vt:lpstr>
      <vt:lpstr>- Как подготовиться к вакцинации против гриппа?</vt:lpstr>
      <vt:lpstr>Противопоказания к вакцинации от гриппа:</vt:lpstr>
      <vt:lpstr>- Может ли вакцина нанести вред здоровью?</vt:lpstr>
      <vt:lpstr> Почему надо ежегодно прививаться от гриппа?</vt:lpstr>
      <vt:lpstr> Профилактика коронавирусной инфекции</vt:lpstr>
      <vt:lpstr> Профилактика коронавирусной инфекции</vt:lpstr>
      <vt:lpstr>Презентация PowerPoint</vt:lpstr>
      <vt:lpstr>Спасибо за внимание!!! БУДЬТЕ ЗДОРОВЫ!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dc:title>
  <dc:creator>Дима</dc:creator>
  <cp:lastModifiedBy>Колесова</cp:lastModifiedBy>
  <cp:revision>9</cp:revision>
  <dcterms:created xsi:type="dcterms:W3CDTF">2020-09-20T11:47:07Z</dcterms:created>
  <dcterms:modified xsi:type="dcterms:W3CDTF">2022-09-26T15:41:22Z</dcterms:modified>
</cp:coreProperties>
</file>