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05" r:id="rId4"/>
    <p:sldId id="289" r:id="rId5"/>
    <p:sldId id="298" r:id="rId6"/>
    <p:sldId id="309" r:id="rId7"/>
    <p:sldId id="292" r:id="rId8"/>
    <p:sldId id="301" r:id="rId9"/>
    <p:sldId id="302" r:id="rId10"/>
    <p:sldId id="293" r:id="rId11"/>
    <p:sldId id="325" r:id="rId12"/>
    <p:sldId id="304" r:id="rId13"/>
    <p:sldId id="296" r:id="rId14"/>
    <p:sldId id="295" r:id="rId15"/>
    <p:sldId id="288" r:id="rId16"/>
    <p:sldId id="280" r:id="rId17"/>
    <p:sldId id="281" r:id="rId18"/>
    <p:sldId id="282" r:id="rId19"/>
    <p:sldId id="283" r:id="rId20"/>
    <p:sldId id="284" r:id="rId21"/>
    <p:sldId id="286" r:id="rId22"/>
    <p:sldId id="285" r:id="rId23"/>
    <p:sldId id="269" r:id="rId24"/>
    <p:sldId id="320" r:id="rId25"/>
    <p:sldId id="321" r:id="rId26"/>
    <p:sldId id="323" r:id="rId27"/>
    <p:sldId id="326" r:id="rId28"/>
    <p:sldId id="27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FB52-BC0B-49CB-B197-5BEF10B5C0B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CF314-7C18-4B49-883C-E49A13B1E4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7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0" y="3429000"/>
            <a:ext cx="8286808" cy="1470025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подготовительной группе №4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тему: «Возрастные особенности детей 6 -7 лет»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135729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№75»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 bwMode="auto">
          <a:xfrm>
            <a:off x="214282" y="4929198"/>
            <a:ext cx="864399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первой квалифицированной категории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Ардимасова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Татьяна Павловна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первой квалификационной категории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Калинина Валентина Владимировна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2816"/>
            <a:ext cx="8715436" cy="4870894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Эмоции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ребенка развито устойчивое положительное отношение к себе, уверенность в своих силах. Он в состоянии проявить эмоциональность и самостоятельность в решении социальных и бытовых задач. Возникает критическое отношение к оценке взрослого и сверстника. Оценивание сверстника помогает ребенку оценивать самого себя.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моральных качествах ребенок судит главным образом по своему поведению, которое или согласуется с нормами, принятыми в семье и коллективе сверстников, или не вписывается в систему этих отношений.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Самооценка ребёнка старшего дошкольного возраста достаточно адекватна, более характерно её завышение, чем занижение. Ребёнок более объективно оценивает результат деятельности, чем поведение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28802"/>
            <a:ext cx="8713787" cy="466884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 ребенка управлять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эмоциями</a:t>
            </a:r>
          </a:p>
          <a:p>
            <a:pPr algn="ctr"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 примере своего поведения)</a:t>
            </a:r>
          </a:p>
          <a:p>
            <a:pPr algn="ctr">
              <a:buFontTx/>
              <a:buNone/>
            </a:pPr>
            <a:r>
              <a:rPr lang="ru-RU" dirty="0"/>
              <a:t> </a:t>
            </a:r>
          </a:p>
        </p:txBody>
      </p:sp>
      <p:pic>
        <p:nvPicPr>
          <p:cNvPr id="1026" name="Picture 2" descr="C:\Users\User\Desktop\печать\мульт\960_540_5_luda_djeca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129934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печать\мульт\_MG_1259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8024" y="3129934"/>
            <a:ext cx="2793504" cy="170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печать\мульт\Strah-neudachi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8024" y="5013176"/>
            <a:ext cx="2804216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печать\мульт\1000-2755e6cdf0f2866d017f9e0772c82b24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1601" y="5092994"/>
            <a:ext cx="3000364" cy="163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7787"/>
            <a:ext cx="8229600" cy="3625857"/>
          </a:xfrm>
        </p:spPr>
        <p:txBody>
          <a:bodyPr/>
          <a:lstStyle/>
          <a:p>
            <a:r>
              <a:rPr lang="ru-RU" sz="2800" dirty="0" smtClean="0"/>
              <a:t>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В качестве важнейшего новообразования в развитии психической и личностной сферы ребенка 6 – 7 летнего возраста является соподчинение мотивов.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Осознание мотива «я должен», «я смогу» постепенно начинает преобладать над мотивом «я хочу».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501122" cy="4311649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подготовительной к школе группе завершается дошкольный возраст.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Его основные достижения связаны с освоением мира вещей как предметов человеческой культуры; освоением форм позитивного общения с людьми; развитием половой идентификации, формированием позиции школьника.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 К концу дошкольного возраста ребенок обладает высоким уровнем познавательного и личностного развития, что позволяет ему в дальнейшем успешно учиться в школе.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Новообразование возраста</a:t>
            </a:r>
          </a:p>
          <a:p>
            <a:pPr algn="ctr">
              <a:buNone/>
              <a:defRPr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может и делает не то, что ему хочется, а то, что нужно, что просит взрослый или определено правилами: воспринимает, запоминает, мыслит, оценивает свою деятельность;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 первая реальная картина мира, о которой у ребенка формируется собственное мнение;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46283"/>
            <a:ext cx="8229600" cy="419736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начинает понимать свои чувства и переживания в полной мере и сообщает об этом взрослым;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Детям очень важно как к ним относятся окружающие люди;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Происходит полное доверие взрослому, принятие его точки зрения. Отношение к взрослому как к единственному источнику достоверного знания;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857364"/>
            <a:ext cx="7924800" cy="642942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6-7 лет должны уметь: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7" y="2393950"/>
            <a:ext cx="8164542" cy="39640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Различать геометрические фигуры, выделять их в предметах окружающего мира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Характеризовать пространственные взаимоотношения предметов(справа - слева, над - под, на – за, сверху - снизу и др.)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Различать пространственное расположение фигур, деталей на плоскости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714488"/>
            <a:ext cx="7851775" cy="1214446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6-7 лет должны уметь: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9213" y="2919413"/>
            <a:ext cx="7191375" cy="2827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Классифицировать фигуры по форме, размеру, цвету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Мысленно находить часть целого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Достраивать фигуры по схеме, конструировать их из деталей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71612"/>
            <a:ext cx="8686800" cy="142876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6-7 лет должны: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786057"/>
            <a:ext cx="8343900" cy="3738567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Правильно произносить все звуки родного языка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Уметь различать и называть слова с определенным звуком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Уметь определять место звука в слове (начало–середина–конец)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Делить слова на слоги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Составлять слова из слогов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представление о предложении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88840"/>
            <a:ext cx="8229600" cy="1368152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6-7 лет должны уметь: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857496"/>
            <a:ext cx="8270875" cy="2879600"/>
          </a:xfrm>
        </p:spPr>
        <p:txBody>
          <a:bodyPr/>
          <a:lstStyle/>
          <a:p>
            <a:pPr algn="ctr" eaLnBrk="1" hangingPunct="1"/>
            <a:endParaRPr lang="ru-RU" sz="2800" dirty="0" smtClean="0"/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Уметь согласовывать слова в роде, числе и падеже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Подбирать синонимы, антонимы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разные способы образования слов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Пересказывать знакомые сказки и рассказы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Составлять рассказы и сказки по картинке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348880"/>
            <a:ext cx="78627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 6 - 7 лет</a:t>
            </a:r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Старший дошкольный возраст — период познания мира человеческих отношений, творчества и подготовки к следующему, совершенно новому этапу в его жизни — обучению в школе. </a:t>
            </a:r>
          </a:p>
          <a:p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013508"/>
            <a:ext cx="8229600" cy="1143000"/>
          </a:xfrm>
        </p:spPr>
        <p:txBody>
          <a:bodyPr/>
          <a:lstStyle/>
          <a:p>
            <a:pPr eaLnBrk="1" hangingPunct="1"/>
            <a:r>
              <a:rPr lang="ru-RU" sz="7700" dirty="0" smtClean="0"/>
              <a:t>  </a:t>
            </a:r>
            <a:r>
              <a:rPr lang="en-US" sz="7700" dirty="0" smtClean="0"/>
              <a:t>  </a:t>
            </a:r>
            <a:r>
              <a:rPr lang="ru-RU" sz="7700" dirty="0" smtClean="0"/>
              <a:t>Моторика</a:t>
            </a:r>
          </a:p>
        </p:txBody>
      </p:sp>
      <p:sp>
        <p:nvSpPr>
          <p:cNvPr id="44035" name="AutoShape 4"/>
          <p:cNvSpPr>
            <a:spLocks noChangeArrowheads="1"/>
          </p:cNvSpPr>
          <p:nvPr/>
        </p:nvSpPr>
        <p:spPr bwMode="auto">
          <a:xfrm flipV="1">
            <a:off x="1763713" y="2627709"/>
            <a:ext cx="1008062" cy="1007914"/>
          </a:xfrm>
          <a:prstGeom prst="curvedRightArrow">
            <a:avLst>
              <a:gd name="adj1" fmla="val 20000"/>
              <a:gd name="adj2" fmla="val 40000"/>
              <a:gd name="adj3" fmla="val 359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AutoShape 5"/>
          <p:cNvSpPr>
            <a:spLocks noChangeArrowheads="1"/>
          </p:cNvSpPr>
          <p:nvPr/>
        </p:nvSpPr>
        <p:spPr bwMode="auto">
          <a:xfrm>
            <a:off x="7092950" y="4149725"/>
            <a:ext cx="1079500" cy="863600"/>
          </a:xfrm>
          <a:prstGeom prst="curvedLeftArrow">
            <a:avLst>
              <a:gd name="adj1" fmla="val 20000"/>
              <a:gd name="adj2" fmla="val 40000"/>
              <a:gd name="adj3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3923928" y="4464050"/>
            <a:ext cx="4826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>
                <a:solidFill>
                  <a:srgbClr val="0000FF"/>
                </a:solidFill>
              </a:rPr>
              <a:t>крупная</a:t>
            </a:r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2857488" y="2285992"/>
            <a:ext cx="2520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i="1" dirty="0">
                <a:solidFill>
                  <a:srgbClr val="DB0954"/>
                </a:solidFill>
              </a:rPr>
              <a:t>мелкая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animBg="1"/>
      <p:bldP spid="44036" grpId="0" animBg="1"/>
      <p:bldP spid="44037" grpId="0"/>
      <p:bldP spid="440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772816"/>
            <a:ext cx="8429684" cy="911696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Мелкая моторика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Ребёнок должен уметь:</a:t>
            </a:r>
          </a:p>
        </p:txBody>
      </p:sp>
      <p:sp>
        <p:nvSpPr>
          <p:cNvPr id="4608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785786" y="2928934"/>
            <a:ext cx="8072494" cy="3000396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Проводить прямые, а не дрожащие линии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«Видеть строку» и писать в ней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Видеть клеточки и точно вести по ним рисунок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Проводить по линии, отрывая карандаш не более трех раз, без многократного наведения по одному и тому же месту, без сильного нажима на бумагу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916832"/>
            <a:ext cx="7139136" cy="86895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Крупная моторика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Ребёнок должен уметь: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00034" y="3071810"/>
            <a:ext cx="8429684" cy="3143267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 и твердо ходить, бегать, прыгать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Точно ловить и кидать мяч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протяжении некоторого времени носить не очень легкие вещи, большие предметы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Застегивать пуговицы, завязывать шнурки и т.п.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14282" y="280223"/>
            <a:ext cx="8929718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	</a:t>
            </a:r>
            <a:r>
              <a:rPr kumimoji="0" lang="ru-RU" sz="2800" b="1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000" b="1" i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1" i="1" u="sng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000" b="1" i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1" i="1" u="sng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Совершенствовать навыки количественного и порядкового счета в пределах 10. 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 со счетом в пределах 20 без операций над числами.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с числами второго десятка.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Закреплять понимание отношений между числами натурального ряда (7 больше 6 на 1, а 6 меньше 7 на 1), умение увеличивать и уменьшать каждое число на 1 (в пределах 10).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называть числа в прямом и обратном порядке (устный счет), последующее и предыдущее число к названному или обозначенному цифрой, определять пропущенное число.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с составом чисел в пределах 10.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раскладывать число на два меньших и составлять из двух меньших большее (в пределах 10, на наглядной основе).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Составлять и решать простые арифметические задачи на сложение, при решении задач пользоваться знаками действий: плюс (+), минус (–) и знаком отношения равно (=).</a:t>
            </a:r>
          </a:p>
          <a:p>
            <a:pPr lvl="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358246" cy="468052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Кризис семи лет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Заканчивается дошкольный период и открывается новый этап развития ребенка — младший школьный возраст.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Кризис может начаться и раньше — в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,5 – 6 лет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Если вашему ребенку вдруг надоел детсад, а привычные игры уже не доставляют ему удовольствия, если он стал непослушным, у него возникает отрицательное отношение к ранее выполнявшимся требованиям, это означает, что наступил очередной кризис.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сравнению с другими он проходит мягче, однако важно вовремя заметить его и правильно среагировать.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439248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проявления кризиса: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Негативизм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Упрямство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Строптивость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Своеволие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Протест-бунт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Обесценивание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Деспотизм, ревность</a:t>
            </a:r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Советы родителям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174" y="2071678"/>
            <a:ext cx="6250001" cy="452597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Главный совет – будьте внимательны к ребенку, любите его, но не «привязывайте» к себе, пусть у него будут друзья, свой круг общения. Будьте готовы поддержать ребенка, выслушать и ободрить его. Залог успеха – доброжелательные и открытые отношения в семье. Справиться с проблемой легче, когда она только возникла и не привела еще к негативным последствиям.</a:t>
            </a:r>
          </a:p>
        </p:txBody>
      </p:sp>
      <p:pic>
        <p:nvPicPr>
          <p:cNvPr id="19460" name="Picture 4" descr="cem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96"/>
            <a:ext cx="302706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858180" cy="356712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Советы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родителям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Нужно заранее готовить ребенка к школе (развивающие игры, стихи).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 надо  перегружать  дополнительными занятиями.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Больше хвалить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429000"/>
            <a:ext cx="75822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Благодарим за внимание!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сюжетно-ролевых играх дети осваивают сложные взаимодействия людей, жизненные ситуации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Игровое пространство усложняется.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организации совместных игр дети используют договор, умеют учитывать интересы других, в некоторой степени сдерживать эмоциональные порывы.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Происходит постепенный переход от игры как ведущей деятельности к учению.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24847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Конструирование</a:t>
            </a:r>
          </a:p>
          <a:p>
            <a:pPr marL="45720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 подготовительной к школе группы в значительной степени освоили конструирование из строительного материала.</a:t>
            </a:r>
          </a:p>
          <a:p>
            <a:pPr marL="45720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В этом возрасте дети уже могут освоить сложные формы сложения из листа бумаги и придумывать собственные, но этому их нужно специально обучать. Данный вид деятельности не просто доступен детям — он важен для углубления их пространственных представлений.</a:t>
            </a:r>
          </a:p>
          <a:p>
            <a:pPr marL="45720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Усложняется конструирование из природного материала.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857365"/>
            <a:ext cx="8613313" cy="5000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Изобразительная деятельность</a:t>
            </a:r>
          </a:p>
          <a:p>
            <a:pPr marL="70485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Образы из окружающей жизни и литературных произведений, передаваемые детьми в изобразительной деятельности, становятся сложнее. Рисунки приобретают более детализированный характер, обогащается их цветовая гамма.</a:t>
            </a:r>
          </a:p>
          <a:p>
            <a:pPr marL="70485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Более явными становятся различия между рисунками мальчиков и девочек.</a:t>
            </a:r>
          </a:p>
          <a:p>
            <a:pPr marL="70485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Изображение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человека становится еще более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детализированным и пропорциональным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0485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Появляются пальцы на руках, глаза, рот, нос, брови, подбородок. Одежда может быть украшена различными деталями.</a:t>
            </a:r>
            <a:endParaRPr lang="ru-RU" sz="24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500066"/>
          </a:xfrm>
          <a:solidFill>
            <a:srgbClr val="66FFFF"/>
          </a:solidFill>
        </p:spPr>
        <p:txBody>
          <a:bodyPr/>
          <a:lstStyle/>
          <a:p>
            <a:pPr eaLnBrk="1" hangingPunct="1"/>
            <a:r>
              <a:rPr lang="ru-RU" sz="4000" b="1" dirty="0" smtClean="0"/>
              <a:t>Ведущие психические процессы</a:t>
            </a:r>
          </a:p>
        </p:txBody>
      </p:sp>
      <p:pic>
        <p:nvPicPr>
          <p:cNvPr id="27651" name="Picture 6" descr="девочк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28992" y="2000241"/>
            <a:ext cx="2260600" cy="1714512"/>
          </a:xfrm>
          <a:noFill/>
        </p:spPr>
      </p:pic>
      <p:sp>
        <p:nvSpPr>
          <p:cNvPr id="27652" name="Line 8"/>
          <p:cNvSpPr>
            <a:spLocks noChangeShapeType="1"/>
          </p:cNvSpPr>
          <p:nvPr/>
        </p:nvSpPr>
        <p:spPr bwMode="auto">
          <a:xfrm flipH="1" flipV="1">
            <a:off x="2339974" y="2727892"/>
            <a:ext cx="1137169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9"/>
          <p:cNvSpPr>
            <a:spLocks noChangeShapeType="1"/>
          </p:cNvSpPr>
          <p:nvPr/>
        </p:nvSpPr>
        <p:spPr bwMode="auto">
          <a:xfrm flipV="1">
            <a:off x="5715008" y="2573328"/>
            <a:ext cx="936625" cy="2159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Line 10"/>
          <p:cNvSpPr>
            <a:spLocks noChangeShapeType="1"/>
          </p:cNvSpPr>
          <p:nvPr/>
        </p:nvSpPr>
        <p:spPr bwMode="auto">
          <a:xfrm flipH="1">
            <a:off x="2086747" y="3473123"/>
            <a:ext cx="1296987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Line 11"/>
          <p:cNvSpPr>
            <a:spLocks noChangeShapeType="1"/>
          </p:cNvSpPr>
          <p:nvPr/>
        </p:nvSpPr>
        <p:spPr bwMode="auto">
          <a:xfrm>
            <a:off x="5643570" y="3357563"/>
            <a:ext cx="1071570" cy="1428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12"/>
          <p:cNvSpPr>
            <a:spLocks noChangeShapeType="1"/>
          </p:cNvSpPr>
          <p:nvPr/>
        </p:nvSpPr>
        <p:spPr bwMode="auto">
          <a:xfrm flipH="1">
            <a:off x="4581194" y="3714752"/>
            <a:ext cx="16523" cy="3571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251520" y="2280942"/>
            <a:ext cx="2339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</a:rPr>
              <a:t>внимание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6714037" y="2095820"/>
            <a:ext cx="2376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i="1" dirty="0">
                <a:solidFill>
                  <a:srgbClr val="CC66FF"/>
                </a:solidFill>
              </a:rPr>
              <a:t>мышление</a:t>
            </a:r>
          </a:p>
        </p:txBody>
      </p:sp>
      <p:sp>
        <p:nvSpPr>
          <p:cNvPr id="27659" name="Text Box 15"/>
          <p:cNvSpPr txBox="1">
            <a:spLocks noChangeArrowheads="1"/>
          </p:cNvSpPr>
          <p:nvPr/>
        </p:nvSpPr>
        <p:spPr bwMode="auto">
          <a:xfrm>
            <a:off x="395288" y="3500438"/>
            <a:ext cx="2305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dirty="0">
                <a:solidFill>
                  <a:srgbClr val="CC00CC"/>
                </a:solidFill>
              </a:rPr>
              <a:t>память</a:t>
            </a:r>
          </a:p>
        </p:txBody>
      </p:sp>
      <p:sp>
        <p:nvSpPr>
          <p:cNvPr id="27660" name="Text Box 16"/>
          <p:cNvSpPr txBox="1">
            <a:spLocks noChangeArrowheads="1"/>
          </p:cNvSpPr>
          <p:nvPr/>
        </p:nvSpPr>
        <p:spPr bwMode="auto">
          <a:xfrm>
            <a:off x="6606087" y="3470680"/>
            <a:ext cx="2286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9900"/>
                </a:solidFill>
              </a:rPr>
              <a:t>восприятие</a:t>
            </a:r>
          </a:p>
        </p:txBody>
      </p:sp>
      <p:sp>
        <p:nvSpPr>
          <p:cNvPr id="27661" name="Text Box 17"/>
          <p:cNvSpPr txBox="1">
            <a:spLocks noChangeArrowheads="1"/>
          </p:cNvSpPr>
          <p:nvPr/>
        </p:nvSpPr>
        <p:spPr bwMode="auto">
          <a:xfrm>
            <a:off x="3295309" y="3905876"/>
            <a:ext cx="25717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CC6600"/>
                </a:solidFill>
              </a:rPr>
              <a:t>воображение</a:t>
            </a:r>
          </a:p>
        </p:txBody>
      </p:sp>
      <p:pic>
        <p:nvPicPr>
          <p:cNvPr id="14" name="Picture 6" descr="j0300840"/>
          <p:cNvPicPr>
            <a:picLocks noChangeAspect="1" noChangeArrowheads="1"/>
          </p:cNvPicPr>
          <p:nvPr/>
        </p:nvPicPr>
        <p:blipFill>
          <a:blip r:embed="rId3" cstate="screen">
            <a:lum bright="6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900" t="21898" r="5356" b="14600"/>
          <a:stretch>
            <a:fillRect/>
          </a:stretch>
        </p:blipFill>
        <p:spPr bwMode="auto">
          <a:xfrm>
            <a:off x="3454126" y="4757274"/>
            <a:ext cx="2254136" cy="1352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147482" y="5630448"/>
            <a:ext cx="350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произвольное</a:t>
            </a:r>
            <a:endParaRPr lang="ru-RU" sz="48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72132" y="4620733"/>
            <a:ext cx="35718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непроизвольное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2" grpId="0" animBg="1"/>
      <p:bldP spid="27653" grpId="0" animBg="1"/>
      <p:bldP spid="27654" grpId="0" animBg="1"/>
      <p:bldP spid="27655" grpId="0" animBg="1"/>
      <p:bldP spid="27656" grpId="0" animBg="1"/>
      <p:bldP spid="27657" grpId="0"/>
      <p:bldP spid="27658" grpId="0"/>
      <p:bldP spid="27659" grpId="0"/>
      <p:bldP spid="27660" grpId="0"/>
      <p:bldP spid="27661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568952" cy="4810286"/>
          </a:xfrm>
        </p:spPr>
        <p:txBody>
          <a:bodyPr/>
          <a:lstStyle/>
          <a:p>
            <a:pPr algn="l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Развивается звуковая сторона, грамматический строй, лексика.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Развивается связная речь.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высказываниях детей отражаются как расширяющийся словарь, так и характер ощущений, формирующихся в этом возрасте.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Дети начинают активно употреблять обобщающие существительные, синонимы, антонимы, прилагательные и т.д.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Развиваются диалогическая и некоторые виды монологической речи.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    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57430"/>
            <a:ext cx="8229600" cy="2637719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Отношения со сверстниками</a:t>
            </a:r>
          </a:p>
          <a:p>
            <a:pPr marL="0" indent="0">
              <a:buNone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Преобладают общественно значимые мотивы над личностными.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сочувствие.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8435280" cy="419736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Отношения со взрослыми</a:t>
            </a:r>
          </a:p>
          <a:p>
            <a:pPr marL="0" indent="0">
              <a:buNone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Умеют следовать инструкции взрослого, придерживаться игровых правил.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Ребёнок стремиться качественно выполнить какое-либо задание, сравнить с образцом и переделать, если что-то не получилось.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764</TotalTime>
  <Words>625</Words>
  <Application>Microsoft Office PowerPoint</Application>
  <PresentationFormat>Экран (4:3)</PresentationFormat>
  <Paragraphs>137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Impact</vt:lpstr>
      <vt:lpstr>Times New Roman</vt:lpstr>
      <vt:lpstr>Шаблон 2</vt:lpstr>
      <vt:lpstr>Родительское собрание  в подготовительной группе №4  на тему: «Возрастные особенности детей 6 -7 лет»</vt:lpstr>
      <vt:lpstr>Презентация PowerPoint</vt:lpstr>
      <vt:lpstr>Презентация PowerPoint</vt:lpstr>
      <vt:lpstr>Презентация PowerPoint</vt:lpstr>
      <vt:lpstr>Презентация PowerPoint</vt:lpstr>
      <vt:lpstr>Ведущие психические процессы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Дети 6-7 лет должны уметь:</vt:lpstr>
      <vt:lpstr>Дети 6-7 лет должны уметь:</vt:lpstr>
      <vt:lpstr>Речь дети 6-7 лет должны:</vt:lpstr>
      <vt:lpstr>Дети 6-7 лет должны уметь:</vt:lpstr>
      <vt:lpstr>    Моторика</vt:lpstr>
      <vt:lpstr>Мелкая моторика Ребёнок должен уметь:</vt:lpstr>
      <vt:lpstr>Крупная моторика Ребёнок должен уметь:</vt:lpstr>
      <vt:lpstr>Презентация PowerPoint</vt:lpstr>
      <vt:lpstr>Презентация PowerPoint</vt:lpstr>
      <vt:lpstr>Презентация PowerPoint</vt:lpstr>
      <vt:lpstr>Советы родителям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     ДЕТЕЙ  5-6 ЛЕТ</dc:title>
  <dc:creator>ИРИНА</dc:creator>
  <cp:lastModifiedBy>Колесова</cp:lastModifiedBy>
  <cp:revision>80</cp:revision>
  <dcterms:created xsi:type="dcterms:W3CDTF">2013-10-18T17:44:48Z</dcterms:created>
  <dcterms:modified xsi:type="dcterms:W3CDTF">2022-09-26T05:26:51Z</dcterms:modified>
</cp:coreProperties>
</file>