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DC075-6C16-4E85-8D9C-FE08C39FD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CA81F6-CD0D-41F3-B46E-1D18109CA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CA730-2057-428D-A8D6-C0D38E22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F50E0-3E4F-41F9-BCF7-0A382924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5AE30-C482-423B-9622-04F6FC6B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D6E9E0-9DFF-4EB9-9185-15B0B1752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3944C-174D-47E3-89AC-A88F3839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EC2F1-818A-4B15-B51F-983897640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73AB7-ABE7-4C00-9E80-BDD43480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2C3D5-3730-477A-B970-3EE1868F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CED54-3F5F-4CE5-A8A4-FFECA66F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3F710E-D9E7-4FD8-81C7-CCD13DC22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01F1A-B69D-4374-92BF-F6E06A57D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4DB22-B8B1-4BEF-904B-96E404AC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A9AC8-DE70-4B9F-B0AF-FE8DF590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CB422-9F81-49F4-8D7A-4BC3740C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8AFFC-8568-43E4-A489-138B2547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284DA-BAE4-423B-87C3-6B0CE147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2D62B-080F-4B2B-81B1-C42C354B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70130-411D-49DB-A4FA-24A0520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4A25-E951-47F5-AC0D-4FAC10BA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6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E790-7397-43AC-8153-916FD4E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C506D-D820-4198-9ED9-2F98D63DD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09845-8E72-41C1-B425-7F747798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3BC55-D404-49A4-9F1A-AAD65565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FFF53-14EA-44B8-AD33-6491B88C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5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2C6AA-6C51-459A-8285-4B44B6C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33857-5DA3-415C-A766-B08AB4135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CA45CB-BB46-47E3-88A9-C35CB106C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A6DFD-0775-410A-BE2E-F718B1BC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8C53B-5C1E-476E-9D77-FF30D01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615D8-6868-4B89-8906-8C3FE5D9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1A8BF-482B-4021-BBD1-ECBBCD97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1AFC4-87A1-49A0-AA8C-881837E4E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F2350-97E5-4AE5-A892-16E456943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3D0AA8-B96F-4CA5-9A01-B849409EB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5D9D97-18A5-45AE-B8F1-F896430B3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4C973F-94CA-46ED-96C9-83FBE18D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521B1-8923-4210-A4C3-A5EEFB73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3FE5CA-E9E6-4A4E-97E6-2FCA2D1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647A3-BECB-4B2B-B5C4-48DDF5BB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9CB5E2-C87C-4BDE-A491-DA600DB0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389F5F-4131-4347-A863-F730FE20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AD921-7BCF-49CE-B5F6-323A9136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1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4D6A00-8362-409A-9285-28557789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389AF4-A1DD-4DD9-A1DD-B1829D93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C1299-D91A-4168-8E29-2FEEF9D2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4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9C2DA-6E07-443E-A634-37F8B627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02733-E2C2-4A9D-B27B-1EF9FDFC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45AEB-5552-4445-BF70-9EE50C88B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B800FD-EEE4-40AB-A4BB-9949764C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F37DE-EDEB-4D07-BF57-694C1AF1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F74F5-5959-4F17-B6E0-C2179FE1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5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C8FFF-00F1-4687-ABD8-42AA9451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70C9BE-06E7-4CE2-9B0A-D85136392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E6B276-9536-4D19-97B0-A5BC410EF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FFEAC-FD75-4D4B-B8AE-C5EDE977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4F734-9A1D-4258-BD2F-DF50552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F13E1C-33CE-49C6-A324-99D19BB4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0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C3477-2B9E-4BF8-937C-1CDEB0A4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5376B-B578-43F8-8C82-9D4578D1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C6FB5-590E-4E4E-924B-6092292A4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E362-7682-4665-AB66-18DDB28DE1E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CF1E2-DFE5-4A57-8EE7-286E5C640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5B02-F509-4113-A4A0-000EC5BD1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FE20-162B-4F87-9FA3-DD049670BE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8EB0AB-E724-4EE9-A118-A9731EEEAC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B8A48-0734-4D36-913B-5351F32A2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346" y="164883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Возрастные особенности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детей 5-6 лет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latin typeface="+mn-lt"/>
              </a:rPr>
              <a:t>Родительское собрание № 1, сентябрь, 2022г.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EEBFF7-EC1A-40BA-A522-D4ECB3F2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2" y="4364183"/>
            <a:ext cx="10751127" cy="228599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0000" dirty="0">
                <a:cs typeface="Times New Roman" pitchFamily="18" charset="0"/>
              </a:rPr>
              <a:t>Подготовили воспитатели: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0000" dirty="0" err="1">
                <a:cs typeface="Times New Roman" pitchFamily="18" charset="0"/>
              </a:rPr>
              <a:t>Перепелина</a:t>
            </a:r>
            <a:r>
              <a:rPr lang="ru-RU" sz="10000" dirty="0">
                <a:cs typeface="Times New Roman" pitchFamily="18" charset="0"/>
              </a:rPr>
              <a:t> Надежда Владимировна, высшая квалификационная категория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0000" dirty="0" err="1">
                <a:cs typeface="Times New Roman" pitchFamily="18" charset="0"/>
              </a:rPr>
              <a:t>Вихрева</a:t>
            </a:r>
            <a:r>
              <a:rPr lang="ru-RU" sz="10000" dirty="0">
                <a:cs typeface="Times New Roman" pitchFamily="18" charset="0"/>
              </a:rPr>
              <a:t> Екатерина Викторовна, без категории, молодой специалист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0000" dirty="0"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0000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0" dirty="0">
                <a:cs typeface="Times New Roman" pitchFamily="18" charset="0"/>
              </a:rPr>
              <a:t>Ярославль, 2022 год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1" y="767060"/>
            <a:ext cx="111442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500" dirty="0">
                <a:cs typeface="Times New Roman" pitchFamily="18" charset="0"/>
              </a:rPr>
              <a:t> «Детский сад № 75»</a:t>
            </a:r>
          </a:p>
        </p:txBody>
      </p:sp>
    </p:spTree>
    <p:extLst>
      <p:ext uri="{BB962C8B-B14F-4D97-AF65-F5344CB8AC3E}">
        <p14:creationId xmlns:p14="http://schemas.microsoft.com/office/powerpoint/2010/main" val="301842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0109"/>
            <a:ext cx="56525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БЕРЕГИТЕ СВОИХ ДЕТЕЙ!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IMG_20210301_12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28" y="820122"/>
            <a:ext cx="8160327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1235" y="293363"/>
            <a:ext cx="724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C2D0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  <p:pic>
        <p:nvPicPr>
          <p:cNvPr id="24578" name="Picture 2" descr="https://sun9-73.userapi.com/impg/WLXnHgYCXbjLlpvdepN_ph-BwhKmxHRd3BCfMA/YruI3jHeEuI.jpg?size=1280x960&amp;quality=95&amp;sign=23ffc31fc925026fc3baa93c702db3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528" y="1123300"/>
            <a:ext cx="7221393" cy="541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65273" y="207819"/>
            <a:ext cx="58604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Возраст 5 - 6 лет является очень важным возрастом в развитии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познавательной, интеллектуальной и личностной</a:t>
            </a:r>
            <a:r>
              <a:rPr lang="ru-RU" sz="2500" dirty="0"/>
              <a:t> сферы ребенка. Этот период называют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</a:rPr>
              <a:t>сензитивным</a:t>
            </a:r>
            <a:r>
              <a:rPr lang="ru-RU" sz="2500" dirty="0"/>
              <a:t> (внимания, восприятия, мышления, памяти, воображения).</a:t>
            </a:r>
          </a:p>
          <a:p>
            <a:pPr algn="just"/>
            <a:r>
              <a:rPr lang="ru-RU" sz="2500" dirty="0"/>
              <a:t>Программа, и методы обучения приобретают характер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учебной деятельности.</a:t>
            </a:r>
          </a:p>
          <a:p>
            <a:pPr algn="just"/>
            <a:r>
              <a:rPr lang="ru-RU" sz="2500" dirty="0"/>
              <a:t>В этом возрасте хорошо играть с ребенком в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словесные игры</a:t>
            </a:r>
            <a:r>
              <a:rPr lang="ru-RU" sz="2500" dirty="0"/>
              <a:t>, так как ребенок уже использует в своей речи синонимы, антонимы, различает гласные и согласные, может определить количество слогов в словах, место звука в слове (начало, середина, конец слова).</a:t>
            </a:r>
          </a:p>
        </p:txBody>
      </p:sp>
      <p:pic>
        <p:nvPicPr>
          <p:cNvPr id="3074" name="Picture 2" descr="https://sun9-24.userapi.com/impg/jHSiTAn6EvCtwc8-_4DsAZr2legCfrcL8rx-zQ/aYF66hYdfGo.jpg?size=1280x960&amp;quality=95&amp;sign=f66baac7346ed29bf3f21a7405e4cdd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81" y="1124671"/>
            <a:ext cx="5741747" cy="4306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78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77891" y="610136"/>
            <a:ext cx="5292437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/>
          </a:p>
          <a:p>
            <a:pPr algn="just"/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Внимание:</a:t>
            </a:r>
          </a:p>
          <a:p>
            <a:pPr algn="just"/>
            <a:r>
              <a:rPr lang="ru-RU" sz="2500" dirty="0"/>
              <a:t>5-ти летний ребенок способен:</a:t>
            </a:r>
          </a:p>
          <a:p>
            <a:pPr algn="just"/>
            <a:r>
              <a:rPr lang="ru-RU" sz="2500" dirty="0"/>
              <a:t>-выполнить задание, не отвлекаясь в течение 10-15 минут;</a:t>
            </a:r>
          </a:p>
          <a:p>
            <a:pPr algn="just"/>
            <a:r>
              <a:rPr lang="ru-RU" sz="2500" dirty="0"/>
              <a:t>-удерживать в поле зрения 6-7 предметов;</a:t>
            </a:r>
          </a:p>
          <a:p>
            <a:pPr algn="just"/>
            <a:r>
              <a:rPr lang="ru-RU" sz="2500" dirty="0"/>
              <a:t>-находить 5-6 отличий между предметами;</a:t>
            </a:r>
          </a:p>
          <a:p>
            <a:pPr algn="just"/>
            <a:r>
              <a:rPr lang="ru-RU" sz="2500" dirty="0"/>
              <a:t>-выполнять самостоятельно задания по предложенному образцу;</a:t>
            </a:r>
          </a:p>
          <a:p>
            <a:pPr algn="just"/>
            <a:r>
              <a:rPr lang="ru-RU" sz="2500" dirty="0"/>
              <a:t>-находить 4-5 пар одинаковых предметов;</a:t>
            </a:r>
          </a:p>
          <a:p>
            <a:pPr algn="just"/>
            <a:r>
              <a:rPr lang="ru-RU" sz="2500" dirty="0"/>
              <a:t>-неспособность быстро и часто переключать внимание.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326" y="224043"/>
            <a:ext cx="6093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Развитие психических процессов</a:t>
            </a:r>
          </a:p>
        </p:txBody>
      </p:sp>
      <p:pic>
        <p:nvPicPr>
          <p:cNvPr id="1026" name="Picture 2" descr="https://sun9-51.userapi.com/impg/vhgk8Hvfqyp26JR63DhrCCHQwnRBxNkz82mh6g/98XQOP2HsUo.jpg?size=1280x960&amp;quality=95&amp;sign=37679f5e2233160518efc994b52b05f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01" y="1401764"/>
            <a:ext cx="6222037" cy="466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originals/83/a3/a8/83a3a887612b4e69a46c21cd017e7be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327" y="3754583"/>
            <a:ext cx="4516582" cy="2840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08763" y="182939"/>
            <a:ext cx="763385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Память:</a:t>
            </a:r>
          </a:p>
          <a:p>
            <a:pPr algn="just"/>
            <a:r>
              <a:rPr lang="ru-RU" sz="2500" dirty="0"/>
              <a:t>-запоминать 6-8 картинок в течение 1-2 минут;</a:t>
            </a:r>
          </a:p>
          <a:p>
            <a:pPr algn="just"/>
            <a:r>
              <a:rPr lang="ru-RU" sz="2500" dirty="0"/>
              <a:t>-рассказывать наизусть несколько стихотворений;</a:t>
            </a:r>
          </a:p>
          <a:p>
            <a:pPr algn="just">
              <a:buFontTx/>
              <a:buChar char="-"/>
            </a:pPr>
            <a:r>
              <a:rPr lang="ru-RU" sz="2500" dirty="0"/>
              <a:t>пересказать близко к тексту прочитанное произведение; </a:t>
            </a:r>
          </a:p>
          <a:p>
            <a:pPr algn="just">
              <a:buFontTx/>
              <a:buChar char="-"/>
            </a:pPr>
            <a:r>
              <a:rPr lang="ru-RU" sz="2500" dirty="0"/>
              <a:t>сравнивать два изображения по памяти;</a:t>
            </a:r>
          </a:p>
          <a:p>
            <a:pPr algn="just"/>
            <a:r>
              <a:rPr lang="ru-RU" sz="2500" dirty="0"/>
              <a:t>-легче запоминают наглядные образы, чем словесные рассуждения;</a:t>
            </a:r>
          </a:p>
          <a:p>
            <a:pPr algn="just"/>
            <a:r>
              <a:rPr lang="ru-RU" sz="2500" dirty="0"/>
              <a:t>-преобладает непроизвольная память.</a:t>
            </a:r>
          </a:p>
        </p:txBody>
      </p:sp>
      <p:pic>
        <p:nvPicPr>
          <p:cNvPr id="17412" name="Picture 4" descr="https://sad9.ru/images/u/pages/891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108" y="263236"/>
            <a:ext cx="2604655" cy="28540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3962" y="3521646"/>
            <a:ext cx="7398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Мышление:</a:t>
            </a:r>
          </a:p>
          <a:p>
            <a:r>
              <a:rPr lang="ru-RU" sz="2500" dirty="0"/>
              <a:t>- определять последовательность событий;</a:t>
            </a:r>
          </a:p>
          <a:p>
            <a:r>
              <a:rPr lang="ru-RU" sz="2500" dirty="0"/>
              <a:t>- складывать разрезанную картинку из 9 частей;</a:t>
            </a:r>
          </a:p>
          <a:p>
            <a:r>
              <a:rPr lang="ru-RU" sz="2500" dirty="0"/>
              <a:t>- находить и объяснять несоответствия на рисунках;</a:t>
            </a:r>
          </a:p>
          <a:p>
            <a:r>
              <a:rPr lang="ru-RU" sz="2500" dirty="0"/>
              <a:t>- находить и объяснять отличия между предметами и явлениями;</a:t>
            </a:r>
          </a:p>
          <a:p>
            <a:r>
              <a:rPr lang="ru-RU" sz="2500" dirty="0"/>
              <a:t>- находить среди предложенных 4 предметов лишний, объяснять свой выбор.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4436" y="225415"/>
            <a:ext cx="538941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Речь:</a:t>
            </a:r>
          </a:p>
          <a:p>
            <a:pPr algn="just"/>
            <a:r>
              <a:rPr lang="ru-RU" sz="2500" dirty="0"/>
              <a:t>- имеет достаточно богатый словарный запас (3,5 — 7 тыс. слов);</a:t>
            </a:r>
          </a:p>
          <a:p>
            <a:pPr algn="just"/>
            <a:r>
              <a:rPr lang="ru-RU" sz="2500" dirty="0"/>
              <a:t>-участвовать в беседе, высказывать свое мнение;</a:t>
            </a:r>
          </a:p>
          <a:p>
            <a:pPr algn="just"/>
            <a:r>
              <a:rPr lang="ru-RU" sz="2500" dirty="0"/>
              <a:t>-составлять по образцу рассказ по сюжетной картине, по набору картинок;</a:t>
            </a:r>
          </a:p>
          <a:p>
            <a:pPr algn="just"/>
            <a:r>
              <a:rPr lang="ru-RU" sz="2500" dirty="0"/>
              <a:t>-последовательно, без существенных пропусков пересказывать небольшие литературные произведения;</a:t>
            </a:r>
          </a:p>
          <a:p>
            <a:pPr algn="just"/>
            <a:r>
              <a:rPr lang="ru-RU" sz="2500" dirty="0"/>
              <a:t>-подбирать к существительным несколько прилагательных; </a:t>
            </a:r>
          </a:p>
          <a:p>
            <a:pPr algn="just"/>
            <a:r>
              <a:rPr lang="ru-RU" sz="2500" dirty="0"/>
              <a:t>-заменять слова другим словом со сходным значением.</a:t>
            </a:r>
          </a:p>
        </p:txBody>
      </p:sp>
      <p:pic>
        <p:nvPicPr>
          <p:cNvPr id="18434" name="Picture 2" descr="https://sun9-23.userapi.com/impg/kbNQFp04cijSF3HCK-yfV5HG2asGEgAzlYizYQ/yFJPxb-ohwc.jpg?size=1280x960&amp;quality=95&amp;sign=f3514d008587155b8aa50ee1962036c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19" y="1027689"/>
            <a:ext cx="5372291" cy="402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889" y="180109"/>
            <a:ext cx="766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Развитие математических способностей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5527" y="806762"/>
            <a:ext cx="796636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Счет в пределах 10. Дошкольники способны: </a:t>
            </a:r>
          </a:p>
          <a:p>
            <a:pPr algn="just"/>
            <a:r>
              <a:rPr lang="ru-RU" sz="2500" dirty="0"/>
              <a:t>-правильно пользоваться количественными и порядковыми числительными (в пределах 10),</a:t>
            </a:r>
          </a:p>
          <a:p>
            <a:pPr algn="just"/>
            <a:r>
              <a:rPr lang="ru-RU" sz="2500" dirty="0"/>
              <a:t>-отвечать на вопросы: «Сколько? Который по счету?»</a:t>
            </a:r>
          </a:p>
          <a:p>
            <a:pPr algn="just"/>
            <a:r>
              <a:rPr lang="ru-RU" sz="2500" dirty="0"/>
              <a:t>-сравнивать предметы на глаз (по длине, ширине, высоте, толщине);</a:t>
            </a:r>
          </a:p>
          <a:p>
            <a:pPr algn="just"/>
            <a:r>
              <a:rPr lang="ru-RU" sz="2500" dirty="0"/>
              <a:t>-размещать предметы различной величины (до 7-10) в порядке возрастания, убывания их длины, ширины, высоты, толщины;</a:t>
            </a:r>
          </a:p>
          <a:p>
            <a:pPr algn="just"/>
            <a:r>
              <a:rPr lang="ru-RU" sz="2500" dirty="0"/>
              <a:t>-выражать местонахождение предмета по отношению к себе, к другим предметам;</a:t>
            </a:r>
          </a:p>
          <a:p>
            <a:pPr algn="just"/>
            <a:r>
              <a:rPr lang="ru-RU" sz="2500" dirty="0"/>
              <a:t>-называть некоторые характерные особенности знакомых геометрических фигур;</a:t>
            </a:r>
          </a:p>
          <a:p>
            <a:pPr algn="just"/>
            <a:r>
              <a:rPr lang="ru-RU" sz="2500" dirty="0"/>
              <a:t>-называть утро, день, вечер, ночь; </a:t>
            </a:r>
          </a:p>
          <a:p>
            <a:pPr algn="just"/>
            <a:r>
              <a:rPr lang="ru-RU" sz="2500" dirty="0"/>
              <a:t>-описывать процесс смены частей суток.</a:t>
            </a:r>
          </a:p>
        </p:txBody>
      </p:sp>
      <p:pic>
        <p:nvPicPr>
          <p:cNvPr id="19460" name="Picture 4" descr="https://i.pinimg.com/originals/44/9a/94/449a9478e790b05296727c02225127ac.gif"/>
          <p:cNvPicPr>
            <a:picLocks noChangeAspect="1" noChangeArrowheads="1"/>
          </p:cNvPicPr>
          <p:nvPr/>
        </p:nvPicPr>
        <p:blipFill>
          <a:blip r:embed="rId2" cstate="print"/>
          <a:srcRect b="3126"/>
          <a:stretch>
            <a:fillRect/>
          </a:stretch>
        </p:blipFill>
        <p:spPr bwMode="auto">
          <a:xfrm>
            <a:off x="461668" y="1125681"/>
            <a:ext cx="3382677" cy="466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8691" y="944893"/>
            <a:ext cx="64146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Ребенок способен:</a:t>
            </a:r>
          </a:p>
          <a:p>
            <a:pPr algn="just"/>
            <a:r>
              <a:rPr lang="ru-RU" sz="2500" dirty="0">
                <a:cs typeface="Times New Roman" pitchFamily="18" charset="0"/>
              </a:rPr>
              <a:t>-различать и называть виды транспорта, предметы, облегчающие труд человека в быту;</a:t>
            </a:r>
          </a:p>
          <a:p>
            <a:pPr algn="just"/>
            <a:r>
              <a:rPr lang="ru-RU" sz="2500" dirty="0">
                <a:cs typeface="Times New Roman" pitchFamily="18" charset="0"/>
              </a:rPr>
              <a:t>-классифицировать предметы, определять материалы, из которых они сделаны.</a:t>
            </a:r>
          </a:p>
          <a:p>
            <a:pPr algn="just"/>
            <a:r>
              <a:rPr lang="ru-RU" sz="2500" dirty="0">
                <a:cs typeface="Times New Roman" pitchFamily="18" charset="0"/>
              </a:rPr>
              <a:t>- называть родной город, страны, их столицы, домашний адрес, и. о. родителей, их профессии;</a:t>
            </a:r>
          </a:p>
          <a:p>
            <a:pPr algn="just"/>
            <a:r>
              <a:rPr lang="ru-RU" sz="2500" dirty="0">
                <a:cs typeface="Times New Roman" pitchFamily="18" charset="0"/>
              </a:rPr>
              <a:t>-знать о значении солнца, воздуха, воды для человека, животных, растений;</a:t>
            </a:r>
          </a:p>
          <a:p>
            <a:pPr algn="just"/>
            <a:r>
              <a:rPr lang="ru-RU" sz="2500" dirty="0">
                <a:cs typeface="Times New Roman" pitchFamily="18" charset="0"/>
              </a:rPr>
              <a:t>-бережно относится к природе.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326" y="224043"/>
            <a:ext cx="3602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Развитие познания</a:t>
            </a:r>
          </a:p>
        </p:txBody>
      </p:sp>
      <p:pic>
        <p:nvPicPr>
          <p:cNvPr id="20482" name="Picture 2" descr="https://sun9-53.userapi.com/impg/eTJlMOK9GReMStICtVoAReh89Q6eqKVZ9G8uzQ/XhYG2uoWC4Q.jpg?size=1280x797&amp;quality=95&amp;sign=14aa67c3d7a08a325e0596ece01cfa5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1759526"/>
            <a:ext cx="5273423" cy="3283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4254" y="848003"/>
            <a:ext cx="493221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Возраст 5-6 лет – это возраст наиболее активного рисования. В течение года дети способны создать до 2-х тысяч рисунков. Рисунки приобретают сюжетный характер.</a:t>
            </a:r>
          </a:p>
          <a:p>
            <a:pPr algn="just"/>
            <a:r>
              <a:rPr lang="ru-RU" sz="2500" dirty="0"/>
              <a:t>Изображение человека становится более детализированным и пропорциональным. По рисунку уже можно судить о половой принадлежности и эмоциональном состоянии изображенного человека.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326" y="0"/>
            <a:ext cx="668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Развитие изобразительных навыков</a:t>
            </a:r>
          </a:p>
        </p:txBody>
      </p:sp>
      <p:pic>
        <p:nvPicPr>
          <p:cNvPr id="21506" name="Picture 2" descr="https://sun9-1.userapi.com/impg/Srh5ZTueQvPyvZxngc4pty3fh-3EiIJ2B7iOwA/ZLg2iWIebnQ.jpg?size=1280x960&amp;quality=95&amp;sign=de3d1ebd5ecf36125d0833d5076b1126&amp;type=album"/>
          <p:cNvPicPr>
            <a:picLocks noChangeAspect="1" noChangeArrowheads="1"/>
          </p:cNvPicPr>
          <p:nvPr/>
        </p:nvPicPr>
        <p:blipFill>
          <a:blip r:embed="rId2" cstate="print"/>
          <a:srcRect l="5345" t="10416" b="4337"/>
          <a:stretch>
            <a:fillRect/>
          </a:stretch>
        </p:blipFill>
        <p:spPr bwMode="auto">
          <a:xfrm>
            <a:off x="1884218" y="678871"/>
            <a:ext cx="4904509" cy="3312773"/>
          </a:xfrm>
          <a:prstGeom prst="rect">
            <a:avLst/>
          </a:prstGeom>
          <a:noFill/>
        </p:spPr>
      </p:pic>
      <p:pic>
        <p:nvPicPr>
          <p:cNvPr id="21510" name="Picture 6" descr="https://sun9-17.userapi.com/impg/bX4mAIjkSjvMuHrScwYY9el8Iz06ZikjG6uasA/mumHFHwrlBE.jpg?size=1280x960&amp;quality=95&amp;sign=f213196bc257418705b6e2b7036ffa5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6" y="3685310"/>
            <a:ext cx="5029200" cy="298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0545" y="861630"/>
            <a:ext cx="70381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Моральные: </a:t>
            </a:r>
            <a:r>
              <a:rPr lang="ru-RU" sz="2500" dirty="0"/>
              <a:t>чувство гордости, стыда, дружбы.</a:t>
            </a:r>
          </a:p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Интеллектуальные: </a:t>
            </a:r>
            <a:r>
              <a:rPr lang="ru-RU" sz="2500" dirty="0"/>
              <a:t>любознательность, интерес, удивление.</a:t>
            </a:r>
          </a:p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Эстетические: </a:t>
            </a:r>
            <a:r>
              <a:rPr lang="ru-RU" sz="2500" dirty="0"/>
              <a:t>чувство прекрасного, героического.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327" y="0"/>
            <a:ext cx="5632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Формируются высшие чувства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582" y="3186545"/>
            <a:ext cx="695498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5-ти летние дети влюбчивы. Объектом влюбленности может стать человек любого возраста. Вместе с влюбленностью приходит и ревность. Мальчики начинают ревновать маму к отцу, а девочки, наоборот, папу к маме. Часто в этом возрасте появляется такая черта, как лживость, целенаправленное искажение истины.</a:t>
            </a:r>
          </a:p>
          <a:p>
            <a:pPr algn="just"/>
            <a:r>
              <a:rPr lang="ru-RU" sz="2500" dirty="0"/>
              <a:t>Формируется основная черта характера ребенка «</a:t>
            </a:r>
            <a:r>
              <a:rPr lang="ru-RU" sz="2500" dirty="0" err="1"/>
              <a:t>Я-позиция</a:t>
            </a:r>
            <a:r>
              <a:rPr lang="ru-RU" sz="2500" dirty="0"/>
              <a:t>».</a:t>
            </a:r>
          </a:p>
        </p:txBody>
      </p:sp>
      <p:pic>
        <p:nvPicPr>
          <p:cNvPr id="23558" name="Picture 6" descr="https://sun6-22.userapi.com/s/v1/if1/zAvJr8QFFlMSqR99Cg2fw3dPRQWIW-A5Bgz9m4j-e66VaRJICQgbUTS2uFc5ozg9qzmOrIg9.jpg?size=880x880&amp;quality=96&amp;crop=57,57,880,880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638" y="2646218"/>
            <a:ext cx="4230543" cy="3934691"/>
          </a:xfrm>
          <a:prstGeom prst="rect">
            <a:avLst/>
          </a:prstGeom>
          <a:noFill/>
        </p:spPr>
      </p:pic>
      <p:sp>
        <p:nvSpPr>
          <p:cNvPr id="23562" name="AutoShape 10" descr="https://otkazniki.ru/upload/medialibrary/124/1243e739108412c24f084b80a3746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otkazniki.ru/upload/medialibrary/124/1243e739108412c24f084b80a3746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otkazniki.ru/upload/medialibrary/124/1243e739108412c24f084b80a3746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1243e739108412c24f084b80a3746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37" y="531005"/>
            <a:ext cx="4322618" cy="2766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675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Возрастные особенности детей 5-6 лет Родительское собрание № 1, сентябрь, 2022г.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перепелина надежда</cp:lastModifiedBy>
  <cp:revision>14</cp:revision>
  <dcterms:created xsi:type="dcterms:W3CDTF">2021-10-28T11:48:12Z</dcterms:created>
  <dcterms:modified xsi:type="dcterms:W3CDTF">2022-09-20T14:53:20Z</dcterms:modified>
</cp:coreProperties>
</file>