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21"/>
  </p:notesMasterIdLst>
  <p:sldIdLst>
    <p:sldId id="357" r:id="rId2"/>
    <p:sldId id="396" r:id="rId3"/>
    <p:sldId id="401" r:id="rId4"/>
    <p:sldId id="407" r:id="rId5"/>
    <p:sldId id="430" r:id="rId6"/>
    <p:sldId id="433" r:id="rId7"/>
    <p:sldId id="442" r:id="rId8"/>
    <p:sldId id="429" r:id="rId9"/>
    <p:sldId id="436" r:id="rId10"/>
    <p:sldId id="397" r:id="rId11"/>
    <p:sldId id="439" r:id="rId12"/>
    <p:sldId id="438" r:id="rId13"/>
    <p:sldId id="406" r:id="rId14"/>
    <p:sldId id="437" r:id="rId15"/>
    <p:sldId id="435" r:id="rId16"/>
    <p:sldId id="419" r:id="rId17"/>
    <p:sldId id="441" r:id="rId18"/>
    <p:sldId id="395" r:id="rId19"/>
    <p:sldId id="320" r:id="rId20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FFFF66"/>
    <a:srgbClr val="FFCC00"/>
    <a:srgbClr val="FEEADE"/>
    <a:srgbClr val="E9515C"/>
    <a:srgbClr val="FF9900"/>
    <a:srgbClr val="006666"/>
    <a:srgbClr val="FF9933"/>
    <a:srgbClr val="E98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8" autoAdjust="0"/>
    <p:restoredTop sz="94647" autoAdjust="0"/>
  </p:normalViewPr>
  <p:slideViewPr>
    <p:cSldViewPr>
      <p:cViewPr varScale="1">
        <p:scale>
          <a:sx n="89" d="100"/>
          <a:sy n="89" d="100"/>
        </p:scale>
        <p:origin x="102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B173E-70D7-48D9-A1EB-4735C9FE1F86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F4B01A-C7A8-4648-8A48-FB4AC383F4C5}">
      <dgm:prSet phldrT="[Текст]"/>
      <dgm:spPr/>
      <dgm:t>
        <a:bodyPr/>
        <a:lstStyle/>
        <a:p>
          <a:r>
            <a:rPr lang="ru-RU" dirty="0"/>
            <a:t>Сертификат дополнительного образования </a:t>
          </a:r>
        </a:p>
      </dgm:t>
    </dgm:pt>
    <dgm:pt modelId="{F2636C6B-3BD0-4474-A71A-52C952F1AB95}" type="parTrans" cxnId="{70BA0729-5BA0-4C06-B1D0-5A0F89E2C42E}">
      <dgm:prSet/>
      <dgm:spPr/>
      <dgm:t>
        <a:bodyPr/>
        <a:lstStyle/>
        <a:p>
          <a:endParaRPr lang="ru-RU"/>
        </a:p>
      </dgm:t>
    </dgm:pt>
    <dgm:pt modelId="{32CBCB75-407D-491A-B5FD-DFD089084946}" type="sibTrans" cxnId="{70BA0729-5BA0-4C06-B1D0-5A0F89E2C42E}">
      <dgm:prSet/>
      <dgm:spPr/>
      <dgm:t>
        <a:bodyPr/>
        <a:lstStyle/>
        <a:p>
          <a:endParaRPr lang="ru-RU"/>
        </a:p>
      </dgm:t>
    </dgm:pt>
    <dgm:pt modelId="{77086514-563A-490C-B286-798E98D45A45}">
      <dgm:prSet phldrT="[Текст]"/>
      <dgm:spPr/>
      <dgm:t>
        <a:bodyPr/>
        <a:lstStyle/>
        <a:p>
          <a:r>
            <a:rPr lang="ru-RU" dirty="0"/>
            <a:t>Сертификат учета</a:t>
          </a:r>
        </a:p>
      </dgm:t>
    </dgm:pt>
    <dgm:pt modelId="{2140A4C2-932B-4968-A397-F5CC8F9CAF3A}" type="parTrans" cxnId="{FB1E2161-C5B1-48C0-B616-9CEDF30EF5E7}">
      <dgm:prSet/>
      <dgm:spPr/>
      <dgm:t>
        <a:bodyPr/>
        <a:lstStyle/>
        <a:p>
          <a:endParaRPr lang="ru-RU"/>
        </a:p>
      </dgm:t>
    </dgm:pt>
    <dgm:pt modelId="{D9E1EFFE-C9CB-4FA6-B0C1-877B7D6DC962}" type="sibTrans" cxnId="{FB1E2161-C5B1-48C0-B616-9CEDF30EF5E7}">
      <dgm:prSet/>
      <dgm:spPr/>
      <dgm:t>
        <a:bodyPr/>
        <a:lstStyle/>
        <a:p>
          <a:endParaRPr lang="ru-RU"/>
        </a:p>
      </dgm:t>
    </dgm:pt>
    <dgm:pt modelId="{0F99D250-37A0-42FE-966F-83B4099701D3}">
      <dgm:prSet phldrT="[Текст]"/>
      <dgm:spPr/>
      <dgm:t>
        <a:bodyPr/>
        <a:lstStyle/>
        <a:p>
          <a:r>
            <a:rPr lang="ru-RU" dirty="0"/>
            <a:t>Сертификат персонифицированного финансирования</a:t>
          </a:r>
        </a:p>
      </dgm:t>
    </dgm:pt>
    <dgm:pt modelId="{D8312ECA-D370-4A49-9330-E2620AB1EAD0}" type="parTrans" cxnId="{BFFF5104-9C97-4943-A115-03FC720DEA61}">
      <dgm:prSet/>
      <dgm:spPr/>
      <dgm:t>
        <a:bodyPr/>
        <a:lstStyle/>
        <a:p>
          <a:endParaRPr lang="ru-RU"/>
        </a:p>
      </dgm:t>
    </dgm:pt>
    <dgm:pt modelId="{E9B78903-4DE3-48B3-8495-A65668870A81}" type="sibTrans" cxnId="{BFFF5104-9C97-4943-A115-03FC720DEA61}">
      <dgm:prSet/>
      <dgm:spPr/>
      <dgm:t>
        <a:bodyPr/>
        <a:lstStyle/>
        <a:p>
          <a:endParaRPr lang="ru-RU"/>
        </a:p>
      </dgm:t>
    </dgm:pt>
    <dgm:pt modelId="{416209F7-474D-4421-B8AE-358A10C35A02}" type="pres">
      <dgm:prSet presAssocID="{712B173E-70D7-48D9-A1EB-4735C9FE1F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D326A4-9BD3-47E4-A2D7-13ED5753D7C9}" type="pres">
      <dgm:prSet presAssocID="{41F4B01A-C7A8-4648-8A48-FB4AC383F4C5}" presName="hierRoot1" presStyleCnt="0">
        <dgm:presLayoutVars>
          <dgm:hierBranch val="init"/>
        </dgm:presLayoutVars>
      </dgm:prSet>
      <dgm:spPr/>
    </dgm:pt>
    <dgm:pt modelId="{1D0FF05B-858B-4837-9CC7-162517A93AEF}" type="pres">
      <dgm:prSet presAssocID="{41F4B01A-C7A8-4648-8A48-FB4AC383F4C5}" presName="rootComposite1" presStyleCnt="0"/>
      <dgm:spPr/>
    </dgm:pt>
    <dgm:pt modelId="{8E6C25BE-9AEB-4E4E-8637-0F7132B6E5B0}" type="pres">
      <dgm:prSet presAssocID="{41F4B01A-C7A8-4648-8A48-FB4AC383F4C5}" presName="rootText1" presStyleLbl="node0" presStyleIdx="0" presStyleCnt="1" custScaleX="374638" custScaleY="75651" custLinFactY="-25144" custLinFactNeighborX="246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28DA5-5BEA-40F2-A823-A6B41E44722B}" type="pres">
      <dgm:prSet presAssocID="{41F4B01A-C7A8-4648-8A48-FB4AC383F4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1C73B6-F1F0-4724-BB4F-FD2BAF7F66C4}" type="pres">
      <dgm:prSet presAssocID="{41F4B01A-C7A8-4648-8A48-FB4AC383F4C5}" presName="hierChild2" presStyleCnt="0"/>
      <dgm:spPr/>
    </dgm:pt>
    <dgm:pt modelId="{7A88DE34-5EA6-4FC1-BB84-710E44137C9D}" type="pres">
      <dgm:prSet presAssocID="{2140A4C2-932B-4968-A397-F5CC8F9CAF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C9978C-DA68-4356-A9B0-817BAF33F31E}" type="pres">
      <dgm:prSet presAssocID="{77086514-563A-490C-B286-798E98D45A45}" presName="hierRoot2" presStyleCnt="0">
        <dgm:presLayoutVars>
          <dgm:hierBranch val="init"/>
        </dgm:presLayoutVars>
      </dgm:prSet>
      <dgm:spPr/>
    </dgm:pt>
    <dgm:pt modelId="{05B3C521-CAE1-4F59-9CC1-B663F125254B}" type="pres">
      <dgm:prSet presAssocID="{77086514-563A-490C-B286-798E98D45A45}" presName="rootComposite" presStyleCnt="0"/>
      <dgm:spPr/>
    </dgm:pt>
    <dgm:pt modelId="{6034287A-A7DA-4505-A3AC-38D9FBCA06AA}" type="pres">
      <dgm:prSet presAssocID="{77086514-563A-490C-B286-798E98D45A45}" presName="rootText" presStyleLbl="node2" presStyleIdx="0" presStyleCnt="2" custScaleX="273141" custScaleY="7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13E2F-573B-428B-9D86-6774A4DAC2D5}" type="pres">
      <dgm:prSet presAssocID="{77086514-563A-490C-B286-798E98D45A45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39E571-6B80-4444-AA62-77D332DC537C}" type="pres">
      <dgm:prSet presAssocID="{77086514-563A-490C-B286-798E98D45A45}" presName="hierChild4" presStyleCnt="0"/>
      <dgm:spPr/>
    </dgm:pt>
    <dgm:pt modelId="{2EBE685E-B08D-4794-B915-E7BF76B11189}" type="pres">
      <dgm:prSet presAssocID="{77086514-563A-490C-B286-798E98D45A45}" presName="hierChild5" presStyleCnt="0"/>
      <dgm:spPr/>
    </dgm:pt>
    <dgm:pt modelId="{F24BCF8C-D3A9-42AC-9567-3548790CA37C}" type="pres">
      <dgm:prSet presAssocID="{D8312ECA-D370-4A49-9330-E2620AB1EAD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D2EDE9-7907-42E5-BCA2-160C4522C5BE}" type="pres">
      <dgm:prSet presAssocID="{0F99D250-37A0-42FE-966F-83B4099701D3}" presName="hierRoot2" presStyleCnt="0">
        <dgm:presLayoutVars>
          <dgm:hierBranch val="init"/>
        </dgm:presLayoutVars>
      </dgm:prSet>
      <dgm:spPr/>
    </dgm:pt>
    <dgm:pt modelId="{B3C9B7B9-AD75-4C2C-AA85-CA2213D9D5AD}" type="pres">
      <dgm:prSet presAssocID="{0F99D250-37A0-42FE-966F-83B4099701D3}" presName="rootComposite" presStyleCnt="0"/>
      <dgm:spPr/>
    </dgm:pt>
    <dgm:pt modelId="{247D14A2-6AD7-42BC-8135-405C2768F528}" type="pres">
      <dgm:prSet presAssocID="{0F99D250-37A0-42FE-966F-83B4099701D3}" presName="rootText" presStyleLbl="node2" presStyleIdx="1" presStyleCnt="2" custScaleX="259437" custScaleY="8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B67DF-7FF7-4BB0-A3E2-A81E32FC38D0}" type="pres">
      <dgm:prSet presAssocID="{0F99D250-37A0-42FE-966F-83B4099701D3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A102C6-1D1D-4059-97C4-454A2F3DD9D9}" type="pres">
      <dgm:prSet presAssocID="{0F99D250-37A0-42FE-966F-83B4099701D3}" presName="hierChild4" presStyleCnt="0"/>
      <dgm:spPr/>
    </dgm:pt>
    <dgm:pt modelId="{04AF35C2-39AF-4189-889B-67CEEB1CD6C3}" type="pres">
      <dgm:prSet presAssocID="{0F99D250-37A0-42FE-966F-83B4099701D3}" presName="hierChild5" presStyleCnt="0"/>
      <dgm:spPr/>
    </dgm:pt>
    <dgm:pt modelId="{B1F2F2F6-1251-4515-9849-33948E2B447F}" type="pres">
      <dgm:prSet presAssocID="{41F4B01A-C7A8-4648-8A48-FB4AC383F4C5}" presName="hierChild3" presStyleCnt="0"/>
      <dgm:spPr/>
    </dgm:pt>
  </dgm:ptLst>
  <dgm:cxnLst>
    <dgm:cxn modelId="{063E4B87-A334-4FAC-8F02-BC944B58945F}" type="presOf" srcId="{712B173E-70D7-48D9-A1EB-4735C9FE1F86}" destId="{416209F7-474D-4421-B8AE-358A10C35A02}" srcOrd="0" destOrd="0" presId="urn:microsoft.com/office/officeart/2005/8/layout/orgChart1"/>
    <dgm:cxn modelId="{3C0E1D9B-D9BE-4B1A-901B-69364948FCC4}" type="presOf" srcId="{0F99D250-37A0-42FE-966F-83B4099701D3}" destId="{E31B67DF-7FF7-4BB0-A3E2-A81E32FC38D0}" srcOrd="1" destOrd="0" presId="urn:microsoft.com/office/officeart/2005/8/layout/orgChart1"/>
    <dgm:cxn modelId="{C8BC546C-184C-4F46-A9FF-9357ADD9E8C4}" type="presOf" srcId="{0F99D250-37A0-42FE-966F-83B4099701D3}" destId="{247D14A2-6AD7-42BC-8135-405C2768F528}" srcOrd="0" destOrd="0" presId="urn:microsoft.com/office/officeart/2005/8/layout/orgChart1"/>
    <dgm:cxn modelId="{70BA0729-5BA0-4C06-B1D0-5A0F89E2C42E}" srcId="{712B173E-70D7-48D9-A1EB-4735C9FE1F86}" destId="{41F4B01A-C7A8-4648-8A48-FB4AC383F4C5}" srcOrd="0" destOrd="0" parTransId="{F2636C6B-3BD0-4474-A71A-52C952F1AB95}" sibTransId="{32CBCB75-407D-491A-B5FD-DFD089084946}"/>
    <dgm:cxn modelId="{4A7083E2-241F-4D84-86F8-F48B0C4BF786}" type="presOf" srcId="{41F4B01A-C7A8-4648-8A48-FB4AC383F4C5}" destId="{84F28DA5-5BEA-40F2-A823-A6B41E44722B}" srcOrd="1" destOrd="0" presId="urn:microsoft.com/office/officeart/2005/8/layout/orgChart1"/>
    <dgm:cxn modelId="{C27A5F55-CA78-4040-B536-272547FF0F55}" type="presOf" srcId="{77086514-563A-490C-B286-798E98D45A45}" destId="{CE413E2F-573B-428B-9D86-6774A4DAC2D5}" srcOrd="1" destOrd="0" presId="urn:microsoft.com/office/officeart/2005/8/layout/orgChart1"/>
    <dgm:cxn modelId="{AA147CB2-9D4E-4439-9D03-CB77312E9D4A}" type="presOf" srcId="{2140A4C2-932B-4968-A397-F5CC8F9CAF3A}" destId="{7A88DE34-5EA6-4FC1-BB84-710E44137C9D}" srcOrd="0" destOrd="0" presId="urn:microsoft.com/office/officeart/2005/8/layout/orgChart1"/>
    <dgm:cxn modelId="{787DA95F-5D21-43CB-840D-89D5C587F48B}" type="presOf" srcId="{77086514-563A-490C-B286-798E98D45A45}" destId="{6034287A-A7DA-4505-A3AC-38D9FBCA06AA}" srcOrd="0" destOrd="0" presId="urn:microsoft.com/office/officeart/2005/8/layout/orgChart1"/>
    <dgm:cxn modelId="{FB1E2161-C5B1-48C0-B616-9CEDF30EF5E7}" srcId="{41F4B01A-C7A8-4648-8A48-FB4AC383F4C5}" destId="{77086514-563A-490C-B286-798E98D45A45}" srcOrd="0" destOrd="0" parTransId="{2140A4C2-932B-4968-A397-F5CC8F9CAF3A}" sibTransId="{D9E1EFFE-C9CB-4FA6-B0C1-877B7D6DC962}"/>
    <dgm:cxn modelId="{FA6DA7E2-583A-40EB-AFCA-E7B15B01F168}" type="presOf" srcId="{41F4B01A-C7A8-4648-8A48-FB4AC383F4C5}" destId="{8E6C25BE-9AEB-4E4E-8637-0F7132B6E5B0}" srcOrd="0" destOrd="0" presId="urn:microsoft.com/office/officeart/2005/8/layout/orgChart1"/>
    <dgm:cxn modelId="{BFFF5104-9C97-4943-A115-03FC720DEA61}" srcId="{41F4B01A-C7A8-4648-8A48-FB4AC383F4C5}" destId="{0F99D250-37A0-42FE-966F-83B4099701D3}" srcOrd="1" destOrd="0" parTransId="{D8312ECA-D370-4A49-9330-E2620AB1EAD0}" sibTransId="{E9B78903-4DE3-48B3-8495-A65668870A81}"/>
    <dgm:cxn modelId="{5CCF37E5-BF8C-472F-8E34-61C25A96812F}" type="presOf" srcId="{D8312ECA-D370-4A49-9330-E2620AB1EAD0}" destId="{F24BCF8C-D3A9-42AC-9567-3548790CA37C}" srcOrd="0" destOrd="0" presId="urn:microsoft.com/office/officeart/2005/8/layout/orgChart1"/>
    <dgm:cxn modelId="{4A5471DE-83AE-4347-B54E-5AA4A04EB3AE}" type="presParOf" srcId="{416209F7-474D-4421-B8AE-358A10C35A02}" destId="{17D326A4-9BD3-47E4-A2D7-13ED5753D7C9}" srcOrd="0" destOrd="0" presId="urn:microsoft.com/office/officeart/2005/8/layout/orgChart1"/>
    <dgm:cxn modelId="{1EA9FE2F-EEFE-40D8-8313-D05CEE250896}" type="presParOf" srcId="{17D326A4-9BD3-47E4-A2D7-13ED5753D7C9}" destId="{1D0FF05B-858B-4837-9CC7-162517A93AEF}" srcOrd="0" destOrd="0" presId="urn:microsoft.com/office/officeart/2005/8/layout/orgChart1"/>
    <dgm:cxn modelId="{BCACEBD2-B195-4792-B5D5-103C9AB0C982}" type="presParOf" srcId="{1D0FF05B-858B-4837-9CC7-162517A93AEF}" destId="{8E6C25BE-9AEB-4E4E-8637-0F7132B6E5B0}" srcOrd="0" destOrd="0" presId="urn:microsoft.com/office/officeart/2005/8/layout/orgChart1"/>
    <dgm:cxn modelId="{F4C0813C-9E7A-459C-8B74-D8282EB7008E}" type="presParOf" srcId="{1D0FF05B-858B-4837-9CC7-162517A93AEF}" destId="{84F28DA5-5BEA-40F2-A823-A6B41E44722B}" srcOrd="1" destOrd="0" presId="urn:microsoft.com/office/officeart/2005/8/layout/orgChart1"/>
    <dgm:cxn modelId="{9A3F6425-AA54-4BB9-9106-972F6B1AFEA0}" type="presParOf" srcId="{17D326A4-9BD3-47E4-A2D7-13ED5753D7C9}" destId="{BA1C73B6-F1F0-4724-BB4F-FD2BAF7F66C4}" srcOrd="1" destOrd="0" presId="urn:microsoft.com/office/officeart/2005/8/layout/orgChart1"/>
    <dgm:cxn modelId="{2D9FEE8C-65AD-4FC7-95AA-DC0C8C2F5B9B}" type="presParOf" srcId="{BA1C73B6-F1F0-4724-BB4F-FD2BAF7F66C4}" destId="{7A88DE34-5EA6-4FC1-BB84-710E44137C9D}" srcOrd="0" destOrd="0" presId="urn:microsoft.com/office/officeart/2005/8/layout/orgChart1"/>
    <dgm:cxn modelId="{4D7DA658-F46A-4571-844E-182DCBB7B676}" type="presParOf" srcId="{BA1C73B6-F1F0-4724-BB4F-FD2BAF7F66C4}" destId="{70C9978C-DA68-4356-A9B0-817BAF33F31E}" srcOrd="1" destOrd="0" presId="urn:microsoft.com/office/officeart/2005/8/layout/orgChart1"/>
    <dgm:cxn modelId="{A192DFBE-36EB-499C-B9AE-0DD27D503BBB}" type="presParOf" srcId="{70C9978C-DA68-4356-A9B0-817BAF33F31E}" destId="{05B3C521-CAE1-4F59-9CC1-B663F125254B}" srcOrd="0" destOrd="0" presId="urn:microsoft.com/office/officeart/2005/8/layout/orgChart1"/>
    <dgm:cxn modelId="{0A57CFC1-7686-4636-AA46-85A57717C9A1}" type="presParOf" srcId="{05B3C521-CAE1-4F59-9CC1-B663F125254B}" destId="{6034287A-A7DA-4505-A3AC-38D9FBCA06AA}" srcOrd="0" destOrd="0" presId="urn:microsoft.com/office/officeart/2005/8/layout/orgChart1"/>
    <dgm:cxn modelId="{5FEE4676-C489-4E8C-BE84-13D5E01ED99D}" type="presParOf" srcId="{05B3C521-CAE1-4F59-9CC1-B663F125254B}" destId="{CE413E2F-573B-428B-9D86-6774A4DAC2D5}" srcOrd="1" destOrd="0" presId="urn:microsoft.com/office/officeart/2005/8/layout/orgChart1"/>
    <dgm:cxn modelId="{4B025211-3E7B-43F3-A955-C0B97E332361}" type="presParOf" srcId="{70C9978C-DA68-4356-A9B0-817BAF33F31E}" destId="{0539E571-6B80-4444-AA62-77D332DC537C}" srcOrd="1" destOrd="0" presId="urn:microsoft.com/office/officeart/2005/8/layout/orgChart1"/>
    <dgm:cxn modelId="{6C0CF567-8F5D-42F4-9762-C61EA58EB44E}" type="presParOf" srcId="{70C9978C-DA68-4356-A9B0-817BAF33F31E}" destId="{2EBE685E-B08D-4794-B915-E7BF76B11189}" srcOrd="2" destOrd="0" presId="urn:microsoft.com/office/officeart/2005/8/layout/orgChart1"/>
    <dgm:cxn modelId="{104437E1-5506-4BBB-B8B0-98783572BF13}" type="presParOf" srcId="{BA1C73B6-F1F0-4724-BB4F-FD2BAF7F66C4}" destId="{F24BCF8C-D3A9-42AC-9567-3548790CA37C}" srcOrd="2" destOrd="0" presId="urn:microsoft.com/office/officeart/2005/8/layout/orgChart1"/>
    <dgm:cxn modelId="{4A807BB0-57BD-4BC4-9282-31134E13E226}" type="presParOf" srcId="{BA1C73B6-F1F0-4724-BB4F-FD2BAF7F66C4}" destId="{7BD2EDE9-7907-42E5-BCA2-160C4522C5BE}" srcOrd="3" destOrd="0" presId="urn:microsoft.com/office/officeart/2005/8/layout/orgChart1"/>
    <dgm:cxn modelId="{0314F5B1-65F1-4CBF-B4A9-99AA7F8A5AB4}" type="presParOf" srcId="{7BD2EDE9-7907-42E5-BCA2-160C4522C5BE}" destId="{B3C9B7B9-AD75-4C2C-AA85-CA2213D9D5AD}" srcOrd="0" destOrd="0" presId="urn:microsoft.com/office/officeart/2005/8/layout/orgChart1"/>
    <dgm:cxn modelId="{94F9E3AC-D0DD-4D6B-973F-4797351C1F1C}" type="presParOf" srcId="{B3C9B7B9-AD75-4C2C-AA85-CA2213D9D5AD}" destId="{247D14A2-6AD7-42BC-8135-405C2768F528}" srcOrd="0" destOrd="0" presId="urn:microsoft.com/office/officeart/2005/8/layout/orgChart1"/>
    <dgm:cxn modelId="{536EE2E1-567E-4ECC-91DC-63057DBB1958}" type="presParOf" srcId="{B3C9B7B9-AD75-4C2C-AA85-CA2213D9D5AD}" destId="{E31B67DF-7FF7-4BB0-A3E2-A81E32FC38D0}" srcOrd="1" destOrd="0" presId="urn:microsoft.com/office/officeart/2005/8/layout/orgChart1"/>
    <dgm:cxn modelId="{469B63FD-0479-44BC-8F38-CCEFA51E45E4}" type="presParOf" srcId="{7BD2EDE9-7907-42E5-BCA2-160C4522C5BE}" destId="{0CA102C6-1D1D-4059-97C4-454A2F3DD9D9}" srcOrd="1" destOrd="0" presId="urn:microsoft.com/office/officeart/2005/8/layout/orgChart1"/>
    <dgm:cxn modelId="{9E25D7DA-BE86-48E5-A5E7-9088538C0301}" type="presParOf" srcId="{7BD2EDE9-7907-42E5-BCA2-160C4522C5BE}" destId="{04AF35C2-39AF-4189-889B-67CEEB1CD6C3}" srcOrd="2" destOrd="0" presId="urn:microsoft.com/office/officeart/2005/8/layout/orgChart1"/>
    <dgm:cxn modelId="{BA8F8FF0-C1F6-4EDD-B5A6-5542C07632C5}" type="presParOf" srcId="{17D326A4-9BD3-47E4-A2D7-13ED5753D7C9}" destId="{B1F2F2F6-1251-4515-9849-33948E2B4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CF8C-D3A9-42AC-9567-3548790CA37C}">
      <dsp:nvSpPr>
        <dsp:cNvPr id="0" name=""/>
        <dsp:cNvSpPr/>
      </dsp:nvSpPr>
      <dsp:spPr>
        <a:xfrm>
          <a:off x="4077128" y="551393"/>
          <a:ext cx="2107959" cy="33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01"/>
              </a:lnTo>
              <a:lnTo>
                <a:pt x="2107959" y="182601"/>
              </a:lnTo>
              <a:lnTo>
                <a:pt x="2107959" y="3356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8DE34-5EA6-4FC1-BB84-710E44137C9D}">
      <dsp:nvSpPr>
        <dsp:cNvPr id="0" name=""/>
        <dsp:cNvSpPr/>
      </dsp:nvSpPr>
      <dsp:spPr>
        <a:xfrm>
          <a:off x="1997186" y="551393"/>
          <a:ext cx="2079941" cy="335663"/>
        </a:xfrm>
        <a:custGeom>
          <a:avLst/>
          <a:gdLst/>
          <a:ahLst/>
          <a:cxnLst/>
          <a:rect l="0" t="0" r="0" b="0"/>
          <a:pathLst>
            <a:path>
              <a:moveTo>
                <a:pt x="2079941" y="0"/>
              </a:moveTo>
              <a:lnTo>
                <a:pt x="2079941" y="182601"/>
              </a:lnTo>
              <a:lnTo>
                <a:pt x="0" y="182601"/>
              </a:lnTo>
              <a:lnTo>
                <a:pt x="0" y="3356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C25BE-9AEB-4E4E-8637-0F7132B6E5B0}">
      <dsp:nvSpPr>
        <dsp:cNvPr id="0" name=""/>
        <dsp:cNvSpPr/>
      </dsp:nvSpPr>
      <dsp:spPr>
        <a:xfrm>
          <a:off x="1346521" y="0"/>
          <a:ext cx="5461213" cy="551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Сертификат дополнительного образования </a:t>
          </a:r>
        </a:p>
      </dsp:txBody>
      <dsp:txXfrm>
        <a:off x="1346521" y="0"/>
        <a:ext cx="5461213" cy="551393"/>
      </dsp:txXfrm>
    </dsp:sp>
    <dsp:sp modelId="{6034287A-A7DA-4505-A3AC-38D9FBCA06AA}">
      <dsp:nvSpPr>
        <dsp:cNvPr id="0" name=""/>
        <dsp:cNvSpPr/>
      </dsp:nvSpPr>
      <dsp:spPr>
        <a:xfrm>
          <a:off x="6356" y="887057"/>
          <a:ext cx="3981660" cy="5520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Сертификат учета</a:t>
          </a:r>
        </a:p>
      </dsp:txBody>
      <dsp:txXfrm>
        <a:off x="6356" y="887057"/>
        <a:ext cx="3981660" cy="552020"/>
      </dsp:txXfrm>
    </dsp:sp>
    <dsp:sp modelId="{247D14A2-6AD7-42BC-8135-405C2768F528}">
      <dsp:nvSpPr>
        <dsp:cNvPr id="0" name=""/>
        <dsp:cNvSpPr/>
      </dsp:nvSpPr>
      <dsp:spPr>
        <a:xfrm>
          <a:off x="4294140" y="887057"/>
          <a:ext cx="3781893" cy="5955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Сертификат персонифицированного финансирования</a:t>
          </a:r>
        </a:p>
      </dsp:txBody>
      <dsp:txXfrm>
        <a:off x="4294140" y="887057"/>
        <a:ext cx="3781893" cy="59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E08496-0AF1-4E74-8FAE-1A4093333298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2FB742-DFCC-4884-9D4E-6E4D2311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80FA9-308D-42AA-BC8A-5606F2B27302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D4DE-CDFB-4E16-AE34-D6B094B9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ED12-386B-4016-9A2A-E5E44395900C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720-CB01-4827-BCFA-0D90BD37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BB29-0E79-451E-AD45-07DC7217225D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5BD0-F5B6-44FC-A098-0CC76BC7E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C9A7-CDB9-4F44-9E3A-852D1A4609E7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6F26-DDA5-4421-BAA7-54D1D82D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C0C4D-2823-4E3D-98ED-455C4349D043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FB3E2-8572-4828-A0F1-FD572793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EC4A-5571-481A-8642-21E6E065A2DE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4064-4C6B-48BE-9F00-83F5C484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5B0A0-15E6-4C6E-BCAF-D5A635EF821C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E9B93-E348-4801-80FB-F0231BED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8D0B-2866-45EC-AF59-A00373B6DBB0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99BD-508F-4337-B0C0-9FB1AFBD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A2F2D-F068-4AA4-8375-7385170C3203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46D50-6129-4E35-AE3D-33E5E66F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7C9CF-3076-449A-AB98-165762B531C1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0676D-E535-42DF-BF05-E37B650E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24A76-BB59-4F7B-8CB1-456C2AE0830F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CEE5A-5AB4-49C2-9FD1-E837E666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695875F-3192-4F83-8DC9-EF79D92F6101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3BEA54AA-8DD0-4632-9E68-205B8B35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1" r:id="rId2"/>
    <p:sldLayoutId id="2147484277" r:id="rId3"/>
    <p:sldLayoutId id="2147484272" r:id="rId4"/>
    <p:sldLayoutId id="2147484278" r:id="rId5"/>
    <p:sldLayoutId id="2147484273" r:id="rId6"/>
    <p:sldLayoutId id="2147484279" r:id="rId7"/>
    <p:sldLayoutId id="2147484280" r:id="rId8"/>
    <p:sldLayoutId id="2147484281" r:id="rId9"/>
    <p:sldLayoutId id="2147484274" r:id="rId10"/>
    <p:sldLayoutId id="21474842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6464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dou75.edu.yar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dou75.edu.yar.ru/dlya_vas__roditeli_/pfdo.html" TargetMode="External"/><Relationship Id="rId2" Type="http://schemas.openxmlformats.org/officeDocument/2006/relationships/hyperlink" Target="http://www.yar.pfd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dou75.edu.yar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dou75.edu.yar.ru/upravlyayushchiy_sovet_i_sovet_rodite_44/polozheniya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dou75.edu.yar.ru/upravlyayushchiy_sovet_i_sovet_rodite_44/polozheniy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yardou075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mdou75.edu.yar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4313"/>
            <a:ext cx="7241431" cy="10544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«Детский сад № 75»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43" name="Picture 2" descr="C:\Documents and Settings\Пользователь\Рабочий стол\Колесова Е. Н\эмблема ДОУ\эмбле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17098"/>
            <a:ext cx="2500330" cy="21757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1700808"/>
            <a:ext cx="835824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РОДИТЕЛЬСКАЯ КОНФЕРЕНЦИЯ. «Планирование работы ДОУ на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2022-2023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учебный год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3319" y="260648"/>
            <a:ext cx="749935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Дополнительное образование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1052736"/>
            <a:ext cx="7862912" cy="54006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Дополнительные общеразвивающие образовательные программы на </a:t>
            </a:r>
            <a:r>
              <a:rPr lang="ru-RU" sz="2400" b="1" dirty="0" smtClean="0">
                <a:solidFill>
                  <a:srgbClr val="002060"/>
                </a:solidFill>
              </a:rPr>
              <a:t>2022-2023 </a:t>
            </a:r>
            <a:r>
              <a:rPr lang="ru-RU" sz="2400" b="1" dirty="0" smtClean="0">
                <a:solidFill>
                  <a:srgbClr val="002060"/>
                </a:solidFill>
              </a:rPr>
              <a:t>учебный год: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Графомоторика</a:t>
            </a:r>
            <a:r>
              <a:rPr lang="ru-RU" sz="2400" b="1" dirty="0" smtClean="0">
                <a:solidFill>
                  <a:srgbClr val="002060"/>
                </a:solidFill>
              </a:rPr>
              <a:t>» (4 – 5 лет – группа № </a:t>
            </a:r>
            <a:r>
              <a:rPr lang="ru-RU" sz="2400" b="1" dirty="0" smtClean="0">
                <a:solidFill>
                  <a:srgbClr val="002060"/>
                </a:solidFill>
              </a:rPr>
              <a:t>6)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«Логика» (5-6 лет – группа № </a:t>
            </a:r>
            <a:r>
              <a:rPr lang="ru-RU" sz="2400" b="1" dirty="0" smtClean="0">
                <a:solidFill>
                  <a:srgbClr val="002060"/>
                </a:solidFill>
              </a:rPr>
              <a:t>2 </a:t>
            </a:r>
            <a:r>
              <a:rPr lang="ru-RU" sz="2400" b="1" dirty="0" smtClean="0">
                <a:solidFill>
                  <a:srgbClr val="002060"/>
                </a:solidFill>
              </a:rPr>
              <a:t>– 1-й год </a:t>
            </a:r>
            <a:r>
              <a:rPr lang="ru-RU" sz="2400" b="1" dirty="0" smtClean="0">
                <a:solidFill>
                  <a:srgbClr val="002060"/>
                </a:solidFill>
              </a:rPr>
              <a:t>обучения)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«Шахматы» </a:t>
            </a:r>
            <a:r>
              <a:rPr lang="ru-RU" sz="2400" b="1" dirty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</a:rPr>
              <a:t>6-7 </a:t>
            </a:r>
            <a:r>
              <a:rPr lang="ru-RU" sz="2400" b="1" dirty="0" smtClean="0">
                <a:solidFill>
                  <a:srgbClr val="002060"/>
                </a:solidFill>
              </a:rPr>
              <a:t>лет </a:t>
            </a:r>
            <a:r>
              <a:rPr lang="ru-RU" sz="2400" b="1" dirty="0" smtClean="0">
                <a:solidFill>
                  <a:srgbClr val="002060"/>
                </a:solidFill>
              </a:rPr>
              <a:t>группы </a:t>
            </a:r>
            <a:r>
              <a:rPr lang="ru-RU" sz="2400" b="1" dirty="0" smtClean="0">
                <a:solidFill>
                  <a:srgbClr val="002060"/>
                </a:solidFill>
              </a:rPr>
              <a:t>№ </a:t>
            </a:r>
            <a:r>
              <a:rPr lang="ru-RU" sz="2400" b="1" dirty="0" smtClean="0">
                <a:solidFill>
                  <a:srgbClr val="002060"/>
                </a:solidFill>
              </a:rPr>
              <a:t>3, 4)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«Умелые ручки» (3-4 года – группа № </a:t>
            </a:r>
            <a:r>
              <a:rPr lang="ru-RU" sz="2400" b="1" dirty="0" smtClean="0">
                <a:solidFill>
                  <a:srgbClr val="002060"/>
                </a:solidFill>
              </a:rPr>
              <a:t>5)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«Читай-ка» (5-7 лет, группы № 2, 3, 4)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«Музыкотерапия» (5-7 лет, группы № 2, 3, 4)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8255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Подробная информация на главной странице сайта ДОУ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rgbClr val="FF0000"/>
                </a:solidFill>
                <a:hlinkClick r:id="rId2"/>
              </a:rPr>
              <a:t>mdou75.edu.yar.ru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8255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Запись на программы до </a:t>
            </a:r>
            <a:r>
              <a:rPr lang="ru-RU" sz="2400" b="1" dirty="0" smtClean="0">
                <a:solidFill>
                  <a:srgbClr val="FF0000"/>
                </a:solidFill>
              </a:rPr>
              <a:t>25.09.2022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Срок освоения программ – с 01 октября по 31 мая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Вопросы по телефону 89109776748 </a:t>
            </a:r>
            <a:r>
              <a:rPr lang="ru-RU" sz="2000" b="1" dirty="0" smtClean="0">
                <a:solidFill>
                  <a:srgbClr val="C00000"/>
                </a:solidFill>
              </a:rPr>
              <a:t>к старшему </a:t>
            </a:r>
            <a:r>
              <a:rPr lang="ru-RU" sz="2000" b="1" dirty="0" smtClean="0">
                <a:solidFill>
                  <a:srgbClr val="C00000"/>
                </a:solidFill>
              </a:rPr>
              <a:t>воспитателю Колесовой Елене Николаевне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022610" y="127027"/>
            <a:ext cx="5724525" cy="4222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>
                <a:solidFill>
                  <a:srgbClr val="0070C0"/>
                </a:solidFill>
              </a:rPr>
              <a:t>Персонификация ДОД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2204864"/>
            <a:ext cx="7437096" cy="4176464"/>
          </a:xfrm>
        </p:spPr>
      </p:pic>
      <p:graphicFrame>
        <p:nvGraphicFramePr>
          <p:cNvPr id="5" name="Схема 4"/>
          <p:cNvGraphicFramePr/>
          <p:nvPr>
            <p:extLst/>
          </p:nvPr>
        </p:nvGraphicFramePr>
        <p:xfrm>
          <a:off x="1097543" y="585133"/>
          <a:ext cx="808239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631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26632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6633" name="Рисунок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Рисунок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99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802" y="170080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Персонифицированное финансирование дополнительного образования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hlinkClick r:id="rId2"/>
              </a:rPr>
              <a:t>www.yar.pfdo.ru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3356992"/>
            <a:ext cx="7862912" cy="3899520"/>
          </a:xfrm>
        </p:spPr>
        <p:txBody>
          <a:bodyPr/>
          <a:lstStyle/>
          <a:p>
            <a:pPr marL="8255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Сертификаты ПФДО – </a:t>
            </a:r>
            <a:r>
              <a:rPr lang="ru-RU" sz="2400" b="1" dirty="0" smtClean="0">
                <a:solidFill>
                  <a:srgbClr val="0070C0"/>
                </a:solidFill>
              </a:rPr>
              <a:t>необходимо оформить всем детям с 5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-летнего возраста до 18 лет</a:t>
            </a:r>
          </a:p>
          <a:p>
            <a:pPr marL="8255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Подробная информация на сайте ДОУ в разделе «Для Вас, родители!» в подразделе «ПФДО» </a:t>
            </a:r>
            <a:r>
              <a:rPr lang="en-US" b="1" dirty="0">
                <a:solidFill>
                  <a:srgbClr val="0070C0"/>
                </a:solidFill>
                <a:hlinkClick r:id="rId3"/>
              </a:rPr>
              <a:t>https://mdou75.edu.yar.ru/dlya_vas__roditeli_/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pfdo.html</a:t>
            </a:r>
            <a:endParaRPr lang="ru-RU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5854" cy="765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Физкультурно-оздоровительная работа в ДОУ. Медицинская деятельность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374" y="933734"/>
            <a:ext cx="8434416" cy="5447594"/>
          </a:xfrm>
        </p:spPr>
        <p:txBody>
          <a:bodyPr/>
          <a:lstStyle/>
          <a:p>
            <a:pPr marL="82550" indent="0">
              <a:buNone/>
            </a:pPr>
            <a:r>
              <a:rPr lang="ru-RU" sz="2000" dirty="0" smtClean="0"/>
              <a:t>Физкультурные занятия организованы  3 раза в неделю для детей 3-7 лет и 2 раза – для детей 2-3 лет. Спортивные досуги, развлечения, дни здоровья – ежемесячно. Утренняя гимнастика, гимнастика после дневного сна, динамические паузы, подвижные игры, двигательная активность, рефлекторный массаж стоп – ежедневно.</a:t>
            </a:r>
          </a:p>
          <a:p>
            <a:pPr marL="82550" indent="0">
              <a:buNone/>
            </a:pPr>
            <a:r>
              <a:rPr lang="ru-RU" sz="2000" dirty="0" smtClean="0"/>
              <a:t>В ДОУ проводятся закаливающие процедуры, проветривание, </a:t>
            </a:r>
            <a:r>
              <a:rPr lang="ru-RU" sz="2000" dirty="0" err="1" smtClean="0"/>
              <a:t>кварцевание</a:t>
            </a:r>
            <a:r>
              <a:rPr lang="ru-RU" sz="2000" dirty="0" smtClean="0"/>
              <a:t> помещений аппаратами </a:t>
            </a:r>
            <a:r>
              <a:rPr lang="ru-RU" sz="2000" dirty="0" err="1" smtClean="0"/>
              <a:t>Дезар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marL="82550" indent="0">
              <a:buNone/>
            </a:pPr>
            <a:r>
              <a:rPr lang="ru-RU" sz="2000" dirty="0" smtClean="0"/>
              <a:t>Питание детей в ДОУ осуществляет </a:t>
            </a:r>
            <a:r>
              <a:rPr lang="ru-RU" sz="2000" dirty="0" smtClean="0">
                <a:solidFill>
                  <a:srgbClr val="FF3300"/>
                </a:solidFill>
              </a:rPr>
              <a:t>ООО «Социальное питание». С меню </a:t>
            </a:r>
            <a:r>
              <a:rPr lang="ru-RU" sz="2000" dirty="0" smtClean="0">
                <a:solidFill>
                  <a:srgbClr val="002060"/>
                </a:solidFill>
              </a:rPr>
              <a:t>Вы можете познакомиться на сайте ДОУ в разделе </a:t>
            </a:r>
            <a:r>
              <a:rPr lang="ru-RU" sz="2000" dirty="0" smtClean="0">
                <a:solidFill>
                  <a:srgbClr val="002060"/>
                </a:solidFill>
              </a:rPr>
              <a:t>«Сведения об образовательной организации», в подразделе «Организация питания».</a:t>
            </a:r>
          </a:p>
          <a:p>
            <a:pPr marL="82550" indent="0">
              <a:buNone/>
            </a:pPr>
            <a:r>
              <a:rPr lang="ru-RU" sz="2000" dirty="0" smtClean="0"/>
              <a:t>Оказание </a:t>
            </a:r>
            <a:r>
              <a:rPr lang="ru-RU" sz="2000" dirty="0" smtClean="0"/>
              <a:t>первой доврачебной помощи, утренний фильтр, ведение групп здоровья детей, контроль за санитарным состоянием ведет </a:t>
            </a:r>
            <a:r>
              <a:rPr lang="ru-RU" sz="2000" b="1" dirty="0" smtClean="0">
                <a:solidFill>
                  <a:schemeClr val="accent4"/>
                </a:solidFill>
              </a:rPr>
              <a:t>старшая медсестра Лапина Яна Михайловна.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и рекомендации по оздоровлению детей и профилактическим мерам вы можете найти в разделе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«Медицинская страничка»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ДОУ.</a:t>
            </a:r>
            <a:endParaRPr lang="ru-RU" sz="2000" b="1" dirty="0" smtClean="0"/>
          </a:p>
          <a:p>
            <a:pPr marL="82550" indent="0">
              <a:buNone/>
            </a:pPr>
            <a:endParaRPr lang="ru-RU" sz="2000" dirty="0" smtClean="0"/>
          </a:p>
          <a:p>
            <a:pPr marL="82550" indent="0">
              <a:buNone/>
            </a:pPr>
            <a:endParaRPr lang="ru-RU" sz="20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5854" cy="549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Финансово-хозяйственная деятельность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92696"/>
            <a:ext cx="8035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Улучшение </a:t>
            </a:r>
            <a:r>
              <a:rPr lang="ru-RU" dirty="0"/>
              <a:t>материально-технической базы в 2021-2022 учебном году производилось из бюджетных и внебюджетных источников финансирования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u="sng" dirty="0"/>
              <a:t>За счет бюджетных средств:</a:t>
            </a:r>
            <a:endParaRPr lang="ru-RU" dirty="0"/>
          </a:p>
          <a:p>
            <a:r>
              <a:rPr lang="ru-RU" dirty="0"/>
              <a:t>Приобретены основные средства:</a:t>
            </a:r>
          </a:p>
          <a:p>
            <a:r>
              <a:rPr lang="ru-RU" dirty="0"/>
              <a:t>Детская мебель и уличное оборудование на сумму 112 130,63 руб</a:t>
            </a:r>
            <a:r>
              <a:rPr lang="ru-RU" dirty="0" smtClean="0"/>
              <a:t>.</a:t>
            </a:r>
          </a:p>
          <a:p>
            <a:r>
              <a:rPr lang="ru-RU" dirty="0"/>
              <a:t>Компьютерная техника на сумму 153 205,00 руб.</a:t>
            </a:r>
          </a:p>
          <a:p>
            <a:r>
              <a:rPr lang="ru-RU" dirty="0"/>
              <a:t>Игрушки, пособия, методическая литература на сумму 58 540 руб.</a:t>
            </a:r>
          </a:p>
          <a:p>
            <a:r>
              <a:rPr lang="ru-RU" dirty="0"/>
              <a:t>Канцелярские товары для занятий с детьми </a:t>
            </a:r>
            <a:r>
              <a:rPr lang="ru-RU" i="1" dirty="0"/>
              <a:t>(краска, кисти, пластилин и т.д.)</a:t>
            </a:r>
            <a:r>
              <a:rPr lang="ru-RU" dirty="0"/>
              <a:t> – на сумму 149 211 руб.</a:t>
            </a:r>
          </a:p>
          <a:p>
            <a:r>
              <a:rPr lang="ru-RU" dirty="0"/>
              <a:t>Средства защиты от </a:t>
            </a:r>
            <a:r>
              <a:rPr lang="en-US" dirty="0" err="1"/>
              <a:t>CoVid</a:t>
            </a:r>
            <a:r>
              <a:rPr lang="ru-RU" dirty="0"/>
              <a:t>-19 на сумму 15495 руб.</a:t>
            </a:r>
          </a:p>
          <a:p>
            <a:r>
              <a:rPr lang="ru-RU" dirty="0"/>
              <a:t>Замена тревожной кнопки 32 020 руб.</a:t>
            </a:r>
          </a:p>
          <a:p>
            <a:r>
              <a:rPr lang="ru-RU" b="1" u="sng" dirty="0"/>
              <a:t>За счёт внебюджетных средств</a:t>
            </a:r>
            <a:r>
              <a:rPr lang="ru-RU" u="sng" dirty="0"/>
              <a:t>:</a:t>
            </a:r>
            <a:endParaRPr lang="ru-RU" dirty="0"/>
          </a:p>
          <a:p>
            <a:r>
              <a:rPr lang="ru-RU" dirty="0"/>
              <a:t>Медикаменты (перевязочные средства) на сумму 4334 руб.</a:t>
            </a:r>
          </a:p>
          <a:p>
            <a:r>
              <a:rPr lang="ru-RU" dirty="0"/>
              <a:t>Приобретены моющие, хозяйственные, </a:t>
            </a:r>
            <a:r>
              <a:rPr lang="ru-RU" dirty="0" err="1"/>
              <a:t>электро</a:t>
            </a:r>
            <a:r>
              <a:rPr lang="ru-RU" dirty="0"/>
              <a:t> товары – на сумму 180384 руб.</a:t>
            </a:r>
          </a:p>
          <a:p>
            <a:r>
              <a:rPr lang="ru-RU" dirty="0"/>
              <a:t>Посуда – на сумму 9710 руб.</a:t>
            </a:r>
          </a:p>
          <a:p>
            <a:r>
              <a:rPr lang="ru-RU" dirty="0"/>
              <a:t>Мягкий инвентарь – на сумму 54106 руб.</a:t>
            </a:r>
          </a:p>
          <a:p>
            <a:r>
              <a:rPr lang="ru-RU" dirty="0"/>
              <a:t>Огнетушители 6 </a:t>
            </a:r>
            <a:r>
              <a:rPr lang="ru-RU" dirty="0" err="1"/>
              <a:t>шт</a:t>
            </a:r>
            <a:r>
              <a:rPr lang="ru-RU" dirty="0"/>
              <a:t> на сумму 4780,00 руб.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САЙТ ДОУ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962850" cy="5051648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  <a:hlinkClick r:id="rId2"/>
              </a:rPr>
              <a:t>http://mdou75.edu.yar.ru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Сведения об образовательной организации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Контактные данные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Графики работы сотрудников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Документы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Образовательная деятельность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Новости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Странички воспитателей с рекомендациями, специалистов ДОУ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Информация об инновационной деятельности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Обращения граждан, обратная связь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Для вас, родители!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Опросы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 др.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Любую информацию о деятельности ДОУ Вы можете найти на нашем сайте.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Свои вопросы, пожелания, благодарности Вы можете оставить в разделе «Форма обратной связи»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Управляющий совет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340768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УС – это коллегиальный орган управления детского сада.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Определение программы развития ДОУ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Повышение эффективности финансово-хозяйственной деятельности ДОУ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Содействие рациональному использованию выделенных ДОУ бюджетных средств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Содействие созданию оптимальных условий развития ДОУ и форм организации образовательного процесса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Контроль за соблюдением безопасных условий обучения и воспитания в детском саду</a:t>
            </a:r>
          </a:p>
          <a:p>
            <a:endParaRPr lang="ru-RU" dirty="0" smtClean="0"/>
          </a:p>
          <a:p>
            <a:r>
              <a:rPr lang="ru-RU" dirty="0" smtClean="0"/>
              <a:t>От каждой группы ежегодно выдвигаются члены Управляющего совета ДОУ.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3399FF"/>
                </a:solidFill>
              </a:rPr>
              <a:t>Подробная информация на сайте ДОУ </a:t>
            </a:r>
            <a:r>
              <a:rPr lang="en-US" dirty="0">
                <a:solidFill>
                  <a:srgbClr val="3399FF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3399FF"/>
                </a:solidFill>
                <a:hlinkClick r:id="rId2"/>
              </a:rPr>
              <a:t>mdou75.edu.yar.ru/upravlyayushchiy_sovet_i_sovet_rodite_44/polozheniya.html</a:t>
            </a:r>
            <a:endParaRPr lang="ru-RU" dirty="0" smtClean="0">
              <a:solidFill>
                <a:srgbClr val="3399FF"/>
              </a:solidFill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935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Совет родителей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980728"/>
            <a:ext cx="73448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99FF"/>
                </a:solidFill>
              </a:rPr>
              <a:t>Цель Совета родителей как коллегиального органа управления ДОУ:</a:t>
            </a:r>
          </a:p>
          <a:p>
            <a:r>
              <a:rPr lang="ru-RU" dirty="0" smtClean="0"/>
              <a:t>Обеспечение единых подходов к конструктивному сотрудничеству детского сада и родителей, направленных на совершенствование и развитие учреждения, формирование положительного имиджа, а также учет мнения родителей по вопросам управления детским садом, обсуждение локальных актов ДОУ, регулирующих сотрудничество ДОУ и родительской общественности</a:t>
            </a:r>
          </a:p>
          <a:p>
            <a:r>
              <a:rPr lang="ru-RU" dirty="0" smtClean="0">
                <a:solidFill>
                  <a:srgbClr val="3399FF"/>
                </a:solidFill>
              </a:rPr>
              <a:t>Совет родителей: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Способствует укреплению материально-</a:t>
            </a:r>
            <a:r>
              <a:rPr lang="ru-RU" dirty="0"/>
              <a:t>т</a:t>
            </a:r>
            <a:r>
              <a:rPr lang="ru-RU" dirty="0" smtClean="0"/>
              <a:t>ехнической базы ДОУ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Принимает участие в правовом воспитании детей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Содействует организации родительских собраний, клубов, встреч и других мероприятий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Оказывает посильную помощь в благоустройстве территории и помещений ДОУ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Осуществляет работу с неблагополучными семьями в ДОУ совместно с социальным педагогом и администрацией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Более подробная информация на сайте ДОУ</a:t>
            </a:r>
          </a:p>
          <a:p>
            <a:r>
              <a:rPr lang="en-US" dirty="0">
                <a:solidFill>
                  <a:srgbClr val="3399FF"/>
                </a:solidFill>
                <a:hlinkClick r:id="rId2"/>
              </a:rPr>
              <a:t>https://mdou75.edu.yar.ru/upravlyayushchiy_sovet_i_sovet_rodite_44/polozheniya.html</a:t>
            </a:r>
            <a:endParaRPr lang="ru-RU" dirty="0">
              <a:solidFill>
                <a:srgbClr val="3399FF"/>
              </a:solidFill>
            </a:endParaRP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71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406" t="-2"/>
          <a:stretch>
            <a:fillRect/>
          </a:stretch>
        </p:blipFill>
        <p:spPr bwMode="auto">
          <a:xfrm>
            <a:off x="-228600" y="381000"/>
            <a:ext cx="3581400" cy="35236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64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Constantia" pitchFamily="18" charset="0"/>
              </a:rPr>
              <a:t>Даже в самом маленьком сердечке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Constantia" pitchFamily="18" charset="0"/>
              </a:rPr>
              <a:t>Доброта душевная слышна.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Constantia" pitchFamily="18" charset="0"/>
              </a:rPr>
              <a:t>Мы стремимся, чтобы в каждом человечке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Constantia" pitchFamily="18" charset="0"/>
              </a:rPr>
              <a:t>Расцвела на радость всем она.</a:t>
            </a:r>
            <a:endParaRPr lang="ru-RU" sz="4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Пользователь\Рабочий стол\Колесова Е. Н\эмблема ДОУ\эмбле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439284" cy="29292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1000108"/>
            <a:ext cx="7143800" cy="53578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>
            <a:prstTxWarp prst="textArchUp">
              <a:avLst>
                <a:gd name="adj" fmla="val 988619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3300"/>
                </a:solidFill>
              </a:rPr>
              <a:t>Благодарим  ЗА АКТИВНОЕ СОТРУДНИЧЕСТВО!</a:t>
            </a:r>
            <a:endParaRPr lang="ru-RU" sz="4000" b="1" dirty="0">
              <a:ln>
                <a:solidFill>
                  <a:schemeClr val="accent2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826675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Телефон: </a:t>
            </a:r>
            <a:r>
              <a:rPr lang="ru-RU" b="1" dirty="0" smtClean="0">
                <a:solidFill>
                  <a:srgbClr val="C00000"/>
                </a:solidFill>
              </a:rPr>
              <a:t>30-34-14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E-mail: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yardou075@yandex.ru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Сайт ДОУ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hlinkClick r:id="rId4"/>
              </a:rPr>
              <a:t>http://mdou75.edu.yar.ru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Воспитательно-образовательная работа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447800"/>
            <a:ext cx="8682930" cy="4800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Всего в </a:t>
            </a:r>
            <a:r>
              <a:rPr lang="ru-RU" sz="2800" dirty="0" smtClean="0">
                <a:solidFill>
                  <a:srgbClr val="C00000"/>
                </a:solidFill>
              </a:rPr>
              <a:t>ДОУ по МЗ </a:t>
            </a:r>
            <a:r>
              <a:rPr lang="ru-RU" sz="2800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157 </a:t>
            </a:r>
            <a:r>
              <a:rPr lang="ru-RU" sz="2800" dirty="0" smtClean="0">
                <a:solidFill>
                  <a:srgbClr val="002060"/>
                </a:solidFill>
              </a:rPr>
              <a:t>детей </a:t>
            </a:r>
            <a:r>
              <a:rPr lang="ru-RU" sz="2800" dirty="0" smtClean="0">
                <a:solidFill>
                  <a:srgbClr val="C00000"/>
                </a:solidFill>
              </a:rPr>
              <a:t>6 групп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1 – ранний возраст (2 – 3 года) – общеразвивающей направленности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2 – </a:t>
            </a:r>
            <a:r>
              <a:rPr lang="ru-RU" sz="2000" dirty="0" smtClean="0">
                <a:solidFill>
                  <a:srgbClr val="002060"/>
                </a:solidFill>
              </a:rPr>
              <a:t>старший возраст (5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6 </a:t>
            </a:r>
            <a:r>
              <a:rPr lang="ru-RU" sz="2000" dirty="0" smtClean="0">
                <a:solidFill>
                  <a:srgbClr val="002060"/>
                </a:solidFill>
              </a:rPr>
              <a:t>лет) – комбинированной направленности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3 – </a:t>
            </a:r>
            <a:r>
              <a:rPr lang="ru-RU" sz="2000" dirty="0" smtClean="0">
                <a:solidFill>
                  <a:srgbClr val="002060"/>
                </a:solidFill>
              </a:rPr>
              <a:t>подготовительный </a:t>
            </a:r>
            <a:r>
              <a:rPr lang="ru-RU" sz="2000" dirty="0" smtClean="0">
                <a:solidFill>
                  <a:srgbClr val="002060"/>
                </a:solidFill>
              </a:rPr>
              <a:t>возраст </a:t>
            </a:r>
            <a:r>
              <a:rPr lang="ru-RU" sz="2000" dirty="0" smtClean="0">
                <a:solidFill>
                  <a:srgbClr val="002060"/>
                </a:solidFill>
              </a:rPr>
              <a:t>(6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7 </a:t>
            </a:r>
            <a:r>
              <a:rPr lang="ru-RU" sz="2000" dirty="0" smtClean="0">
                <a:solidFill>
                  <a:srgbClr val="002060"/>
                </a:solidFill>
              </a:rPr>
              <a:t>лет) </a:t>
            </a:r>
            <a:r>
              <a:rPr lang="ru-RU" sz="2000" dirty="0">
                <a:solidFill>
                  <a:srgbClr val="002060"/>
                </a:solidFill>
              </a:rPr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комбинированной </a:t>
            </a:r>
            <a:r>
              <a:rPr lang="ru-RU" sz="2000" dirty="0">
                <a:solidFill>
                  <a:srgbClr val="002060"/>
                </a:solidFill>
              </a:rPr>
              <a:t>направленности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4 – </a:t>
            </a:r>
            <a:r>
              <a:rPr lang="ru-RU" sz="2000" dirty="0" smtClean="0">
                <a:solidFill>
                  <a:srgbClr val="002060"/>
                </a:solidFill>
              </a:rPr>
              <a:t>подготовительный </a:t>
            </a:r>
            <a:r>
              <a:rPr lang="ru-RU" sz="2000" dirty="0" smtClean="0">
                <a:solidFill>
                  <a:srgbClr val="002060"/>
                </a:solidFill>
              </a:rPr>
              <a:t>возраст </a:t>
            </a:r>
            <a:r>
              <a:rPr lang="ru-RU" sz="2000" dirty="0" smtClean="0">
                <a:solidFill>
                  <a:srgbClr val="002060"/>
                </a:solidFill>
              </a:rPr>
              <a:t>(6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7 </a:t>
            </a:r>
            <a:r>
              <a:rPr lang="ru-RU" sz="2000" dirty="0" smtClean="0">
                <a:solidFill>
                  <a:srgbClr val="002060"/>
                </a:solidFill>
              </a:rPr>
              <a:t>лет) – комбинированной направленности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5 – </a:t>
            </a:r>
            <a:r>
              <a:rPr lang="ru-RU" sz="2000" dirty="0" smtClean="0">
                <a:solidFill>
                  <a:srgbClr val="002060"/>
                </a:solidFill>
              </a:rPr>
              <a:t>младший возраст (3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4 года)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общеразвивающей </a:t>
            </a:r>
            <a:r>
              <a:rPr lang="ru-RU" sz="2000" dirty="0" smtClean="0">
                <a:solidFill>
                  <a:srgbClr val="002060"/>
                </a:solidFill>
              </a:rPr>
              <a:t>направленности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6 – </a:t>
            </a:r>
            <a:r>
              <a:rPr lang="ru-RU" sz="2000" dirty="0" smtClean="0">
                <a:solidFill>
                  <a:srgbClr val="002060"/>
                </a:solidFill>
              </a:rPr>
              <a:t>средний </a:t>
            </a:r>
            <a:r>
              <a:rPr lang="ru-RU" sz="2000" dirty="0" smtClean="0">
                <a:solidFill>
                  <a:srgbClr val="002060"/>
                </a:solidFill>
              </a:rPr>
              <a:t>возраст </a:t>
            </a:r>
            <a:r>
              <a:rPr lang="ru-RU" sz="2000" dirty="0" smtClean="0">
                <a:solidFill>
                  <a:srgbClr val="002060"/>
                </a:solidFill>
              </a:rPr>
              <a:t>(4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5 лет) – комбинированной </a:t>
            </a:r>
            <a:r>
              <a:rPr lang="ru-RU" sz="2000" dirty="0" smtClean="0">
                <a:solidFill>
                  <a:srgbClr val="002060"/>
                </a:solidFill>
              </a:rPr>
              <a:t>направленности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87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Образовательная деятельность с детьми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429907"/>
            <a:ext cx="8754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Образовательная деятельность с детьми осуществляется на протяжении всего дня пребывания воспитанников в ДОУ. Выделяют специально организованную деятельность с детьми (занятия в соответствии с расписанием на каждый возраст детей), совместную деятельность в режимных моментах, коррекционную деятельность, дополнительное образование детей и индивидуальную работу в течение всего дня.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Регламентированная образовательная деятельность начинается ежедневно в 09.00!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2442"/>
            <a:ext cx="2835224" cy="2835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021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49935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Работа специалистов в ДОУ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505854" cy="542928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 ДОУ с Вами рады сотрудничать специалисты: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Старший воспитатель </a:t>
            </a:r>
            <a:r>
              <a:rPr lang="ru-RU" sz="2000" i="1" dirty="0" smtClean="0">
                <a:solidFill>
                  <a:srgbClr val="7030A0"/>
                </a:solidFill>
              </a:rPr>
              <a:t>Колесова Елена Николаевна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Учитель-логопед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Челина</a:t>
            </a:r>
            <a:r>
              <a:rPr lang="ru-RU" sz="2000" i="1" dirty="0" smtClean="0">
                <a:solidFill>
                  <a:srgbClr val="7030A0"/>
                </a:solidFill>
              </a:rPr>
              <a:t> Елена Николаевна и </a:t>
            </a:r>
            <a:r>
              <a:rPr lang="ru-RU" sz="2000" i="1" dirty="0" err="1" smtClean="0">
                <a:solidFill>
                  <a:srgbClr val="7030A0"/>
                </a:solidFill>
              </a:rPr>
              <a:t>Ардимасова</a:t>
            </a:r>
            <a:r>
              <a:rPr lang="ru-RU" sz="2000" i="1" dirty="0" smtClean="0">
                <a:solidFill>
                  <a:srgbClr val="7030A0"/>
                </a:solidFill>
              </a:rPr>
              <a:t> Татьяна Павловна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Педагог-психолог, социальный педагог</a:t>
            </a:r>
            <a:r>
              <a:rPr lang="ru-RU" sz="2000" i="1" dirty="0" smtClean="0">
                <a:solidFill>
                  <a:srgbClr val="7030A0"/>
                </a:solidFill>
              </a:rPr>
              <a:t> Колчина Ольга Владимировна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Музыкальный руководитель</a:t>
            </a:r>
            <a:r>
              <a:rPr lang="ru-RU" sz="2000" i="1" dirty="0" smtClean="0">
                <a:solidFill>
                  <a:srgbClr val="7030A0"/>
                </a:solidFill>
              </a:rPr>
              <a:t> Синицына Елена Валерьевна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Инструктор по физическому воспитанию</a:t>
            </a:r>
            <a:r>
              <a:rPr lang="ru-RU" sz="2000" i="1" dirty="0" smtClean="0">
                <a:solidFill>
                  <a:srgbClr val="7030A0"/>
                </a:solidFill>
              </a:rPr>
              <a:t> Калинина Валентина Владимировна</a:t>
            </a:r>
          </a:p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Формы  работы с детьми: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Групповые и подгрупповые занятия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Индивидуальные занятия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</a:rPr>
              <a:t>Досуговые</a:t>
            </a:r>
            <a:r>
              <a:rPr lang="ru-RU" sz="1800" dirty="0" smtClean="0">
                <a:solidFill>
                  <a:srgbClr val="002060"/>
                </a:solidFill>
              </a:rPr>
              <a:t> мероприятия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Диагностика детского развития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Формы взаимодействия с родителями</a:t>
            </a:r>
            <a:r>
              <a:rPr lang="ru-RU" sz="1800" dirty="0" smtClean="0">
                <a:solidFill>
                  <a:srgbClr val="002060"/>
                </a:solidFill>
              </a:rPr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</a:t>
            </a:r>
            <a:r>
              <a:rPr lang="ru-RU" sz="1800" dirty="0">
                <a:solidFill>
                  <a:srgbClr val="002060"/>
                </a:solidFill>
              </a:rPr>
              <a:t>к</a:t>
            </a:r>
            <a:r>
              <a:rPr lang="ru-RU" sz="1800" dirty="0" smtClean="0">
                <a:solidFill>
                  <a:srgbClr val="002060"/>
                </a:solidFill>
              </a:rPr>
              <a:t>онсультации, в том числе в дистанционном режиме онлайн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индивидуальные встречи, в том числе в дистанционном формате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семейные гостиные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информирование в раздевальных комнатах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информирование на сайте ДОУ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2101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Работа учителя-логопеда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Челиной</a:t>
            </a:r>
            <a:r>
              <a:rPr lang="ru-RU" sz="2400" b="1" dirty="0" smtClean="0">
                <a:solidFill>
                  <a:srgbClr val="C00000"/>
                </a:solidFill>
              </a:rPr>
              <a:t> Елены Николаевны и </a:t>
            </a:r>
            <a:r>
              <a:rPr lang="ru-RU" sz="2400" b="1" dirty="0" err="1" smtClean="0">
                <a:solidFill>
                  <a:srgbClr val="C00000"/>
                </a:solidFill>
              </a:rPr>
              <a:t>Ардимасовой</a:t>
            </a:r>
            <a:r>
              <a:rPr lang="ru-RU" sz="2400" b="1" dirty="0" smtClean="0">
                <a:solidFill>
                  <a:srgbClr val="C00000"/>
                </a:solidFill>
              </a:rPr>
              <a:t> Татьяны Павловны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447800"/>
            <a:ext cx="8178874" cy="4800600"/>
          </a:xfrm>
        </p:spPr>
        <p:txBody>
          <a:bodyPr/>
          <a:lstStyle/>
          <a:p>
            <a:pPr marL="82550" indent="0">
              <a:buNone/>
            </a:pPr>
            <a:r>
              <a:rPr lang="ru-RU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коррекционный педагог, занимающийся устранением речевых нарушений у детей и взрослых. Логопед не только «ставит» звуки. В задачи логопеда входят расширение и обогащение словарного запаса детей, развитие связной речи и обучение грамоте, исправление грамматических ошибок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550" indent="0">
              <a:buNone/>
            </a:pPr>
            <a:r>
              <a:rPr lang="ru-RU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детей зачисляется на занятия с учителем-логопедом? </a:t>
            </a:r>
          </a:p>
          <a:p>
            <a:pPr marL="82550" indent="0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Количество детей, одновременно занимающихся на логопедическом пункте, не должно превышать </a:t>
            </a:r>
            <a:r>
              <a:rPr lang="ru-RU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человек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как логопедическая помощь требуется большому количеству детей с разными видами речевых диагнозов, то </a:t>
            </a:r>
            <a:r>
              <a:rPr lang="ru-RU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работы с каждым из детей могут сильно различаться.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на занятия с логопедом дети зачисляются и выпускаются  не всей группой, а индивидуально, по мере исправления речевого нарушения. А </a:t>
            </a:r>
            <a:r>
              <a:rPr lang="ru-RU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освободившееся место сразу же зачисляется другой ребенок  из  Списка обучающихся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нуждающихся в логопедической помощи .  </a:t>
            </a:r>
          </a:p>
          <a:p>
            <a:pPr marL="82550" indent="0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занятия с учителем-логопедом в детском саду — это открытая и крайне подвижная система. </a:t>
            </a:r>
          </a:p>
          <a:p>
            <a:pPr marL="82550" indent="0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858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Работа музыкального руководителя Синицыной Елены Валерьевны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58" y="4437112"/>
            <a:ext cx="3072342" cy="2304256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-108520" y="2276872"/>
            <a:ext cx="6048672" cy="401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34858" cy="18582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Работа инструктора по физическому воспитанию </a:t>
            </a:r>
            <a:r>
              <a:rPr lang="ru-RU" sz="3600" b="1" dirty="0" err="1" smtClean="0">
                <a:solidFill>
                  <a:srgbClr val="C00000"/>
                </a:solidFill>
              </a:rPr>
              <a:t>Калининой</a:t>
            </a:r>
            <a:r>
              <a:rPr lang="ru-RU" sz="3600" b="1" dirty="0" smtClean="0">
                <a:solidFill>
                  <a:srgbClr val="C00000"/>
                </a:solidFill>
              </a:rPr>
              <a:t> Валентины Владимировны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45661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316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Работа педагога-психолога и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социального педагога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Колчиной Ольга Владимировны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44824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Выявление причин нарушений эмоционально-личностного и познавательного развития дошкольников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Коррекционная, профилактическая работа с детьми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Психологическое сопровождение детей в период адаптации и подготовке к школе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Комиссия по урегулированию споров в ДОУ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Работа по правовому воспитанию дошкольников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Выявление неблагополучных семей и работа с ними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БЕЗОПАСНОСТЬ ДОРОЖНОГО ДВИЖЕНИЯ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7344816" cy="230425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переход дороги в неположенном месте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отсутствие удерживающих устройств в автомобиле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Родители – главные  учителя детей!!!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к\Pictures\28.09\WP_20170928_11_10_1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5080000" cy="285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5680</TotalTime>
  <Words>1066</Words>
  <Application>Microsoft Office PowerPoint</Application>
  <PresentationFormat>Экран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Verdana</vt:lpstr>
      <vt:lpstr>Wingdings 2</vt:lpstr>
      <vt:lpstr>Солнцестояние</vt:lpstr>
      <vt:lpstr>Муниципальное Дошкольное образовательное учреждение  «Детский сад № 75»</vt:lpstr>
      <vt:lpstr>Воспитательно-образовательная работа</vt:lpstr>
      <vt:lpstr>Образовательная деятельность с детьми</vt:lpstr>
      <vt:lpstr>Работа специалистов в ДОУ</vt:lpstr>
      <vt:lpstr>Работа учителя-логопеда  Челиной Елены Николаевны и Ардимасовой Татьяны Павловны</vt:lpstr>
      <vt:lpstr>Работа музыкального руководителя Синицыной Елены Валерьевны</vt:lpstr>
      <vt:lpstr>Работа инструктора по физическому воспитанию Калининой Валентины Владимировны</vt:lpstr>
      <vt:lpstr>Работа педагога-психолога и  социального педагога  Колчиной Ольга Владимировны </vt:lpstr>
      <vt:lpstr>БЕЗОПАСНОСТЬ ДОРОЖНОГО ДВИЖЕНИЯ</vt:lpstr>
      <vt:lpstr>Дополнительное образование</vt:lpstr>
      <vt:lpstr>Персонификация ДОД</vt:lpstr>
      <vt:lpstr>Персонифицированное финансирование дополнительного образования www.yar.pfdo.ru   </vt:lpstr>
      <vt:lpstr>Физкультурно-оздоровительная работа в ДОУ. Медицинская деятельность</vt:lpstr>
      <vt:lpstr>Финансово-хозяйственная деятельность</vt:lpstr>
      <vt:lpstr>САЙТ ДОУ</vt:lpstr>
      <vt:lpstr>Управляющий совет</vt:lpstr>
      <vt:lpstr>Совет родителей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мэрии города Ярославля   Муниципальное дошкольное образовательное учреждение  детский сад общеразвивающего вида № 75   Инновационный проект «ОРИЕНТИР»</dc:title>
  <dc:creator>Елена</dc:creator>
  <cp:lastModifiedBy>Колесова</cp:lastModifiedBy>
  <cp:revision>533</cp:revision>
  <cp:lastPrinted>2021-09-29T10:57:48Z</cp:lastPrinted>
  <dcterms:modified xsi:type="dcterms:W3CDTF">2022-09-26T05:55:01Z</dcterms:modified>
</cp:coreProperties>
</file>