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91" r:id="rId6"/>
    <p:sldId id="257" r:id="rId7"/>
    <p:sldId id="258" r:id="rId8"/>
    <p:sldId id="276" r:id="rId9"/>
    <p:sldId id="283" r:id="rId10"/>
    <p:sldId id="286" r:id="rId11"/>
    <p:sldId id="292" r:id="rId12"/>
    <p:sldId id="293" r:id="rId13"/>
    <p:sldId id="287" r:id="rId14"/>
    <p:sldId id="294" r:id="rId15"/>
    <p:sldId id="261" r:id="rId16"/>
    <p:sldId id="280" r:id="rId17"/>
    <p:sldId id="281" r:id="rId18"/>
    <p:sldId id="282" r:id="rId19"/>
    <p:sldId id="290" r:id="rId20"/>
    <p:sldId id="278" r:id="rId21"/>
    <p:sldId id="264" r:id="rId22"/>
    <p:sldId id="277" r:id="rId23"/>
    <p:sldId id="284" r:id="rId24"/>
    <p:sldId id="285" r:id="rId25"/>
    <p:sldId id="265" r:id="rId26"/>
    <p:sldId id="26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>
      <p:cViewPr varScale="1">
        <p:scale>
          <a:sx n="107" d="100"/>
          <a:sy n="107" d="100"/>
        </p:scale>
        <p:origin x="-17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74B64-E1DF-4324-A70E-D1443DFA0A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4250D-FC66-40CD-ABD7-65D0FF5B9568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C211F-274D-4B73-8F53-607921CCC5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1C211F-274D-4B73-8F53-607921CCC53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7A4A4AD-8453-43D4-BA40-63B6AF46B781}" type="datetimeFigureOut">
              <a:rPr lang="ru-RU" smtClean="0"/>
              <a:pPr/>
              <a:t>25.10.2016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805352-7656-4FD7-B4C2-BFE34D0E28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714348" y="714356"/>
            <a:ext cx="7500990" cy="293066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88640"/>
            <a:ext cx="7509998" cy="31683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Краткая презентация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Основной образовательной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МДОУ «Детский сад №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75» 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Ярославля 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5" y="3828918"/>
            <a:ext cx="2736304" cy="2654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714356"/>
            <a:ext cx="807249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ПЛАНИРУЕМЫЕ РЕЗУЛЬТАТЫ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7715304" cy="464347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b="1" dirty="0" smtClean="0"/>
              <a:t> </a:t>
            </a:r>
            <a:r>
              <a:rPr lang="ru-RU" dirty="0" smtClean="0"/>
              <a:t>Эта часть ООП ДО составлена на основе соответствующего раздела </a:t>
            </a:r>
            <a:r>
              <a:rPr lang="ru-RU" dirty="0" smtClean="0"/>
              <a:t>авторской программы </a:t>
            </a:r>
            <a:r>
              <a:rPr lang="ru-RU" dirty="0" smtClean="0"/>
              <a:t>«От рождения до школы» (обязательная часть)  и дополнена описанием планируемых результатов в части, формируемой участниками образовательных отношений (это результаты работы по приоритетным направлениям, результаты, учитывающие особенности развития детей с ОВЗ и др.).</a:t>
            </a:r>
          </a:p>
          <a:p>
            <a:pPr algn="l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157192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714356"/>
            <a:ext cx="807249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Содержательный раздел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1916832"/>
            <a:ext cx="7715304" cy="36004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 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- Описание </a:t>
            </a:r>
            <a:r>
              <a:rPr lang="ru-RU" dirty="0" smtClean="0"/>
              <a:t>образовательной деятельности в соответствии с направлениями развития ребенка, представленными в образовательных областях. </a:t>
            </a:r>
          </a:p>
          <a:p>
            <a:r>
              <a:rPr lang="ru-RU" dirty="0" smtClean="0"/>
              <a:t>- Вариативные </a:t>
            </a:r>
            <a:r>
              <a:rPr lang="ru-RU" dirty="0" smtClean="0"/>
              <a:t>формы, способы, методы и средства реализации Программы с учетом возрастных и индивидуальных особенностей воспитанников, специфики их образовательных потребностей и интересов(</a:t>
            </a:r>
          </a:p>
          <a:p>
            <a:r>
              <a:rPr lang="ru-RU" dirty="0" smtClean="0"/>
              <a:t>- Описание </a:t>
            </a:r>
            <a:r>
              <a:rPr lang="ru-RU" dirty="0" smtClean="0"/>
              <a:t>образовательной деятельности по профессиональной коррекции нарушений развития детей</a:t>
            </a:r>
          </a:p>
          <a:p>
            <a:r>
              <a:rPr lang="ru-RU" dirty="0" smtClean="0"/>
              <a:t>- Особенности </a:t>
            </a:r>
            <a:r>
              <a:rPr lang="ru-RU" dirty="0" smtClean="0"/>
              <a:t>образовательной  деятельности разных видов и  культурных практик</a:t>
            </a:r>
          </a:p>
          <a:p>
            <a:r>
              <a:rPr lang="ru-RU" dirty="0" smtClean="0"/>
              <a:t>- Способы </a:t>
            </a:r>
            <a:r>
              <a:rPr lang="ru-RU" dirty="0" smtClean="0"/>
              <a:t>и направления поддержки детской инициативы</a:t>
            </a:r>
          </a:p>
          <a:p>
            <a:r>
              <a:rPr lang="ru-RU" dirty="0" smtClean="0"/>
              <a:t>- Особенности </a:t>
            </a:r>
            <a:r>
              <a:rPr lang="ru-RU" dirty="0" smtClean="0"/>
              <a:t>взаимодействия педагогического коллектива  с семьями воспитанников </a:t>
            </a:r>
          </a:p>
          <a:p>
            <a:r>
              <a:rPr lang="ru-RU" dirty="0" smtClean="0"/>
              <a:t>- Иные </a:t>
            </a:r>
            <a:r>
              <a:rPr lang="ru-RU" dirty="0" smtClean="0"/>
              <a:t>характеристики, значимые для частников образовательных отношений </a:t>
            </a:r>
          </a:p>
          <a:p>
            <a:pPr algn="just"/>
            <a:endParaRPr lang="ru-RU" dirty="0" smtClean="0"/>
          </a:p>
          <a:p>
            <a:pPr algn="l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373216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928662" y="785794"/>
            <a:ext cx="7643866" cy="11430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928670"/>
            <a:ext cx="7159776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ОБРАЗОВАТЕЛЬНЫЕ  ОБЛАСТИ 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611560" y="2132856"/>
            <a:ext cx="2500330" cy="142876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Социально –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коммуникативное</a:t>
            </a:r>
          </a:p>
          <a:p>
            <a:pPr algn="ctr"/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143240" y="3286124"/>
            <a:ext cx="2643206" cy="15716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Речевое развитие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71472" y="4786322"/>
            <a:ext cx="2428892" cy="1643074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Художественно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эстетическое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5715008" y="4572008"/>
            <a:ext cx="2928958" cy="1571636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Физическое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развитие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6000760" y="2071678"/>
            <a:ext cx="2643206" cy="142876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Познавательное 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5229200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714356"/>
            <a:ext cx="807249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СОДЕРЖАНИЕ ОБРАЗОВАТЕЛЬНЫХ ОБЛАСТЕЙ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753376" cy="3865632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</a:pPr>
            <a:r>
              <a:rPr lang="ru-RU" sz="2800" dirty="0" smtClean="0"/>
              <a:t>Содержание образовательных областей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Arial" charset="0"/>
              </a:rPr>
              <a:t>зависит от возрастных и индивидуальных особенностей детей, определяется целями и задачами Программы и может реализовываться в различных видах деятельности (общении, игре, познавательно-исследовательской деятельности - как сквозных механизмах развития ребенка)</a:t>
            </a:r>
            <a:endParaRPr lang="ru-RU" sz="1100" dirty="0" smtClean="0">
              <a:latin typeface="Arial" charset="0"/>
              <a:cs typeface="Arial" charset="0"/>
            </a:endParaRPr>
          </a:p>
          <a:p>
            <a:pPr algn="just"/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157192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714356"/>
            <a:ext cx="807249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ВИДЫ ДЕТСКОЙ ДЕЯТЕЛЬНОСТИ</a:t>
            </a:r>
            <a:endParaRPr lang="ru-RU" sz="40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3400" y="2214554"/>
            <a:ext cx="7753376" cy="4071966"/>
          </a:xfrm>
        </p:spPr>
        <p:txBody>
          <a:bodyPr>
            <a:normAutofit fontScale="77500" lnSpcReduction="20000"/>
          </a:bodyPr>
          <a:lstStyle/>
          <a:p>
            <a:pPr algn="ctr" eaLnBrk="0" hangingPunct="0"/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 раннего возраста (1 год - 3 года)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1200" dirty="0" smtClean="0">
              <a:solidFill>
                <a:srgbClr val="002060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предметная деятельность и игры с составными и динамическими игрушками; </a:t>
            </a:r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экспериментирование с материалами и веществами (песок, вода, тесто и пр.);</a:t>
            </a:r>
            <a:endParaRPr lang="ru-RU" sz="1050" dirty="0" smtClean="0"/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общение с взрослым и совместные игры со сверстниками под руководством взрослого;</a:t>
            </a:r>
            <a:endParaRPr lang="ru-RU" sz="1050" dirty="0" smtClean="0"/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самообслуживание и действия с бытовыми предметами-орудиями</a:t>
            </a:r>
            <a:endParaRPr lang="ru-RU" sz="1050" dirty="0" smtClean="0"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восприятие смысла музыки, сказок, стихов, рассматривание картинок;</a:t>
            </a:r>
            <a:endParaRPr lang="ru-RU" sz="1050" dirty="0" smtClean="0"/>
          </a:p>
          <a:p>
            <a:pPr algn="just" eaLnBrk="0" hangingPunct="0">
              <a:buFontTx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двигательная активность.</a:t>
            </a:r>
            <a:endParaRPr lang="ru-RU" sz="1050" dirty="0" smtClean="0"/>
          </a:p>
          <a:p>
            <a:pPr algn="just"/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489848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260648"/>
            <a:ext cx="807249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8058152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ВИДЫ ДЕТСКОЙ ДЕЯТЕЛЬНОСТИ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1844824"/>
            <a:ext cx="7858180" cy="4441696"/>
          </a:xfrm>
        </p:spPr>
        <p:txBody>
          <a:bodyPr>
            <a:noAutofit/>
          </a:bodyPr>
          <a:lstStyle/>
          <a:p>
            <a:pPr algn="just" eaLnBrk="0" hangingPunct="0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детей дошкольного возраста (3 года - 8 лет):</a:t>
            </a:r>
            <a:endParaRPr lang="ru-RU" sz="1600" dirty="0" smtClean="0">
              <a:solidFill>
                <a:srgbClr val="002060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ряд видов деятельности, таких как игровая, включая сюжетно-ролевую игру, игру с правилами и другие виды игры;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коммуникативная (общение и взаимодействие со взрослыми и сверстниками);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познавательно-исследовательская (исследования объектов окружающего мира и экспериментирования с ними);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восприятие художественной литературы и фольклора;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самообслуживание и элементарный бытовой труд (в помещении и на улице);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конструирование из разного материала, включая конструкторы, модули, бумагу, природный и иной материал;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изобразительная (рисование, лепка, аппликация);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музыкальная (восприятие и понимание смысла музыкальных произведений, пение, музыкально-ритмические движения, </a:t>
            </a:r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игры на детских музыкальных инструментах);</a:t>
            </a:r>
            <a:endParaRPr lang="ru-RU" sz="1600" dirty="0" smtClean="0"/>
          </a:p>
          <a:p>
            <a:pPr algn="just" eaLnBrk="0" hangingPunct="0">
              <a:buFontTx/>
              <a:buChar char="•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двигательная (овладение основными движениями) формы активности ребенка.</a:t>
            </a:r>
            <a:endParaRPr lang="ru-RU" sz="1600" dirty="0" smtClean="0"/>
          </a:p>
          <a:p>
            <a:pPr algn="just"/>
            <a:endParaRPr lang="ru-RU" sz="1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157192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07249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8058152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ОРГАНИЗАЦИОННЫЙ РАЗДЕЛ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3400" y="1571612"/>
            <a:ext cx="8039128" cy="4786346"/>
          </a:xfrm>
        </p:spPr>
        <p:txBody>
          <a:bodyPr>
            <a:normAutofit fontScale="85000" lnSpcReduction="20000"/>
          </a:bodyPr>
          <a:lstStyle/>
          <a:p>
            <a:pPr algn="just">
              <a:spcBef>
                <a:spcPct val="0"/>
              </a:spcBef>
            </a:pPr>
            <a:endParaRPr lang="ru-RU" sz="1100" dirty="0" smtClean="0">
              <a:latin typeface="Arial" charset="0"/>
              <a:cs typeface="Arial" charset="0"/>
            </a:endParaRPr>
          </a:p>
          <a:p>
            <a:pPr algn="just"/>
            <a:r>
              <a:rPr lang="ru-RU" b="1" dirty="0" smtClean="0"/>
              <a:t> </a:t>
            </a:r>
            <a:r>
              <a:rPr lang="ru-RU" sz="3600" b="1" dirty="0" smtClean="0"/>
              <a:t>Организационный раздел </a:t>
            </a:r>
            <a:r>
              <a:rPr lang="ru-RU" sz="3600" dirty="0" smtClean="0"/>
              <a:t>содержит описание материально-технического обеспечения Программы, включает распорядок и режим дня, а также особенности традиционных событий, праздников, мероприятий; особенности организации развивающей предметно-пространственной среды, особенности </a:t>
            </a:r>
          </a:p>
          <a:p>
            <a:pPr algn="just"/>
            <a:r>
              <a:rPr lang="ru-RU" sz="3600" dirty="0" smtClean="0"/>
              <a:t>взаимодействия </a:t>
            </a:r>
          </a:p>
          <a:p>
            <a:pPr algn="just"/>
            <a:r>
              <a:rPr lang="ru-RU" sz="3600" dirty="0" smtClean="0"/>
              <a:t>педагогического коллектива</a:t>
            </a:r>
          </a:p>
          <a:p>
            <a:pPr algn="just"/>
            <a:r>
              <a:rPr lang="ru-RU" sz="3600" dirty="0" smtClean="0"/>
              <a:t> с семьями воспитанников. </a:t>
            </a:r>
          </a:p>
          <a:p>
            <a:pPr algn="just"/>
            <a:endParaRPr lang="ru-RU" sz="36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157192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188640"/>
            <a:ext cx="8358246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058152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ОБРАЗОВАТЕЛЬНАЯ ДЕЯТЕЛЬНОСТЬ 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196752"/>
            <a:ext cx="8715404" cy="5143512"/>
          </a:xfrm>
        </p:spPr>
        <p:txBody>
          <a:bodyPr>
            <a:normAutofit fontScale="32500" lnSpcReduction="20000"/>
          </a:bodyPr>
          <a:lstStyle/>
          <a:p>
            <a:pPr algn="l"/>
            <a:r>
              <a:rPr lang="ru-RU" sz="5500" b="1" dirty="0" smtClean="0"/>
              <a:t>1.</a:t>
            </a:r>
            <a:r>
              <a:rPr lang="ru-RU" sz="5500" b="1" u="sng" dirty="0" smtClean="0"/>
              <a:t>Утренний образовательный блок</a:t>
            </a:r>
            <a:r>
              <a:rPr lang="ru-RU" sz="5500" dirty="0" smtClean="0"/>
              <a:t> – продолжительность</a:t>
            </a:r>
          </a:p>
          <a:p>
            <a:pPr algn="l"/>
            <a:r>
              <a:rPr lang="ru-RU" sz="5500" dirty="0" smtClean="0"/>
              <a:t>        с 7.00 до 9.00 часов – включает в себя:</a:t>
            </a:r>
          </a:p>
          <a:p>
            <a:pPr lvl="1" algn="l"/>
            <a:r>
              <a:rPr lang="ru-RU" sz="5500" dirty="0" smtClean="0"/>
              <a:t>Совместную деятельность воспитателя с ребенком,</a:t>
            </a:r>
          </a:p>
          <a:p>
            <a:pPr lvl="1" algn="l"/>
            <a:r>
              <a:rPr lang="ru-RU" sz="5500" dirty="0" smtClean="0"/>
              <a:t>Свободную самостоятельную игровую деятельность детей;</a:t>
            </a:r>
          </a:p>
          <a:p>
            <a:pPr algn="l"/>
            <a:r>
              <a:rPr lang="ru-RU" sz="5500" b="1" dirty="0" smtClean="0"/>
              <a:t>2</a:t>
            </a:r>
            <a:r>
              <a:rPr lang="ru-RU" sz="5500" dirty="0" smtClean="0"/>
              <a:t>. </a:t>
            </a:r>
            <a:r>
              <a:rPr lang="ru-RU" sz="5500" b="1" u="sng" dirty="0" smtClean="0"/>
              <a:t>Развивающий блок</a:t>
            </a:r>
            <a:r>
              <a:rPr lang="ru-RU" sz="5500" dirty="0" smtClean="0"/>
              <a:t> – продолжительность с 9.00 до 12.00 часов – представляет собой регламентированное обучение согласно учебному плану.</a:t>
            </a:r>
          </a:p>
          <a:p>
            <a:pPr algn="l"/>
            <a:r>
              <a:rPr lang="ru-RU" sz="5500" b="1" dirty="0" smtClean="0"/>
              <a:t>3.</a:t>
            </a:r>
            <a:r>
              <a:rPr lang="ru-RU" sz="5500" b="1" u="sng" dirty="0" smtClean="0"/>
              <a:t>Вечерний блок</a:t>
            </a:r>
            <a:r>
              <a:rPr lang="ru-RU" sz="5500" dirty="0" smtClean="0"/>
              <a:t>– продолжительность с 15.15.  до 19.00 часов – включает в себя:</a:t>
            </a:r>
          </a:p>
          <a:p>
            <a:pPr lvl="1" algn="l"/>
            <a:r>
              <a:rPr lang="ru-RU" sz="5500" dirty="0" smtClean="0"/>
              <a:t>Кружковая деятельность / индивидуальная работа </a:t>
            </a:r>
          </a:p>
          <a:p>
            <a:pPr lvl="1" algn="l"/>
            <a:r>
              <a:rPr lang="ru-RU" sz="5500" dirty="0" smtClean="0"/>
              <a:t>Самостоятельная игровая деятельность ребенка  </a:t>
            </a:r>
          </a:p>
          <a:p>
            <a:pPr lvl="1" algn="l"/>
            <a:r>
              <a:rPr lang="ru-RU" sz="5500" dirty="0" smtClean="0"/>
              <a:t>Совместная </a:t>
            </a:r>
            <a:r>
              <a:rPr lang="ru-RU" sz="5500" dirty="0" smtClean="0"/>
              <a:t>деятельность воспитателя и </a:t>
            </a:r>
            <a:r>
              <a:rPr lang="ru-RU" sz="5500" dirty="0" smtClean="0"/>
              <a:t>ребенка</a:t>
            </a:r>
            <a:endParaRPr lang="ru-RU" sz="4500" dirty="0" smtClean="0"/>
          </a:p>
          <a:p>
            <a:pPr algn="l">
              <a:lnSpc>
                <a:spcPct val="150000"/>
              </a:lnSpc>
            </a:pPr>
            <a:r>
              <a:rPr lang="ru-RU" sz="4500" dirty="0" smtClean="0"/>
              <a:t>Педагогам предоставляется право варьировать место занятий в педагогическом процессе, интегрируя (объединяя) содержание различных видов занятий в зависимости от поставленных целей и задач обучения и воспитания. Воспитатели и узкие специалисты координируют содержание проводимых занятий, осуществляя совместное планирование, обсуждая достижения и проблемы отдельных детей и группы в целом.</a:t>
            </a:r>
          </a:p>
          <a:p>
            <a:pPr algn="l">
              <a:lnSpc>
                <a:spcPct val="150000"/>
              </a:lnSpc>
            </a:pPr>
            <a:endParaRPr lang="ru-RU" sz="2900" dirty="0" smtClean="0"/>
          </a:p>
          <a:p>
            <a:pPr algn="l"/>
            <a:endParaRPr lang="ru-RU" sz="2900" dirty="0" smtClean="0"/>
          </a:p>
          <a:p>
            <a:pPr algn="l"/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489848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332656"/>
            <a:ext cx="8358246" cy="8572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51648" cy="92869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Используемые программы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dirty="0" smtClean="0"/>
              <a:t>  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Воспитатель\Desktop\a701b99e-e49b-11e3-9f26-6cf049e4f0a7_208x300_pc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923088" y="1714500"/>
            <a:ext cx="2220912" cy="320198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357158" y="1785926"/>
            <a:ext cx="65722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2000" dirty="0" smtClean="0"/>
              <a:t>Программа учреждения разработана 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с учетом примерной основной образовательной программой дошкольного образования, одобренной решением федерального учебно-методического объединения по общему образованию (протокол от 20 мая 2015 г. № 2/15) </a:t>
            </a:r>
          </a:p>
          <a:p>
            <a:pPr marL="342900" indent="-342900">
              <a:buAutoNum type="arabicPeriod"/>
            </a:pPr>
            <a:r>
              <a:rPr lang="ru-RU" sz="2000" dirty="0" smtClean="0"/>
              <a:t> авторской комплексной программой  «От рождения до школы», под редакцией </a:t>
            </a:r>
            <a:r>
              <a:rPr lang="ru-RU" sz="2000" dirty="0" err="1" smtClean="0"/>
              <a:t>Н.Е.Вераксы</a:t>
            </a:r>
            <a:r>
              <a:rPr lang="ru-RU" sz="2000" dirty="0" smtClean="0"/>
              <a:t>, Т.С.Комаровой, М.А.Васильевой ( М.: МОЗАИКА СИНТЕЗ, 2014. — 368 с.)</a:t>
            </a:r>
            <a:endParaRPr lang="ru-RU" sz="2000" dirty="0"/>
          </a:p>
        </p:txBody>
      </p:sp>
      <p:pic>
        <p:nvPicPr>
          <p:cNvPr id="3074" name="Picture 2" descr="C:\Users\Воспитатель\Desktop\uk5589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8" y="4595820"/>
            <a:ext cx="1728952" cy="2262180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5301208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476672"/>
            <a:ext cx="8358246" cy="71438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851648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Используемые программы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2400" dirty="0" smtClean="0"/>
              <a:t>      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1412776"/>
            <a:ext cx="650082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3. программа </a:t>
            </a:r>
            <a:r>
              <a:rPr lang="ru-RU" sz="2000" dirty="0" smtClean="0"/>
              <a:t>«Я, ты, мы" Князева, </a:t>
            </a:r>
            <a:r>
              <a:rPr lang="ru-RU" sz="2000" dirty="0" err="1" smtClean="0"/>
              <a:t>Стеркина</a:t>
            </a:r>
            <a:r>
              <a:rPr lang="ru-RU" sz="2000" dirty="0" smtClean="0"/>
              <a:t>, Авдеева</a:t>
            </a:r>
            <a:endParaRPr lang="ru-RU" sz="2000" dirty="0" smtClean="0"/>
          </a:p>
          <a:p>
            <a:r>
              <a:rPr lang="ru-RU" sz="2000" dirty="0" smtClean="0"/>
              <a:t>4. «Безопасность» Авдеева, </a:t>
            </a:r>
            <a:r>
              <a:rPr lang="ru-RU" sz="2000" dirty="0" err="1" smtClean="0"/>
              <a:t>Стеркина</a:t>
            </a:r>
            <a:endParaRPr lang="ru-RU" sz="2000" dirty="0" smtClean="0"/>
          </a:p>
          <a:p>
            <a:r>
              <a:rPr lang="ru-RU" sz="2000" dirty="0" smtClean="0"/>
              <a:t>5</a:t>
            </a:r>
            <a:r>
              <a:rPr lang="ru-RU" sz="2000" dirty="0" smtClean="0"/>
              <a:t>. вариативной </a:t>
            </a:r>
            <a:r>
              <a:rPr lang="ru-RU" sz="2000" dirty="0" smtClean="0"/>
              <a:t>примерной адаптированной основной образовательной программы для детей с тяжелыми нарушениями речи (общим недоразвитием речи) с 3 до 7 лет, Издание третье, переработанное и дополненное в соответствии с ФГОС ДО Автор Н. В. </a:t>
            </a:r>
            <a:r>
              <a:rPr lang="ru-RU" sz="2000" dirty="0" err="1" smtClean="0"/>
              <a:t>Нищева</a:t>
            </a:r>
            <a:r>
              <a:rPr lang="ru-RU" sz="2000" dirty="0" smtClean="0"/>
              <a:t> (Санкт-Петербург, ДЕТСТВО-ПРЕСС, 2015)</a:t>
            </a:r>
          </a:p>
          <a:p>
            <a:r>
              <a:rPr lang="ru-RU" sz="2000" dirty="0" smtClean="0"/>
              <a:t>6. "Воспитание и обучение детей дошкольного возраста с  фонетико-фонематическим недоразвитием" Программа и методические рекомендации.  Филичева Т.Б., Чиркина Г.В. М.: 2004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3933056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827584" y="404664"/>
            <a:ext cx="7500990" cy="150019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ОСНОВНАЯ ОБРАЗОВАТЕЛЬНАЯ ПРОГРАММА ДОУ РАЗРАБОТАНА НА ОСНОВЕ ФГОС ДО 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6" name="Picture 2" descr="C:\Users\Воспитатель\Desktop\getImag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04864"/>
            <a:ext cx="6336704" cy="27377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99592" y="5103674"/>
            <a:ext cx="61926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Приказ Министерства образования и науки Российской Федерации  от 17 октября 2013 г. N 1155 г. Москва "Об утверждении федерального государственного образовательного стандарта дошкольного образования"</a:t>
            </a:r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5157192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714356"/>
            <a:ext cx="842968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143932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ВЗАИМОДЕЙСТВИЕ ДОУ  С СЕМЬЯМИ  ВОСПИТАННИКОВ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500990" cy="285752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Цель взаимодействия ДОУ с семьей </a:t>
            </a:r>
            <a:r>
              <a:rPr lang="ru-RU" dirty="0" smtClean="0"/>
              <a:t>— установление партнерских отношений с родителями в процессе развития и воспитания детей раннего и дошкольного возраста в условиях ДОУ и семьи; создание единого образовательного пространства.</a:t>
            </a:r>
          </a:p>
          <a:p>
            <a:pPr algn="just"/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157192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39552" y="188640"/>
            <a:ext cx="8215370" cy="100013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058152" cy="107157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ПРИНЦИПЫ ВЗАИМОДЕЙСТВИЯ С СЕМЬЯМИ  ВОСПИТАННИКОВ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1340768"/>
            <a:ext cx="8072494" cy="4857784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b="1" i="1" dirty="0" smtClean="0"/>
              <a:t>Принцип активности и сознательности</a:t>
            </a:r>
            <a:r>
              <a:rPr lang="ru-RU" dirty="0" smtClean="0"/>
              <a:t> – участие всего коллектива ДОУ и родителей в поиске современных форм и методов сотрудничества с семьей;</a:t>
            </a:r>
          </a:p>
          <a:p>
            <a:pPr lvl="0" algn="just"/>
            <a:r>
              <a:rPr lang="ru-RU" b="1" i="1" dirty="0" smtClean="0"/>
              <a:t>Принцип открытости и доверия </a:t>
            </a:r>
            <a:r>
              <a:rPr lang="ru-RU" b="1" dirty="0" smtClean="0"/>
              <a:t>– </a:t>
            </a:r>
            <a:r>
              <a:rPr lang="ru-RU" dirty="0" smtClean="0"/>
              <a:t>предоставление каждому родителю возможности знать и видеть, как развиваются и живут дети в детском саду;</a:t>
            </a:r>
          </a:p>
          <a:p>
            <a:pPr lvl="0" algn="just"/>
            <a:r>
              <a:rPr lang="ru-RU" b="1" i="1" dirty="0" smtClean="0"/>
              <a:t>Принцип сотрудничества </a:t>
            </a:r>
            <a:r>
              <a:rPr lang="ru-RU" dirty="0" smtClean="0"/>
              <a:t>- общение «на равных»; совместная деятельность, которая осуществляется на основании социальной перцепции и с помощью общения;</a:t>
            </a:r>
          </a:p>
          <a:p>
            <a:pPr lvl="0" algn="just"/>
            <a:r>
              <a:rPr lang="ru-RU" b="1" i="1" dirty="0" smtClean="0"/>
              <a:t>Принцип согласованного взаимодействия </a:t>
            </a:r>
            <a:r>
              <a:rPr lang="ru-RU" i="1" dirty="0" smtClean="0"/>
              <a:t>-</a:t>
            </a:r>
            <a:r>
              <a:rPr lang="ru-RU" dirty="0" smtClean="0"/>
              <a:t> возможность высказывать друг другу свои соображения о тех или иных проблемах воспитания;</a:t>
            </a:r>
          </a:p>
          <a:p>
            <a:pPr lvl="0" algn="just"/>
            <a:r>
              <a:rPr lang="ru-RU" b="1" i="1" dirty="0" smtClean="0"/>
              <a:t>Принцип воздействия на семью через ребенка –</a:t>
            </a:r>
            <a:r>
              <a:rPr lang="ru-RU" dirty="0" smtClean="0"/>
              <a:t> если жизнь в группе эмоционально насыщена, комфортна, содержательна, то ребенок обязательно поделится впечатлениями с родителями.</a:t>
            </a:r>
          </a:p>
          <a:p>
            <a:pPr algn="just"/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8" y="5652618"/>
            <a:ext cx="1122379" cy="108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683568" y="260648"/>
            <a:ext cx="8001056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02718" cy="16430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6" charset="0"/>
              </a:rPr>
              <a:t>Модель сотрудничества </a:t>
            </a:r>
            <a:br>
              <a:rPr lang="ru-RU" sz="3200" b="1" dirty="0" smtClean="0">
                <a:solidFill>
                  <a:srgbClr val="C00000"/>
                </a:solidFill>
                <a:effectLst/>
                <a:latin typeface="Times New Roman" pitchFamily="16" charset="0"/>
              </a:rPr>
            </a:br>
            <a:r>
              <a:rPr lang="ru-RU" sz="3200" b="1" dirty="0" smtClean="0">
                <a:solidFill>
                  <a:srgbClr val="C00000"/>
                </a:solidFill>
                <a:effectLst/>
                <a:latin typeface="Times New Roman" pitchFamily="16" charset="0"/>
              </a:rPr>
              <a:t>семьи и детского сада</a:t>
            </a:r>
            <a:br>
              <a:rPr lang="ru-RU" sz="3200" b="1" dirty="0" smtClean="0">
                <a:solidFill>
                  <a:srgbClr val="C00000"/>
                </a:solidFill>
                <a:effectLst/>
                <a:latin typeface="Times New Roman" pitchFamily="16" charset="0"/>
              </a:rPr>
            </a:b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57158" y="1844824"/>
          <a:ext cx="8286808" cy="4453831"/>
        </p:xfrm>
        <a:graphic>
          <a:graphicData uri="http://schemas.openxmlformats.org/drawingml/2006/table">
            <a:tbl>
              <a:tblPr/>
              <a:tblGrid>
                <a:gridCol w="3133645"/>
                <a:gridCol w="5153163"/>
              </a:tblGrid>
              <a:tr h="7994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проведении мониторинговых исследований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Анкетирование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Социологический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опрос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 smtClean="0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Интервьюирование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Mangal"/>
                        </a:rPr>
                        <a:t> 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«Родительская почта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»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42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создании условий</a:t>
                      </a:r>
                      <a:endParaRPr lang="ru-RU" sz="1200" kern="5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Участие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в субботниках по благоустройству территории.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Помощь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в создании РППС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.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управлении ДОО</a:t>
                      </a:r>
                      <a:endParaRPr lang="ru-RU" sz="1200" kern="5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Участие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в работе  Совета родителей;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Управляющего совета, педагогических 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советах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46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просветительской деятельности, направленной на  повышение педагогической культуры, расширение информационного поля родителей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Наглядная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информация (стенды, папки-передвижки, семейные и групповые фотоальбомы, фоторепортажи «Из жизни группы», «Копилка добрых дел», «Мы благодарим»,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памятки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Создание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странички на сайте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ДОО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Консультации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, семинары, семинары-практикумы,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конференции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 smtClean="0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Распространение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опыта семейного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воспитания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Родительские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собрания,</a:t>
                      </a:r>
                      <a:r>
                        <a:rPr lang="ru-RU" sz="1200" kern="50" baseline="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Семейные гостиные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 smtClean="0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Организация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деятельности консультационного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пункта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199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образовательном процессе ДОО, направленном на установление сотрудничества и партнерских отношений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 целью вовлечения родителей в единое образовательное пространство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Дни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открытых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дверей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Дни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здоровья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 smtClean="0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Совместные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праздники,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развлечения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 smtClean="0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Участие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в творческих выставках,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смотрах-конкурсах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Marlett"/>
                          <a:ea typeface="SimSun"/>
                          <a:cs typeface="Mangal"/>
                        </a:rPr>
                        <a:t>h</a:t>
                      </a:r>
                      <a:r>
                        <a:rPr lang="ru-RU" sz="1200" kern="50" dirty="0" err="1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Мероприятия</a:t>
                      </a:r>
                      <a:r>
                        <a:rPr lang="ru-RU" sz="1200" kern="50" dirty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 с родителями в рамках проектной </a:t>
                      </a:r>
                      <a:r>
                        <a:rPr lang="ru-RU" sz="1200" kern="50" dirty="0" smtClean="0">
                          <a:solidFill>
                            <a:srgbClr val="000000"/>
                          </a:solidFill>
                          <a:latin typeface="Times New Roman"/>
                          <a:ea typeface="SimSun"/>
                          <a:cs typeface="Mangal"/>
                        </a:rPr>
                        <a:t>деятельности</a:t>
                      </a:r>
                      <a:endParaRPr lang="ru-RU" sz="1200" kern="50" dirty="0">
                        <a:latin typeface="Arial"/>
                        <a:ea typeface="SimSun"/>
                        <a:cs typeface="Mangal"/>
                      </a:endParaRPr>
                    </a:p>
                  </a:txBody>
                  <a:tcPr marL="37321" marR="356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4515" y="5733256"/>
            <a:ext cx="1159485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827584" y="1196752"/>
            <a:ext cx="7858180" cy="21431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71451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969734"/>
            <a:ext cx="2634547" cy="255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643438" y="2060848"/>
            <a:ext cx="4286280" cy="42256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928802"/>
            <a:ext cx="4000528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endParaRPr lang="ru-RU" sz="2000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дошкольное образовательное учреждение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«Детский сад №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75»               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г. Ярославля </a:t>
            </a:r>
          </a:p>
          <a:p>
            <a:endParaRPr lang="ru-RU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Адрес:</a:t>
            </a:r>
            <a:r>
              <a:rPr lang="ru-RU" b="1" dirty="0" smtClean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Ярославль, 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ул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Салтыкова-Щедрина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дом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40 а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Телефон/факс: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(4852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30-34-14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yardou075@yandex.ru</a:t>
            </a:r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b="1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725144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611560" y="260648"/>
            <a:ext cx="7854950" cy="136815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Основные сведения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2276872"/>
            <a:ext cx="4116614" cy="18002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Детский сад № 75 п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6" charset="0"/>
              </a:rPr>
              <a:t>остроен в 1976 году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ХАРАКТЕРИСТИКА ДОУ</a:t>
            </a:r>
            <a:endParaRPr lang="ru-RU" sz="28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340768"/>
            <a:ext cx="8066180" cy="417646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400" dirty="0" smtClean="0"/>
              <a:t>В организации воспитывается </a:t>
            </a:r>
            <a:r>
              <a:rPr lang="ru-RU" sz="2400" dirty="0" smtClean="0"/>
              <a:t>162 ребенка </a:t>
            </a:r>
            <a:r>
              <a:rPr lang="ru-RU" sz="2400" dirty="0" smtClean="0"/>
              <a:t>от </a:t>
            </a:r>
            <a:r>
              <a:rPr lang="ru-RU" dirty="0" smtClean="0"/>
              <a:t>2 </a:t>
            </a:r>
            <a:r>
              <a:rPr lang="ru-RU" sz="2400" dirty="0" smtClean="0"/>
              <a:t>до </a:t>
            </a:r>
            <a:r>
              <a:rPr lang="ru-RU" sz="2400" dirty="0" smtClean="0"/>
              <a:t>7 </a:t>
            </a:r>
            <a:r>
              <a:rPr lang="ru-RU" sz="2400" dirty="0" smtClean="0"/>
              <a:t>лет.      </a:t>
            </a:r>
            <a:r>
              <a:rPr lang="ru-RU" sz="2400" dirty="0" smtClean="0"/>
              <a:t>	</a:t>
            </a:r>
            <a:endParaRPr lang="ru-RU" sz="2400" dirty="0" smtClean="0"/>
          </a:p>
          <a:p>
            <a:pPr algn="just"/>
            <a:r>
              <a:rPr lang="ru-RU" sz="2400" dirty="0" smtClean="0"/>
              <a:t>Общее </a:t>
            </a:r>
            <a:r>
              <a:rPr lang="ru-RU" sz="2400" dirty="0" smtClean="0"/>
              <a:t>количество групп – </a:t>
            </a:r>
            <a:r>
              <a:rPr lang="ru-RU" sz="2400" dirty="0" smtClean="0"/>
              <a:t>6.   </a:t>
            </a:r>
            <a:endParaRPr lang="ru-RU" sz="2400" dirty="0" smtClean="0"/>
          </a:p>
          <a:p>
            <a:pPr algn="just"/>
            <a:r>
              <a:rPr lang="ru-RU" sz="2400" dirty="0" smtClean="0"/>
              <a:t>Все  </a:t>
            </a:r>
            <a:r>
              <a:rPr lang="ru-RU" sz="2400" dirty="0" smtClean="0"/>
              <a:t>группы  </a:t>
            </a:r>
            <a:r>
              <a:rPr lang="ru-RU" sz="2400" dirty="0" err="1" smtClean="0"/>
              <a:t>общеразвивающей</a:t>
            </a:r>
            <a:r>
              <a:rPr lang="ru-RU" sz="2400" dirty="0" smtClean="0"/>
              <a:t> направленности, </a:t>
            </a:r>
          </a:p>
          <a:p>
            <a:pPr algn="just"/>
            <a:r>
              <a:rPr lang="ru-RU" sz="2400" dirty="0" smtClean="0"/>
              <a:t>МДОУ </a:t>
            </a:r>
            <a:r>
              <a:rPr lang="ru-RU" sz="2400" dirty="0" smtClean="0"/>
              <a:t>"Детский сад № </a:t>
            </a:r>
            <a:r>
              <a:rPr lang="ru-RU" sz="2400" dirty="0" smtClean="0"/>
              <a:t>75" </a:t>
            </a:r>
            <a:r>
              <a:rPr lang="ru-RU" sz="2400" dirty="0" smtClean="0"/>
              <a:t>работает по графику, утвержденному учредителем (12-часовое пребывание).     	Группы функционируют в режиме </a:t>
            </a:r>
          </a:p>
          <a:p>
            <a:pPr algn="just"/>
            <a:r>
              <a:rPr lang="ru-RU" sz="2400" dirty="0" smtClean="0"/>
              <a:t>5-дневной рабочей недели. </a:t>
            </a:r>
          </a:p>
          <a:p>
            <a:pPr algn="just"/>
            <a:r>
              <a:rPr lang="ru-RU" sz="2400" dirty="0" smtClean="0"/>
              <a:t>      Все группы однородны по возрастному </a:t>
            </a:r>
          </a:p>
          <a:p>
            <a:pPr algn="just"/>
            <a:r>
              <a:rPr lang="ru-RU" sz="2400" dirty="0" smtClean="0"/>
              <a:t>составу детей.</a:t>
            </a:r>
          </a:p>
          <a:p>
            <a:pPr algn="just"/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73216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260648"/>
            <a:ext cx="8072494" cy="128588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058152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ОБРАЗОВАТЕЛЬНОЙ ПРОГРАММЫ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066180" cy="4572032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Раздел 1 – ЦЕЛЕВОЙ</a:t>
            </a:r>
          </a:p>
          <a:p>
            <a:pPr algn="l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(цели, задачи, принципы и подходы,  планируемые результаты освоения программы)</a:t>
            </a:r>
          </a:p>
          <a:p>
            <a:pPr algn="l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Раздел 2  – СОДЕРЖАТЕЛЬНЫЙ (тематические модули по всем направлениям развития ребенка)</a:t>
            </a:r>
          </a:p>
          <a:p>
            <a:pPr algn="l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Раздел  3–ОРГАНИЗАЦИОННЫЙ  (материально-техническое обеспечение программы, режим дня, планирование и оснащение РППС)</a:t>
            </a:r>
          </a:p>
          <a:p>
            <a:pPr algn="l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Раздел 4 – ДОПОЛНИТЕЛЬНЫЙ (презентация основных сведений</a:t>
            </a:r>
          </a:p>
          <a:p>
            <a:pPr algn="l">
              <a:lnSpc>
                <a:spcPct val="150000"/>
              </a:lnSpc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из программы для родителей</a:t>
            </a: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900" dirty="0" smtClean="0"/>
          </a:p>
          <a:p>
            <a:pPr algn="l"/>
            <a:endParaRPr lang="ru-RU" sz="2900" dirty="0" smtClean="0"/>
          </a:p>
          <a:p>
            <a:pPr algn="ctr"/>
            <a:r>
              <a:rPr lang="ru-RU" sz="3300" dirty="0" smtClean="0"/>
              <a:t>Каждый из трех основных разделов ООП ДО включает обязательную часть и часть, формируемую участниками образовательных отношений, которые дополняют друг друга и прописываются как целостный документ, представляющий образовательную деятельность дошкольной образовательной организации.</a:t>
            </a:r>
          </a:p>
          <a:p>
            <a:pPr algn="l"/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3429000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28596" y="714356"/>
            <a:ext cx="8072494" cy="92869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ПРОГРАММЫ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7753376" cy="4152524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/>
              <a:t>Целью  Программы </a:t>
            </a:r>
            <a:r>
              <a:rPr lang="ru-RU" dirty="0" smtClean="0"/>
              <a:t>является накопление ребенком  культурного  опыта  деятельности  и общения  в процессе  активного взаимодействия с окружающим миром, другими детьми и взрослыми, решения задач и  проблем (в соответствии с возрастом)  как основы для формирования в его  сознании  целостной картины  мира, готовности к непрерывному образованию, саморазвитию и успешной самореализации  на  всех этапах жизни.  </a:t>
            </a:r>
          </a:p>
          <a:p>
            <a:pPr algn="just"/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489848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42910" y="714356"/>
            <a:ext cx="8072494" cy="10715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8058152" cy="78581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ПРИНЦИПЫ И ПОДХОДЫ</a:t>
            </a:r>
            <a:endParaRPr lang="ru-RU" sz="32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899592" y="2132856"/>
            <a:ext cx="7396186" cy="307240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Подраздел «Принципы и подходы к формированию ООП ДО» содержит указание на используемые примерную и парциальные образовательные программы и принципы, по которым формируется ООП.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157192"/>
            <a:ext cx="1410411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093915"/>
          </a:xfrm>
        </p:spPr>
        <p:txBody>
          <a:bodyPr>
            <a:normAutofit fontScale="55000" lnSpcReduction="20000"/>
          </a:bodyPr>
          <a:lstStyle/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FFC000"/>
              </a:solidFill>
              <a:latin typeface="Times New Roman" pitchFamily="16" charset="0"/>
              <a:ea typeface="SimSun" charset="-122"/>
            </a:endParaRP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Дети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от 2-3 лет - «ДУМАЮ, ДЕЙСТВУЯ!»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6" charset="0"/>
                <a:ea typeface="SimSun" charset="-122"/>
              </a:rPr>
              <a:t>Ключ возраста: До 5 лет все основные психические процессы -внимание, мышление, память носят у ребенка непроизвольный характер</a:t>
            </a:r>
            <a:r>
              <a:rPr lang="ru-RU" sz="1600" dirty="0" smtClean="0">
                <a:latin typeface="Times New Roman" pitchFamily="16" charset="0"/>
                <a:ea typeface="SimSun" charset="-122"/>
              </a:rPr>
              <a:t>.</a:t>
            </a: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Дети от 3-4 лет - «Я САМ!»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</a:tabLst>
            </a:pPr>
            <a:r>
              <a:rPr lang="ru-RU" b="1" dirty="0" smtClean="0">
                <a:latin typeface="Times New Roman" pitchFamily="16" charset="0"/>
                <a:ea typeface="SimSun" charset="-122"/>
              </a:rPr>
              <a:t>Ключ возраста: в период от 2,5-3,5 лет ребенок проживает кризис трех лет. Он начинает осознавать себя отдельным человеческим существом, имеющим собственную волю. Его поведение-череда «Я хочу!» и «Я не хочу!»; «Я буду!» и «Я не буду!».</a:t>
            </a: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Дети с 4-5 лет - «ЛЮБОЗНАТЕЛЬНЫЕ ПОЧЕМУЧКИ!»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6" charset="0"/>
                <a:ea typeface="SimSun" charset="-122"/>
              </a:rPr>
              <a:t>Ключ возраста: Четырехлетний ребенок часто задает вопрос «Почему?». 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6" charset="0"/>
                <a:ea typeface="SimSun" charset="-122"/>
              </a:rPr>
              <a:t>Ему становятся интересны связи явлений, причинно — следственные отношения.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332656"/>
            <a:ext cx="8072494" cy="13573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6" charset="0"/>
              </a:rPr>
              <a:t>Возрастные психофизические особенности развития  детей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6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6" charset="0"/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445224"/>
            <a:ext cx="1187624" cy="115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916832"/>
            <a:ext cx="8686800" cy="4093915"/>
          </a:xfrm>
        </p:spPr>
        <p:txBody>
          <a:bodyPr>
            <a:normAutofit fontScale="70000" lnSpcReduction="20000"/>
          </a:bodyPr>
          <a:lstStyle/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FFC000"/>
              </a:solidFill>
              <a:latin typeface="Times New Roman" pitchFamily="16" charset="0"/>
              <a:ea typeface="SimSun" charset="-122"/>
            </a:endParaRP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Дети с 5-6 лет - «УЖЕ БОЛЬШИЕ»</a:t>
            </a:r>
          </a:p>
          <a:p>
            <a:r>
              <a:rPr lang="ru-RU" b="1" dirty="0" smtClean="0">
                <a:latin typeface="Times New Roman" pitchFamily="16" charset="0"/>
                <a:ea typeface="SimSun" charset="-122"/>
              </a:rPr>
              <a:t>Ключ возраста: В развитии ребенка происходит большой скачок: появляется способность управлять своим поведением, а так же процессами внимания и запоминания.</a:t>
            </a:r>
          </a:p>
          <a:p>
            <a:pPr algn="ctr"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b="1" dirty="0" smtClean="0">
              <a:solidFill>
                <a:srgbClr val="FFC000"/>
              </a:solidFill>
              <a:latin typeface="Times New Roman" pitchFamily="16" charset="0"/>
              <a:ea typeface="SimSun" charset="-122"/>
            </a:endParaRPr>
          </a:p>
          <a:p>
            <a:pPr algn="ctr">
              <a:buClr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solidFill>
                  <a:srgbClr val="002060"/>
                </a:solidFill>
                <a:latin typeface="Times New Roman" pitchFamily="16" charset="0"/>
                <a:ea typeface="SimSun" charset="-122"/>
              </a:rPr>
              <a:t>Дети с 6-7 лет - «МЕЧТАТЕЛИ, ПОМОЩНИКИ, БУДУЩИЕ УЧЕНИКИ!»</a:t>
            </a:r>
          </a:p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dirty="0" smtClean="0">
                <a:latin typeface="Times New Roman" pitchFamily="16" charset="0"/>
                <a:ea typeface="SimSun" charset="-122"/>
              </a:rPr>
              <a:t>Ключ возраста: Произвольность поведения и психических процессов имеет решающее </a:t>
            </a:r>
            <a:r>
              <a:rPr lang="ru-RU" b="1" dirty="0" smtClean="0">
                <a:ea typeface="SimSun" charset="-122"/>
              </a:rPr>
              <a:t>значение </a:t>
            </a:r>
            <a:r>
              <a:rPr lang="ru-RU" b="1" dirty="0" smtClean="0">
                <a:latin typeface="Times New Roman" pitchFamily="16" charset="0"/>
                <a:ea typeface="SimSun" charset="-122"/>
              </a:rPr>
              <a:t>для успешности школьного обучения, ибо означает умение ребенка подчинять свои действия требованиям учителя</a:t>
            </a:r>
          </a:p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576" y="332656"/>
            <a:ext cx="8072494" cy="13573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6" charset="0"/>
              </a:rPr>
              <a:t>Возрастные психофизические особенности развития  детей</a:t>
            </a:r>
            <a:r>
              <a:rPr lang="ru-RU" b="1" dirty="0" smtClean="0">
                <a:solidFill>
                  <a:srgbClr val="C00000"/>
                </a:solidFill>
                <a:latin typeface="Times New Roman" pitchFamily="16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6" charset="0"/>
              </a:rPr>
            </a:b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445224"/>
            <a:ext cx="1187624" cy="1152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AABED17F01AFC43A4E343F08C776CB4" ma:contentTypeVersion="0" ma:contentTypeDescription="Создание документа." ma:contentTypeScope="" ma:versionID="849ec41b33f59aab5d59610ad4746faa">
  <xsd:schema xmlns:xsd="http://www.w3.org/2001/XMLSchema" xmlns:p="http://schemas.microsoft.com/office/2006/metadata/properties" targetNamespace="http://schemas.microsoft.com/office/2006/metadata/properties" ma:root="true" ma:fieldsID="53974d1da0c14f073d2cc649cae9f3e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содержимого" ma:readOnly="true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D24D5F4-BB67-4694-B1D4-85A02C4CA22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FA2F5E-0A6E-455A-8821-3006B123E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E8CFB91-66FD-4E72-9804-05770117F1B3}">
  <ds:schemaRefs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799</TotalTime>
  <Words>1251</Words>
  <Application>Microsoft Office PowerPoint</Application>
  <PresentationFormat>Экран (4:3)</PresentationFormat>
  <Paragraphs>172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Слайд 1</vt:lpstr>
      <vt:lpstr>Слайд 2</vt:lpstr>
      <vt:lpstr>Слайд 3</vt:lpstr>
      <vt:lpstr>ХАРАКТЕРИСТИКА ДОУ</vt:lpstr>
      <vt:lpstr>СТРУКТУРА ОБРАЗОВАТЕЛЬНОЙ ПРОГРАММЫ</vt:lpstr>
      <vt:lpstr>ЦЕЛЬ ПРОГРАММЫ</vt:lpstr>
      <vt:lpstr>ПРИНЦИПЫ И ПОДХОДЫ</vt:lpstr>
      <vt:lpstr>Слайд 8</vt:lpstr>
      <vt:lpstr>Слайд 9</vt:lpstr>
      <vt:lpstr>ПЛАНИРУЕМЫЕ РЕЗУЛЬТАТЫ</vt:lpstr>
      <vt:lpstr>Содержательный раздел</vt:lpstr>
      <vt:lpstr>ОБРАЗОВАТЕЛЬНЫЕ  ОБЛАСТИ </vt:lpstr>
      <vt:lpstr>СОДЕРЖАНИЕ ОБРАЗОВАТЕЛЬНЫХ ОБЛАСТЕЙ</vt:lpstr>
      <vt:lpstr>ОСНОВНЫЕ ВИДЫ ДЕТСКОЙ ДЕЯТЕЛЬНОСТИ</vt:lpstr>
      <vt:lpstr>ОСНОВНЫЕ ВИДЫ ДЕТСКОЙ ДЕЯТЕЛЬНОСТИ</vt:lpstr>
      <vt:lpstr>ОРГАНИЗАЦИОННЫЙ РАЗДЕЛ</vt:lpstr>
      <vt:lpstr>ОБРАЗОВАТЕЛЬНАЯ ДЕЯТЕЛЬНОСТЬ </vt:lpstr>
      <vt:lpstr>Используемые программы</vt:lpstr>
      <vt:lpstr>Используемые программы</vt:lpstr>
      <vt:lpstr>ВЗАИМОДЕЙСТВИЕ ДОУ  С СЕМЬЯМИ  ВОСПИТАННИКОВ</vt:lpstr>
      <vt:lpstr>ПРИНЦИПЫ ВЗАИМОДЕЙСТВИЯ С СЕМЬЯМИ  ВОСПИТАННИКОВ</vt:lpstr>
      <vt:lpstr>Модель сотрудничества  семьи и детского сада </vt:lpstr>
      <vt:lpstr>Спасибо за внимание!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miniHUMMER</dc:creator>
  <cp:lastModifiedBy>пользователь</cp:lastModifiedBy>
  <cp:revision>85</cp:revision>
  <dcterms:created xsi:type="dcterms:W3CDTF">2014-02-17T14:56:56Z</dcterms:created>
  <dcterms:modified xsi:type="dcterms:W3CDTF">2016-10-25T08:08:58Z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0x010100DAABED17F01AFC43A4E343F08C776CB4</vt:lpwstr>
  </property>
</Properties>
</file>