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76" r:id="rId3"/>
    <p:sldId id="268" r:id="rId4"/>
    <p:sldId id="267" r:id="rId5"/>
    <p:sldId id="294" r:id="rId6"/>
    <p:sldId id="277" r:id="rId7"/>
    <p:sldId id="271" r:id="rId8"/>
    <p:sldId id="299" r:id="rId9"/>
    <p:sldId id="290" r:id="rId10"/>
    <p:sldId id="287" r:id="rId11"/>
    <p:sldId id="310" r:id="rId12"/>
    <p:sldId id="289" r:id="rId13"/>
    <p:sldId id="293" r:id="rId14"/>
    <p:sldId id="280" r:id="rId15"/>
    <p:sldId id="270" r:id="rId16"/>
    <p:sldId id="291" r:id="rId17"/>
    <p:sldId id="298" r:id="rId18"/>
    <p:sldId id="333" r:id="rId19"/>
    <p:sldId id="334" r:id="rId2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66"/>
    <a:srgbClr val="FFCC99"/>
    <a:srgbClr val="FFE105"/>
    <a:srgbClr val="993300"/>
    <a:srgbClr val="993366"/>
    <a:srgbClr val="CCFF66"/>
    <a:srgbClr val="008000"/>
    <a:srgbClr val="009900"/>
    <a:srgbClr val="FE863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625" autoAdjust="0"/>
    <p:restoredTop sz="94851" autoAdjust="0"/>
  </p:normalViewPr>
  <p:slideViewPr>
    <p:cSldViewPr>
      <p:cViewPr>
        <p:scale>
          <a:sx n="75" d="100"/>
          <a:sy n="75" d="100"/>
        </p:scale>
        <p:origin x="-48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4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62A6A8-AAF5-4B73-9004-7C72BEB9857B}" type="datetimeFigureOut">
              <a:rPr lang="ru-RU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F8F335-D3A3-41DA-A931-8CA11A217E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673831-F10B-4122-9232-D6FDDB1365B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29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70AF9-4072-4DA4-B98B-909AFADE474E}" type="datetimeFigureOut">
              <a:rPr lang="ru-RU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F68AF-5E03-4C55-A8C7-860D19432D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Tm="14368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203E2-A330-4D8F-941F-FE7AC9A47027}" type="datetimeFigureOut">
              <a:rPr lang="ru-RU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8B8C-FF13-46C1-AD8D-EEB9AF7C81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Tm="14368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E7934-B04D-4EBC-84CB-2BBE2BF4D059}" type="datetimeFigureOut">
              <a:rPr lang="ru-RU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0473-CDCA-4489-9851-4CA9FDF25A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Tm="14368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093-3F1C-4F54-ABAC-E15DAE4962C0}" type="datetimeFigureOut">
              <a:rPr lang="ru-RU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25181-06FD-4F6A-928B-BDACC1426B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Tm="14368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55F9F-022C-4EB2-8B5C-10D35D77AB85}" type="datetimeFigureOut">
              <a:rPr lang="ru-RU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E59F-D1BB-436D-8896-621E44923D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Tm="14368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9E31-66C8-4CC3-9BA3-D96CB9DB0A51}" type="datetimeFigureOut">
              <a:rPr lang="ru-RU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0549-6757-42B8-9901-C91CC2EED1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Tm="14368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B1D9F-E656-402C-8B21-18F55477A948}" type="datetimeFigureOut">
              <a:rPr lang="ru-RU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E1B9F-54BD-419A-A593-208203F79D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Tm="14368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1BC3F-BC27-46FD-BAC9-D86F9EF04F8B}" type="datetimeFigureOut">
              <a:rPr lang="ru-RU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3AB2-DB12-4279-B452-6AF8A2C2DD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Tm="14368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13483-26E3-4C15-B766-23449FB6A886}" type="datetimeFigureOut">
              <a:rPr lang="ru-RU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B763-36CD-42F1-9C4D-5D2CCED5F9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Tm="14368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BFC4-0AA3-4BB2-9A50-6A0A43F6F3F8}" type="datetimeFigureOut">
              <a:rPr lang="ru-RU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AC51-1536-482E-B1DB-6FD03AEA88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Tm="14368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51DB7-95BC-4D03-A57E-DE967FE08D46}" type="datetimeFigureOut">
              <a:rPr lang="ru-RU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A730B-C1D1-4A55-A4F8-C4AD527372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Tm="14368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908839-9519-4AEB-9A24-2C437C5FCDBE}" type="datetimeFigureOut">
              <a:rPr lang="ru-RU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C3F84A-374A-48EB-815D-0503CF086D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transition spd="med" advTm="14368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00B0F0"/>
            </a:gs>
            <a:gs pos="36000">
              <a:srgbClr val="9966FF"/>
            </a:gs>
            <a:gs pos="61000">
              <a:srgbClr val="FFFF00"/>
            </a:gs>
            <a:gs pos="82001">
              <a:srgbClr val="99CCFF"/>
            </a:gs>
            <a:gs pos="2000">
              <a:srgbClr val="CCCCFF">
                <a:alpha val="76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755650" y="428604"/>
            <a:ext cx="7489825" cy="321471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Музыкотерапия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1428728" y="4143380"/>
            <a:ext cx="6286544" cy="2571768"/>
          </a:xfrm>
          <a:prstGeom prst="cloudCallou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Подготовила музыкальный руководитель: Синицына Е.В. МДОУ «Детский сад №75» г. Ярославля.</a:t>
            </a:r>
            <a:endParaRPr lang="ru-RU" sz="2800" dirty="0"/>
          </a:p>
        </p:txBody>
      </p:sp>
    </p:spTree>
  </p:cSld>
  <p:clrMapOvr>
    <a:masterClrMapping/>
  </p:clrMapOvr>
  <p:transition spd="med" advTm="14368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93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71546"/>
            <a:ext cx="8301608" cy="5344653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smtClean="0">
                <a:solidFill>
                  <a:schemeClr val="bg1"/>
                </a:solidFill>
                <a:latin typeface="Arial" charset="0"/>
              </a:rPr>
              <a:t>Но наибольший отклик у детей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smtClean="0">
                <a:solidFill>
                  <a:schemeClr val="bg1"/>
                </a:solidFill>
                <a:latin typeface="Arial" charset="0"/>
              </a:rPr>
              <a:t>вызывают элементы сказкотерапии.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smtClean="0">
                <a:solidFill>
                  <a:schemeClr val="bg1"/>
                </a:solidFill>
                <a:latin typeface="Arial" charset="0"/>
              </a:rPr>
              <a:t>Так, под определенный характер музыки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smtClean="0">
                <a:solidFill>
                  <a:schemeClr val="bg1"/>
                </a:solidFill>
                <a:latin typeface="Arial" charset="0"/>
              </a:rPr>
              <a:t>дети попадают в сказку, изображают героев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smtClean="0">
                <a:solidFill>
                  <a:schemeClr val="bg1"/>
                </a:solidFill>
                <a:latin typeface="Arial" charset="0"/>
              </a:rPr>
              <a:t>любимых сказок и сами сочиняют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smtClean="0">
                <a:solidFill>
                  <a:schemeClr val="bg1"/>
                </a:solidFill>
                <a:latin typeface="Arial" charset="0"/>
              </a:rPr>
              <a:t>собственные сказки.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200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ru-RU" sz="3200" b="1" smtClean="0">
              <a:solidFill>
                <a:srgbClr val="804AB6"/>
              </a:solidFill>
            </a:endParaRPr>
          </a:p>
        </p:txBody>
      </p:sp>
      <p:pic>
        <p:nvPicPr>
          <p:cNvPr id="6" name="Рисунок 5" descr="F:\post-141-50191-_____.jpg"/>
          <p:cNvPicPr/>
          <p:nvPr/>
        </p:nvPicPr>
        <p:blipFill>
          <a:blip r:embed="rId3" cstate="print"/>
          <a:srcRect l="9732" t="47324" r="67025" b="27042"/>
          <a:stretch>
            <a:fillRect/>
          </a:stretch>
        </p:blipFill>
        <p:spPr bwMode="auto">
          <a:xfrm>
            <a:off x="683568" y="1628800"/>
            <a:ext cx="113245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4264025" y="4745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" name="Рисунок 5" descr="F:\post-141-50191-_____.jpg"/>
          <p:cNvPicPr/>
          <p:nvPr/>
        </p:nvPicPr>
        <p:blipFill>
          <a:blip r:embed="rId3" cstate="print"/>
          <a:srcRect l="9732" t="47324" r="67025" b="27042"/>
          <a:stretch>
            <a:fillRect/>
          </a:stretch>
        </p:blipFill>
        <p:spPr bwMode="auto">
          <a:xfrm>
            <a:off x="7470130" y="4967313"/>
            <a:ext cx="113245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468313" y="260350"/>
            <a:ext cx="8207375" cy="647700"/>
          </a:xfrm>
          <a:prstGeom prst="rect">
            <a:avLst/>
          </a:prstGeom>
          <a:solidFill>
            <a:srgbClr val="CCFFCC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 b="1">
              <a:solidFill>
                <a:srgbClr val="006600"/>
              </a:solidFill>
            </a:endParaRPr>
          </a:p>
          <a:p>
            <a:pPr eaLnBrk="0" hangingPunct="0"/>
            <a:r>
              <a:rPr lang="ru-RU" sz="2400" b="1">
                <a:solidFill>
                  <a:srgbClr val="006600"/>
                </a:solidFill>
              </a:rPr>
              <a:t>СКАЗКОТЕРАПИЯ</a:t>
            </a:r>
          </a:p>
          <a:p>
            <a:endParaRPr lang="ru-RU"/>
          </a:p>
        </p:txBody>
      </p:sp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1908175" y="3357563"/>
            <a:ext cx="4679950" cy="2735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089648"/>
            <a:ext cx="4929222" cy="369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4368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93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626" name="Содержимое 2"/>
          <p:cNvGrpSpPr>
            <a:grpSpLocks noGrp="1"/>
          </p:cNvGrpSpPr>
          <p:nvPr/>
        </p:nvGrpSpPr>
        <p:grpSpPr bwMode="auto">
          <a:xfrm>
            <a:off x="323850" y="1557338"/>
            <a:ext cx="8534400" cy="4827587"/>
            <a:chOff x="250" y="987"/>
            <a:chExt cx="5376" cy="3041"/>
          </a:xfrm>
        </p:grpSpPr>
        <p:pic>
          <p:nvPicPr>
            <p:cNvPr id="26633" name="Содержимое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" y="987"/>
              <a:ext cx="5376" cy="3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4" name="Text Box 4"/>
            <p:cNvSpPr txBox="1">
              <a:spLocks noChangeArrowheads="1"/>
            </p:cNvSpPr>
            <p:nvPr/>
          </p:nvSpPr>
          <p:spPr bwMode="auto">
            <a:xfrm>
              <a:off x="288" y="1008"/>
              <a:ext cx="5184" cy="2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47688" indent="-411163" algn="l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None/>
              </a:pPr>
              <a:endParaRPr lang="ru-RU" sz="2800">
                <a:latin typeface="Times New Roman" pitchFamily="18" charset="0"/>
              </a:endParaRPr>
            </a:p>
            <a:p>
              <a:pPr marL="547688" indent="-411163" algn="l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None/>
              </a:pPr>
              <a:r>
                <a:rPr lang="ru-RU" sz="2800">
                  <a:latin typeface="Times New Roman" pitchFamily="18" charset="0"/>
                </a:rPr>
                <a:t/>
              </a:r>
              <a:br>
                <a:rPr lang="ru-RU" sz="2800">
                  <a:latin typeface="Times New Roman" pitchFamily="18" charset="0"/>
                </a:rPr>
              </a:br>
              <a:endParaRPr lang="ru-RU" sz="2800">
                <a:latin typeface="Times New Roman" pitchFamily="18" charset="0"/>
              </a:endParaRPr>
            </a:p>
          </p:txBody>
        </p:sp>
      </p:grpSp>
      <p:pic>
        <p:nvPicPr>
          <p:cNvPr id="26627" name="Picture 3" descr="C:\Users\user\Desktop\childrensday2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652963"/>
            <a:ext cx="12858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C:\Users\user\Desktop\99bf16d6fb15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4581525"/>
            <a:ext cx="3959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C:\Users\user\Desktop\childrensday2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4797425"/>
            <a:ext cx="12858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3722688" y="6826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/>
              <a:t>иИ</a:t>
            </a:r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468313" y="260350"/>
            <a:ext cx="8207375" cy="1152525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ru-RU" sz="3600" b="1">
                <a:solidFill>
                  <a:srgbClr val="CC0099"/>
                </a:solidFill>
              </a:rPr>
              <a:t>Игротерапия</a:t>
            </a: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611188" y="1773238"/>
            <a:ext cx="7848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</a:rPr>
              <a:t>Рекомендуется использование как контактных, объединяющих игр, </a:t>
            </a:r>
          </a:p>
          <a:p>
            <a:pPr algn="l"/>
            <a:r>
              <a:rPr lang="ru-RU" b="1" dirty="0">
                <a:solidFill>
                  <a:schemeClr val="bg1"/>
                </a:solidFill>
              </a:rPr>
              <a:t>так и познавательных игр, игр на развитие основных психических </a:t>
            </a:r>
          </a:p>
          <a:p>
            <a:pPr algn="l"/>
            <a:r>
              <a:rPr lang="ru-RU" b="1" dirty="0">
                <a:solidFill>
                  <a:schemeClr val="bg1"/>
                </a:solidFill>
              </a:rPr>
              <a:t>функций, и, само собой, терапевтических игр. Все эти игры способствуют </a:t>
            </a:r>
          </a:p>
          <a:p>
            <a:pPr algn="l"/>
            <a:r>
              <a:rPr lang="ru-RU" b="1" dirty="0">
                <a:solidFill>
                  <a:schemeClr val="bg1"/>
                </a:solidFill>
              </a:rPr>
              <a:t>мышечной релаксации, снятию физической агрессии, психологической </a:t>
            </a:r>
          </a:p>
          <a:p>
            <a:pPr algn="l"/>
            <a:r>
              <a:rPr lang="ru-RU" b="1" dirty="0">
                <a:solidFill>
                  <a:schemeClr val="bg1"/>
                </a:solidFill>
              </a:rPr>
              <a:t>разгрузке, снятию упрямства и негативизма, а также развивают </a:t>
            </a:r>
          </a:p>
          <a:p>
            <a:pPr algn="l"/>
            <a:r>
              <a:rPr lang="ru-RU" b="1" dirty="0">
                <a:solidFill>
                  <a:schemeClr val="bg1"/>
                </a:solidFill>
              </a:rPr>
              <a:t>эмоциональную и познавательную сферы</a:t>
            </a:r>
          </a:p>
          <a:p>
            <a:pPr algn="l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4368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93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650" name="Содержимое 2"/>
          <p:cNvGrpSpPr>
            <a:grpSpLocks noGrp="1"/>
          </p:cNvGrpSpPr>
          <p:nvPr/>
        </p:nvGrpSpPr>
        <p:grpSpPr bwMode="auto">
          <a:xfrm>
            <a:off x="395288" y="1071546"/>
            <a:ext cx="8356600" cy="5621354"/>
            <a:chOff x="246" y="760"/>
            <a:chExt cx="5264" cy="3456"/>
          </a:xfrm>
        </p:grpSpPr>
        <p:pic>
          <p:nvPicPr>
            <p:cNvPr id="27655" name="Содержимое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6" y="760"/>
              <a:ext cx="5264" cy="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6" name="Text Box 3"/>
            <p:cNvSpPr txBox="1">
              <a:spLocks noChangeArrowheads="1"/>
            </p:cNvSpPr>
            <p:nvPr/>
          </p:nvSpPr>
          <p:spPr bwMode="auto">
            <a:xfrm>
              <a:off x="288" y="785"/>
              <a:ext cx="5184" cy="3373"/>
            </a:xfrm>
            <a:prstGeom prst="rect">
              <a:avLst/>
            </a:prstGeom>
            <a:noFill/>
            <a:ln w="28575">
              <a:solidFill>
                <a:srgbClr val="6666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547688" indent="-411163" algn="l"/>
              <a:r>
                <a:rPr lang="ru-RU" sz="1600" b="1" dirty="0">
                  <a:solidFill>
                    <a:schemeClr val="bg1"/>
                  </a:solidFill>
                </a:rPr>
                <a:t>На занятиях музыкотерапией можно использовать </a:t>
              </a:r>
              <a:r>
                <a:rPr lang="ru-RU" sz="1600" b="1" dirty="0" err="1" smtClean="0">
                  <a:solidFill>
                    <a:schemeClr val="bg1"/>
                  </a:solidFill>
                </a:rPr>
                <a:t>психогимнастические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 этюды </a:t>
              </a:r>
              <a:r>
                <a:rPr lang="ru-RU" sz="1600" b="1" dirty="0">
                  <a:solidFill>
                    <a:schemeClr val="bg1"/>
                  </a:solidFill>
                </a:rPr>
                <a:t>и упражнения, которые 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способствуют </a:t>
              </a:r>
              <a:r>
                <a:rPr lang="ru-RU" sz="1600" b="1" dirty="0">
                  <a:solidFill>
                    <a:schemeClr val="bg1"/>
                  </a:solidFill>
                </a:rPr>
                <a:t>не только расслаблению детей и снятию </a:t>
              </a:r>
              <a:r>
                <a:rPr lang="ru-RU" sz="1600" b="1" dirty="0" err="1" smtClean="0">
                  <a:solidFill>
                    <a:schemeClr val="bg1"/>
                  </a:solidFill>
                </a:rPr>
                <a:t>психоэмоционального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 </a:t>
              </a:r>
              <a:r>
                <a:rPr lang="ru-RU" sz="1600" b="1" dirty="0">
                  <a:solidFill>
                    <a:schemeClr val="bg1"/>
                  </a:solidFill>
                </a:rPr>
                <a:t>напряжения, учат управлять 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своим </a:t>
              </a:r>
              <a:r>
                <a:rPr lang="ru-RU" sz="1600" b="1" dirty="0">
                  <a:solidFill>
                    <a:schemeClr val="bg1"/>
                  </a:solidFill>
                </a:rPr>
                <a:t>настроением и эмоциями, выражать свое 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эмоциональное </a:t>
              </a:r>
              <a:r>
                <a:rPr lang="ru-RU" sz="1600" b="1" dirty="0">
                  <a:solidFill>
                    <a:schemeClr val="bg1"/>
                  </a:solidFill>
                </a:rPr>
                <a:t>состояние, дети учатся нормам и правилам 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поведения</a:t>
              </a:r>
              <a:r>
                <a:rPr lang="ru-RU" sz="1600" b="1" dirty="0">
                  <a:solidFill>
                    <a:schemeClr val="bg1"/>
                  </a:solidFill>
                </a:rPr>
                <a:t>, а также у детей формируются и развиваются 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различные </a:t>
              </a:r>
              <a:r>
                <a:rPr lang="ru-RU" sz="1600" b="1" dirty="0">
                  <a:solidFill>
                    <a:schemeClr val="bg1"/>
                  </a:solidFill>
                </a:rPr>
                <a:t>психические функции (внимание, память, 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моторика</a:t>
              </a:r>
              <a:r>
                <a:rPr lang="ru-RU" sz="1600" b="1" dirty="0">
                  <a:solidFill>
                    <a:schemeClr val="bg1"/>
                  </a:solidFill>
                </a:rPr>
                <a:t>). </a:t>
              </a:r>
            </a:p>
            <a:p>
              <a:pPr marL="547688" indent="-411163" algn="l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None/>
              </a:pPr>
              <a:endParaRPr lang="ru-RU" sz="3200" b="1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marL="547688" indent="-411163" algn="l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</a:pPr>
              <a:endParaRPr lang="ru-RU" sz="2800" dirty="0">
                <a:latin typeface="Times New Roman" pitchFamily="18" charset="0"/>
              </a:endParaRPr>
            </a:p>
          </p:txBody>
        </p:sp>
      </p:grp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468313" y="188913"/>
            <a:ext cx="8207375" cy="912812"/>
          </a:xfrm>
          <a:prstGeom prst="rect">
            <a:avLst/>
          </a:prstGeom>
          <a:solidFill>
            <a:srgbClr val="CCCCFF"/>
          </a:solidFill>
          <a:ln w="28575">
            <a:solidFill>
              <a:srgbClr val="66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6600"/>
                </a:solidFill>
              </a:rPr>
              <a:t>ПСИХОГИМНАСТИЧЕСКИЕ </a:t>
            </a:r>
            <a:r>
              <a:rPr lang="ru-RU" sz="2800" b="1">
                <a:solidFill>
                  <a:srgbClr val="006600"/>
                </a:solidFill>
              </a:rPr>
              <a:t>ЭТЮДЫ</a:t>
            </a:r>
            <a:r>
              <a:rPr lang="ru-RU" sz="2400" b="1">
                <a:solidFill>
                  <a:srgbClr val="006600"/>
                </a:solidFill>
              </a:rPr>
              <a:t> И УПРАЖНЕНИЯ</a:t>
            </a:r>
          </a:p>
        </p:txBody>
      </p:sp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4408488" y="4816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857496"/>
            <a:ext cx="3500462" cy="26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643446"/>
            <a:ext cx="3643338" cy="205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94588"/>
            <a:ext cx="3071802" cy="266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4368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684213" y="333375"/>
            <a:ext cx="8280400" cy="850900"/>
          </a:xfrm>
          <a:prstGeom prst="rect">
            <a:avLst/>
          </a:prstGeom>
          <a:solidFill>
            <a:srgbClr val="CCCCFF"/>
          </a:solidFill>
          <a:ln w="28575">
            <a:solidFill>
              <a:srgbClr val="CC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6600"/>
                </a:solidFill>
              </a:rPr>
              <a:t>МУЗИЦИРОВАНИЕ НА ДЕТСКИХ МУЗЫКАЛЬНЫХ ИНСТРУМЕНТАХ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0" y="1628775"/>
            <a:ext cx="9144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Использование приема музицирования на детских шумовых и русских </a:t>
            </a:r>
          </a:p>
          <a:p>
            <a:r>
              <a:rPr lang="ru-RU" b="1">
                <a:solidFill>
                  <a:schemeClr val="bg1"/>
                </a:solidFill>
              </a:rPr>
              <a:t>народных музыкальных инструментах учит детей не только озвучивать </a:t>
            </a:r>
          </a:p>
          <a:p>
            <a:r>
              <a:rPr lang="ru-RU" b="1">
                <a:solidFill>
                  <a:schemeClr val="bg1"/>
                </a:solidFill>
              </a:rPr>
              <a:t>при помощи музыкальных инструментов стихотворения, не только </a:t>
            </a:r>
          </a:p>
          <a:p>
            <a:r>
              <a:rPr lang="ru-RU" b="1">
                <a:solidFill>
                  <a:schemeClr val="bg1"/>
                </a:solidFill>
              </a:rPr>
              <a:t>аккомпанировать тем или иным музыкальным пьесам, но и </a:t>
            </a:r>
          </a:p>
          <a:p>
            <a:r>
              <a:rPr lang="ru-RU" b="1">
                <a:solidFill>
                  <a:schemeClr val="bg1"/>
                </a:solidFill>
              </a:rPr>
              <a:t>импровизировать  свои мини-пьесы, в которых они отображают свой </a:t>
            </a:r>
          </a:p>
          <a:p>
            <a:r>
              <a:rPr lang="ru-RU" b="1">
                <a:solidFill>
                  <a:schemeClr val="bg1"/>
                </a:solidFill>
              </a:rPr>
              <a:t>внутренний мир, чувства и переживания, </a:t>
            </a:r>
          </a:p>
          <a:p>
            <a:r>
              <a:rPr lang="ru-RU" b="1">
                <a:solidFill>
                  <a:schemeClr val="bg1"/>
                </a:solidFill>
              </a:rPr>
              <a:t>оживляют музыку своим исполнением. </a:t>
            </a:r>
          </a:p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311275" y="467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8677" name="Picture 20" descr="Анимашки мызыка, анимашки о музыке, разные анимашки | Smayli.r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860800"/>
            <a:ext cx="20161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7504113" y="4889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8679" name="Picture 16" descr="Анимашки мызыка, анимашки о музыке, разные анимашки | Smayli.ru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3500438"/>
            <a:ext cx="23034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4335463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8681" name="Picture 18" descr="Анимашки мызыка, анимашки о музыке, разные анимашки | Smayli.ru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5157788"/>
            <a:ext cx="2159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4368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93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9698" name="Прямоугольник 1"/>
          <p:cNvGrpSpPr>
            <a:grpSpLocks/>
          </p:cNvGrpSpPr>
          <p:nvPr/>
        </p:nvGrpSpPr>
        <p:grpSpPr bwMode="auto">
          <a:xfrm>
            <a:off x="323850" y="404813"/>
            <a:ext cx="8455025" cy="5602287"/>
            <a:chOff x="215" y="234"/>
            <a:chExt cx="5326" cy="3529"/>
          </a:xfrm>
        </p:grpSpPr>
        <p:pic>
          <p:nvPicPr>
            <p:cNvPr id="29706" name="Прямоугольни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5" y="234"/>
              <a:ext cx="5326" cy="3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7" name="Text Box 3"/>
            <p:cNvSpPr txBox="1">
              <a:spLocks noChangeArrowheads="1"/>
            </p:cNvSpPr>
            <p:nvPr/>
          </p:nvSpPr>
          <p:spPr bwMode="auto">
            <a:xfrm>
              <a:off x="340" y="346"/>
              <a:ext cx="5080" cy="596"/>
            </a:xfrm>
            <a:prstGeom prst="rect">
              <a:avLst/>
            </a:prstGeom>
            <a:solidFill>
              <a:srgbClr val="FFED6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chemeClr val="bg1"/>
                  </a:solidFill>
                </a:rPr>
                <a:t>Использование музыкотерапии в режимных моментах</a:t>
              </a:r>
              <a:endParaRPr lang="ru-RU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9699" name="Picture 8" descr="C:\Users\user\AppData\Local\Microsoft\Windows\Temporary Internet Files\Content.IE5\PF6LKHOE\MC900438253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4292600"/>
            <a:ext cx="172085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9" descr="C:\Users\user\AppData\Local\Microsoft\Windows\Temporary Internet Files\Content.IE5\PF6LKHOE\MC900438253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8500"/>
            <a:ext cx="172085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25"/>
          <p:cNvSpPr>
            <a:spLocks noChangeArrowheads="1"/>
          </p:cNvSpPr>
          <p:nvPr/>
        </p:nvSpPr>
        <p:spPr bwMode="auto">
          <a:xfrm>
            <a:off x="2484438" y="1844675"/>
            <a:ext cx="3887787" cy="3600450"/>
          </a:xfrm>
          <a:prstGeom prst="flowChartSummingJunction">
            <a:avLst/>
          </a:prstGeom>
          <a:solidFill>
            <a:schemeClr val="tx2"/>
          </a:solidFill>
          <a:ln w="28575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29702" name="Text Box 26"/>
          <p:cNvSpPr txBox="1">
            <a:spLocks noChangeArrowheads="1"/>
          </p:cNvSpPr>
          <p:nvPr/>
        </p:nvSpPr>
        <p:spPr bwMode="auto">
          <a:xfrm>
            <a:off x="3779838" y="2060575"/>
            <a:ext cx="151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>
                <a:solidFill>
                  <a:schemeClr val="bg1"/>
                </a:solidFill>
              </a:rPr>
              <a:t>Утренняя</a:t>
            </a:r>
          </a:p>
          <a:p>
            <a:pPr algn="l"/>
            <a:r>
              <a:rPr lang="ru-RU">
                <a:solidFill>
                  <a:schemeClr val="bg1"/>
                </a:solidFill>
              </a:rPr>
              <a:t>гимнастика</a:t>
            </a:r>
          </a:p>
        </p:txBody>
      </p:sp>
      <p:sp>
        <p:nvSpPr>
          <p:cNvPr id="29703" name="Text Box 27"/>
          <p:cNvSpPr txBox="1">
            <a:spLocks noChangeArrowheads="1"/>
          </p:cNvSpPr>
          <p:nvPr/>
        </p:nvSpPr>
        <p:spPr bwMode="auto">
          <a:xfrm>
            <a:off x="2967038" y="3376613"/>
            <a:ext cx="887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chemeClr val="bg1"/>
                </a:solidFill>
              </a:rPr>
              <a:t>Прием</a:t>
            </a:r>
          </a:p>
          <a:p>
            <a:pPr algn="l"/>
            <a:r>
              <a:rPr lang="ru-RU">
                <a:solidFill>
                  <a:schemeClr val="bg1"/>
                </a:solidFill>
              </a:rPr>
              <a:t> детей</a:t>
            </a:r>
          </a:p>
        </p:txBody>
      </p:sp>
      <p:sp>
        <p:nvSpPr>
          <p:cNvPr id="29704" name="Text Box 28"/>
          <p:cNvSpPr txBox="1">
            <a:spLocks noChangeArrowheads="1"/>
          </p:cNvSpPr>
          <p:nvPr/>
        </p:nvSpPr>
        <p:spPr bwMode="auto">
          <a:xfrm>
            <a:off x="4932363" y="3213100"/>
            <a:ext cx="15843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>
                <a:solidFill>
                  <a:schemeClr val="bg1"/>
                </a:solidFill>
              </a:rPr>
              <a:t>Прогулка</a:t>
            </a:r>
          </a:p>
          <a:p>
            <a:pPr algn="l"/>
            <a:r>
              <a:rPr lang="ru-RU">
                <a:solidFill>
                  <a:schemeClr val="bg1"/>
                </a:solidFill>
              </a:rPr>
              <a:t>(теплое время года)</a:t>
            </a:r>
          </a:p>
        </p:txBody>
      </p:sp>
      <p:sp>
        <p:nvSpPr>
          <p:cNvPr id="29705" name="Text Box 29"/>
          <p:cNvSpPr txBox="1">
            <a:spLocks noChangeArrowheads="1"/>
          </p:cNvSpPr>
          <p:nvPr/>
        </p:nvSpPr>
        <p:spPr bwMode="auto">
          <a:xfrm>
            <a:off x="3779838" y="4221163"/>
            <a:ext cx="18716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/>
              <a:t>        </a:t>
            </a:r>
            <a:r>
              <a:rPr lang="ru-RU">
                <a:solidFill>
                  <a:schemeClr val="bg1"/>
                </a:solidFill>
              </a:rPr>
              <a:t>Сон</a:t>
            </a:r>
          </a:p>
          <a:p>
            <a:pPr algn="l"/>
            <a:r>
              <a:rPr lang="ru-RU">
                <a:solidFill>
                  <a:schemeClr val="bg1"/>
                </a:solidFill>
              </a:rPr>
              <a:t>(засыпание и</a:t>
            </a:r>
          </a:p>
          <a:p>
            <a:pPr algn="l"/>
            <a:r>
              <a:rPr lang="ru-RU">
                <a:solidFill>
                  <a:schemeClr val="bg1"/>
                </a:solidFill>
              </a:rPr>
              <a:t>пробуждение)</a:t>
            </a:r>
          </a:p>
        </p:txBody>
      </p:sp>
    </p:spTree>
  </p:cSld>
  <p:clrMapOvr>
    <a:masterClrMapping/>
  </p:clrMapOvr>
  <p:transition spd="med" advTm="14368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0" name="Picture 2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501158" cy="686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62" name="Text Box 5"/>
          <p:cNvSpPr txBox="1">
            <a:spLocks noChangeArrowheads="1"/>
          </p:cNvSpPr>
          <p:nvPr/>
        </p:nvSpPr>
        <p:spPr bwMode="auto">
          <a:xfrm>
            <a:off x="179388" y="260350"/>
            <a:ext cx="8496300" cy="831850"/>
          </a:xfrm>
          <a:prstGeom prst="rect">
            <a:avLst/>
          </a:prstGeom>
          <a:solidFill>
            <a:srgbClr val="D49CD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Использование музыкотерапии в различных видах детской деятельности.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85720" y="1285860"/>
            <a:ext cx="8001056" cy="157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Режимные моменты</a:t>
            </a:r>
            <a:endParaRPr lang="ru-RU" sz="3200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85720" y="2357430"/>
            <a:ext cx="7939142" cy="1428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Ф</a:t>
            </a:r>
            <a:r>
              <a:rPr lang="ru-RU" sz="3200" b="1" dirty="0" smtClean="0"/>
              <a:t>изкультура</a:t>
            </a:r>
            <a:endParaRPr lang="ru-RU" sz="3200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285720" y="3286124"/>
            <a:ext cx="8001056" cy="1500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</a:t>
            </a:r>
            <a:r>
              <a:rPr lang="ru-RU" sz="3200" b="1" dirty="0" smtClean="0"/>
              <a:t>зо</a:t>
            </a:r>
            <a:endParaRPr lang="ru-RU" sz="3200" b="1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85720" y="4214818"/>
            <a:ext cx="8001056" cy="1500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Чтение художественной литературы</a:t>
            </a:r>
            <a:endParaRPr lang="ru-RU" sz="3200" b="1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5143512"/>
            <a:ext cx="8072494" cy="157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Музыкальная деятельность</a:t>
            </a:r>
            <a:endParaRPr lang="ru-RU" sz="3200" b="1" dirty="0"/>
          </a:p>
        </p:txBody>
      </p:sp>
    </p:spTree>
  </p:cSld>
  <p:clrMapOvr>
    <a:masterClrMapping/>
  </p:clrMapOvr>
  <p:transition spd="med" advTm="14368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93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770" name="Содержимое 2"/>
          <p:cNvGrpSpPr>
            <a:grpSpLocks noGrp="1"/>
          </p:cNvGrpSpPr>
          <p:nvPr/>
        </p:nvGrpSpPr>
        <p:grpSpPr bwMode="auto">
          <a:xfrm>
            <a:off x="428596" y="1643050"/>
            <a:ext cx="8286808" cy="4572032"/>
            <a:chOff x="0" y="837"/>
            <a:chExt cx="5821" cy="3483"/>
          </a:xfrm>
        </p:grpSpPr>
        <p:pic>
          <p:nvPicPr>
            <p:cNvPr id="32774" name="Содержимое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837"/>
              <a:ext cx="5821" cy="3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5" name="Text Box 3"/>
            <p:cNvSpPr txBox="1">
              <a:spLocks noChangeArrowheads="1"/>
            </p:cNvSpPr>
            <p:nvPr/>
          </p:nvSpPr>
          <p:spPr bwMode="auto">
            <a:xfrm>
              <a:off x="49" y="870"/>
              <a:ext cx="5666" cy="3385"/>
            </a:xfrm>
            <a:prstGeom prst="rect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47688" indent="-411163" algn="l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None/>
              </a:pPr>
              <a:endParaRPr lang="ru-RU" sz="2000" b="1" i="1">
                <a:solidFill>
                  <a:srgbClr val="FF00FF"/>
                </a:solidFill>
                <a:latin typeface="Times New Roman" pitchFamily="18" charset="0"/>
              </a:endParaRPr>
            </a:p>
            <a:p>
              <a:pPr marL="547688" indent="-411163" algn="l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None/>
              </a:pPr>
              <a:endParaRPr lang="ru-RU" sz="2000" b="1" i="1">
                <a:solidFill>
                  <a:srgbClr val="FF00FF"/>
                </a:solidFill>
                <a:latin typeface="Times New Roman" pitchFamily="18" charset="0"/>
              </a:endParaRPr>
            </a:p>
            <a:p>
              <a:pPr marL="547688" indent="-411163" algn="l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None/>
              </a:pPr>
              <a:r>
                <a:rPr lang="ru-RU" sz="2400" b="1">
                  <a:solidFill>
                    <a:srgbClr val="000000"/>
                  </a:solidFill>
                </a:rPr>
                <a:t>            Слушайте музыку с ребенком везде и всегда, играйте с ребенком в музыкальные игры, заинтересуйте его разными ритмами и новыми звуками и, конечно же, пойте ему колыбельные песни. И помните - ребенок запоминает только то, что ему интересно</a:t>
              </a:r>
              <a:r>
                <a:rPr lang="ru-RU" sz="2400">
                  <a:solidFill>
                    <a:srgbClr val="000000"/>
                  </a:solidFill>
                </a:rPr>
                <a:t>.</a:t>
              </a:r>
            </a:p>
          </p:txBody>
        </p:sp>
      </p:grpSp>
      <p:pic>
        <p:nvPicPr>
          <p:cNvPr id="6147" name="Picture 3" descr="C:\Users\user\Desktop\99bf16d6fb15 - копия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8675" y="4899134"/>
            <a:ext cx="3716652" cy="1330216"/>
          </a:xfrm>
          <a:prstGeom prst="rect">
            <a:avLst/>
          </a:prstGeom>
          <a:noFill/>
          <a:effectLst/>
          <a:scene3d>
            <a:camera prst="isometricOffAxis2Left"/>
            <a:lightRig rig="threePt" dir="t"/>
          </a:scene3d>
        </p:spPr>
      </p:pic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179388" y="188913"/>
            <a:ext cx="8785225" cy="1008062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rgbClr val="66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323850" y="333375"/>
            <a:ext cx="8496300" cy="8223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Рекомендации по применению музыкотерапии в повседневной жизни</a:t>
            </a:r>
          </a:p>
        </p:txBody>
      </p:sp>
    </p:spTree>
  </p:cSld>
  <p:clrMapOvr>
    <a:masterClrMapping/>
  </p:clrMapOvr>
  <p:transition spd="med" advTm="14368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93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b="1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b="1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b="1" smtClean="0">
                <a:solidFill>
                  <a:schemeClr val="bg1"/>
                </a:solidFill>
                <a:latin typeface="Arial" charset="0"/>
              </a:rPr>
              <a:t>Музыкотерапия будет благотворно влиять на общее эмоциональное состояние детей, повысит их эмоциональный статус, если: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ru-RU" sz="1800" b="1" smtClean="0">
                <a:solidFill>
                  <a:schemeClr val="bg1"/>
                </a:solidFill>
                <a:latin typeface="Arial" charset="0"/>
              </a:rPr>
              <a:t> будут созданы благоприятные условия для занятий с детьми    музыкотерапией;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ru-RU" sz="1800" b="1" smtClean="0">
                <a:solidFill>
                  <a:schemeClr val="bg1"/>
                </a:solidFill>
                <a:latin typeface="Arial" charset="0"/>
              </a:rPr>
              <a:t> продуманы методические приемы: специальные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b="1" smtClean="0">
                <a:solidFill>
                  <a:schemeClr val="bg1"/>
                </a:solidFill>
                <a:latin typeface="Arial" charset="0"/>
              </a:rPr>
              <a:t>музыкальные упражнения, игры, задания;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ru-RU" sz="1800" b="1" smtClean="0">
                <a:solidFill>
                  <a:schemeClr val="bg1"/>
                </a:solidFill>
                <a:latin typeface="Arial" charset="0"/>
              </a:rPr>
              <a:t> подобраны специальные музыкальные произведения;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ru-RU" sz="1800" b="1" smtClean="0">
                <a:solidFill>
                  <a:schemeClr val="bg1"/>
                </a:solidFill>
                <a:latin typeface="Arial" charset="0"/>
              </a:rPr>
              <a:t> задействованы все органы чувств у детей;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ru-RU" sz="1800" b="1" smtClean="0">
                <a:solidFill>
                  <a:schemeClr val="bg1"/>
                </a:solidFill>
                <a:latin typeface="Arial" charset="0"/>
              </a:rPr>
              <a:t> установлена интеграция музыкального воздействия с другими видами деятельности.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3797" name="Picture 8" descr="C:\Users\user\AppData\Local\Microsoft\Windows\Temporary Internet Files\Content.IE5\7BY202SM\MC90043758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5876925"/>
            <a:ext cx="13573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C:\Users\user\AppData\Local\Microsoft\Windows\Temporary Internet Files\Content.IE5\7BY202SM\MC90043758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5732463"/>
            <a:ext cx="1355726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395288" y="300038"/>
            <a:ext cx="8208962" cy="1066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Заключение</a:t>
            </a:r>
          </a:p>
          <a:p>
            <a:endParaRPr lang="ru-RU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4368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93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3399"/>
                </a:solidFill>
              </a:rPr>
              <a:t>Методическая литература</a:t>
            </a:r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09160"/>
          </a:xfrm>
          <a:solidFill>
            <a:srgbClr val="FFCCFF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1266" name="Picture 2" descr="C:\Users\user\Desktop\1003180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140968"/>
            <a:ext cx="2016224" cy="30243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267" name="Picture 3" descr="F:\img5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556792"/>
            <a:ext cx="2232248" cy="30963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268" name="Picture 4" descr="F:\img5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628800"/>
            <a:ext cx="2156518" cy="30963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825" name="Picture 5" descr="C:\Users\user\Desktop\75303d58b5fd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692150"/>
            <a:ext cx="2857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4368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22939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Блок-схема: перфолента 3"/>
          <p:cNvSpPr/>
          <p:nvPr/>
        </p:nvSpPr>
        <p:spPr>
          <a:xfrm>
            <a:off x="785786" y="357166"/>
            <a:ext cx="7715304" cy="4500594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</a:rPr>
              <a:t>Спасибо за внимание!</a:t>
            </a:r>
          </a:p>
          <a:p>
            <a:pPr algn="ctr"/>
            <a:r>
              <a:rPr lang="ru-RU" sz="4800" b="1" i="1" dirty="0" smtClean="0">
                <a:solidFill>
                  <a:srgbClr val="FFFF00"/>
                </a:solidFill>
              </a:rPr>
              <a:t>Хорошего настроения!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Tm="14368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4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Горизонтальный свиток 1"/>
          <p:cNvSpPr/>
          <p:nvPr/>
        </p:nvSpPr>
        <p:spPr>
          <a:xfrm>
            <a:off x="179388" y="0"/>
            <a:ext cx="8569325" cy="4248150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3600" b="1" i="1">
              <a:solidFill>
                <a:srgbClr val="862110"/>
              </a:solidFill>
            </a:endParaRPr>
          </a:p>
        </p:txBody>
      </p:sp>
      <p:pic>
        <p:nvPicPr>
          <p:cNvPr id="30740" name="Picture 20" descr="C:\Users\user\Desktop\0_63133_20d0c3b5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068960"/>
            <a:ext cx="4048125" cy="4029075"/>
          </a:xfrm>
          <a:prstGeom prst="rect">
            <a:avLst/>
          </a:prstGeom>
          <a:noFill/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Relaxed"/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60350" y="588963"/>
            <a:ext cx="819943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ru-RU" sz="2000">
                <a:solidFill>
                  <a:schemeClr val="bg1"/>
                </a:solidFill>
              </a:rPr>
              <a:t>«Легкая мелодия – самый лучший утешитель  для                  </a:t>
            </a:r>
          </a:p>
          <a:p>
            <a:pPr marL="342900" indent="-342900"/>
            <a:r>
              <a:rPr lang="ru-RU" sz="2000">
                <a:solidFill>
                  <a:schemeClr val="bg1"/>
                </a:solidFill>
              </a:rPr>
              <a:t>                                   возбужденной  фантазии и лекарство  для   мозга».                                                                                                                     В.Шекспир</a:t>
            </a:r>
          </a:p>
          <a:p>
            <a:pPr marL="342900" indent="-342900"/>
            <a:endParaRPr lang="ru-RU" sz="2000">
              <a:solidFill>
                <a:schemeClr val="bg1"/>
              </a:solidFill>
            </a:endParaRPr>
          </a:p>
          <a:p>
            <a:pPr marL="342900" indent="-342900"/>
            <a:r>
              <a:rPr lang="ru-RU" sz="2000">
                <a:solidFill>
                  <a:schemeClr val="bg1"/>
                </a:solidFill>
              </a:rPr>
              <a:t>Музыка обладает  магической силой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и может усмирить дикаря, смягчить                                                                                                                                                                                                                                      камень или согнуть кряжистый дуб.</a:t>
            </a:r>
          </a:p>
          <a:p>
            <a:pPr marL="342900" indent="-342900"/>
            <a:r>
              <a:rPr lang="ru-RU" sz="2000">
                <a:solidFill>
                  <a:schemeClr val="bg1"/>
                </a:solidFill>
              </a:rPr>
              <a:t>                                            У. Конгрив, британский драматург, 18 век.</a:t>
            </a:r>
          </a:p>
          <a:p>
            <a:pPr marL="342900" indent="-342900"/>
            <a:endParaRPr lang="ru-RU" sz="2000">
              <a:solidFill>
                <a:schemeClr val="bg1"/>
              </a:solidFill>
            </a:endParaRPr>
          </a:p>
          <a:p>
            <a:pPr marL="342900" indent="-342900"/>
            <a:endParaRPr lang="ru-RU" b="1"/>
          </a:p>
          <a:p>
            <a:pPr marL="342900" indent="-342900"/>
            <a:endParaRPr lang="ru-RU" b="1"/>
          </a:p>
          <a:p>
            <a:pPr marL="342900" indent="-342900"/>
            <a:endParaRPr lang="ru-RU" b="1"/>
          </a:p>
          <a:p>
            <a:pPr marL="342900" indent="-342900"/>
            <a:endParaRPr lang="ru-RU" b="1"/>
          </a:p>
        </p:txBody>
      </p:sp>
    </p:spTree>
  </p:cSld>
  <p:clrMapOvr>
    <a:masterClrMapping/>
  </p:clrMapOvr>
  <p:transition spd="med" advTm="14368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93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Содержимое 22" descr="0_76033_59eabc6c_orig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10250" y="2332038"/>
            <a:ext cx="3333750" cy="4525962"/>
          </a:xfrm>
        </p:spPr>
      </p:pic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1619250" y="568325"/>
            <a:ext cx="5832475" cy="1063625"/>
          </a:xfrm>
          <a:prstGeom prst="rect">
            <a:avLst/>
          </a:prstGeom>
          <a:solidFill>
            <a:srgbClr val="FFF5AF"/>
          </a:solidFill>
          <a:ln w="57150">
            <a:solidFill>
              <a:srgbClr val="77BF7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0066FF"/>
                </a:solidFill>
              </a:rPr>
              <a:t>Цель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971550" y="2276475"/>
            <a:ext cx="3887788" cy="41052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042988" y="2492375"/>
            <a:ext cx="38163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ru-RU" sz="2800">
                <a:solidFill>
                  <a:srgbClr val="0000FF"/>
                </a:solidFill>
                <a:latin typeface="Times New Roman" pitchFamily="18" charset="0"/>
              </a:rPr>
              <a:t>охранение психического здоровья ребенка путем создания комфортных условий для творческого самовыражения и развития личности. </a:t>
            </a:r>
          </a:p>
        </p:txBody>
      </p:sp>
    </p:spTree>
  </p:cSld>
  <p:clrMapOvr>
    <a:masterClrMapping/>
  </p:clrMapOvr>
  <p:transition spd="med" advTm="14368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Содержимое 4" descr="d18dd0bcd0b1d0bbd0b5d0bcd0b0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2060575"/>
            <a:ext cx="4038600" cy="41195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628801"/>
            <a:ext cx="5220072" cy="5030019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b="1" smtClean="0">
              <a:solidFill>
                <a:srgbClr val="7030A0"/>
              </a:solidFill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ru-RU" sz="2400" smtClean="0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3779838" y="836613"/>
            <a:ext cx="71437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19463" name="Rectangle 11"/>
          <p:cNvSpPr>
            <a:spLocks noChangeArrowheads="1"/>
          </p:cNvSpPr>
          <p:nvPr/>
        </p:nvSpPr>
        <p:spPr bwMode="auto">
          <a:xfrm>
            <a:off x="1042988" y="549275"/>
            <a:ext cx="36734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i="1" u="sng" dirty="0">
                <a:solidFill>
                  <a:srgbClr val="E26E26"/>
                </a:solidFill>
              </a:rPr>
              <a:t>Музыкотерапия</a:t>
            </a:r>
            <a:r>
              <a:rPr lang="ru-RU" sz="2400" b="1" i="1" u="sng" dirty="0">
                <a:solidFill>
                  <a:schemeClr val="hlink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-</a:t>
            </a:r>
            <a:r>
              <a:rPr lang="ru-RU" sz="2000" dirty="0">
                <a:solidFill>
                  <a:srgbClr val="000000"/>
                </a:solidFill>
              </a:rPr>
              <a:t> метод психотерапии, основанный на эмоциональном восприятии музыки. В зависимости от мелодии, ее ритмической основы и исполнения музыка может оказывать самые разнообразные эффекты - от индивидуального ощущения внутренней гармонии и духовного очищения до неуправляемого агрессивного поведения больших человеческих масс. Ее можно использовать для влияния на самочувствие человека.</a:t>
            </a:r>
          </a:p>
        </p:txBody>
      </p:sp>
    </p:spTree>
  </p:cSld>
  <p:clrMapOvr>
    <a:masterClrMapping/>
  </p:clrMapOvr>
  <p:transition spd="med" advTm="14368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93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812" y="1600200"/>
            <a:ext cx="8592786" cy="485313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100" b="1" smtClean="0">
                <a:solidFill>
                  <a:srgbClr val="000000"/>
                </a:solidFill>
              </a:rPr>
              <a:t> 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500" smtClean="0">
              <a:solidFill>
                <a:srgbClr val="000000"/>
              </a:solidFill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539750" y="404813"/>
            <a:ext cx="8135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l"/>
            <a:endParaRPr lang="ru-RU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468313" y="404813"/>
            <a:ext cx="8207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l"/>
            <a:endParaRPr lang="ru-RU"/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827088" y="2368550"/>
            <a:ext cx="748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l"/>
            <a:endParaRPr lang="ru-RU"/>
          </a:p>
        </p:txBody>
      </p:sp>
      <p:pic>
        <p:nvPicPr>
          <p:cNvPr id="20488" name="Рисунок 2" descr="green treble clef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628775"/>
            <a:ext cx="1800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12"/>
          <p:cNvSpPr>
            <a:spLocks noChangeArrowheads="1"/>
          </p:cNvSpPr>
          <p:nvPr/>
        </p:nvSpPr>
        <p:spPr bwMode="auto">
          <a:xfrm>
            <a:off x="2339975" y="1874838"/>
            <a:ext cx="6335713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l">
              <a:buFontTx/>
              <a:buChar char="•"/>
            </a:pPr>
            <a:r>
              <a:rPr lang="ru-RU" dirty="0">
                <a:solidFill>
                  <a:schemeClr val="bg1"/>
                </a:solidFill>
              </a:rPr>
              <a:t>Формировать у дошкольников умение слушать: от хорошо известных “близких” звуков, окружающих ребёнка в повседневной жизни, до звуков, составляющих музыкальную интонацию.</a:t>
            </a:r>
          </a:p>
          <a:p>
            <a:pPr algn="l">
              <a:buFontTx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algn="l">
              <a:buFontTx/>
              <a:buChar char="•"/>
            </a:pPr>
            <a:r>
              <a:rPr lang="ru-RU" dirty="0">
                <a:solidFill>
                  <a:schemeClr val="bg1"/>
                </a:solidFill>
              </a:rPr>
              <a:t>Пробуждать у дошкольников средствами музыки                        потребность в творческой деятельности выражать своё отношение к миру.</a:t>
            </a:r>
          </a:p>
          <a:p>
            <a:pPr algn="l">
              <a:buFontTx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algn="l">
              <a:buFontTx/>
              <a:buChar char="•"/>
            </a:pPr>
            <a:r>
              <a:rPr lang="ru-RU" dirty="0">
                <a:solidFill>
                  <a:schemeClr val="bg1"/>
                </a:solidFill>
              </a:rPr>
              <a:t>Развивать фантазию, воображение, творческие способности в продуктивной деятельности под музыку.</a:t>
            </a:r>
          </a:p>
          <a:p>
            <a:pPr algn="l">
              <a:buFontTx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algn="l">
              <a:buFontTx/>
              <a:buChar char="•"/>
            </a:pPr>
            <a:r>
              <a:rPr lang="ru-RU" dirty="0">
                <a:solidFill>
                  <a:schemeClr val="bg1"/>
                </a:solidFill>
              </a:rPr>
              <a:t>Воспитывать культуру слушания музыкальных произведений, эмоциональную отзывчивость на художественный образ.</a:t>
            </a:r>
          </a:p>
        </p:txBody>
      </p:sp>
      <p:sp>
        <p:nvSpPr>
          <p:cNvPr id="20490" name="Rectangle 14"/>
          <p:cNvSpPr>
            <a:spLocks noChangeArrowheads="1"/>
          </p:cNvSpPr>
          <p:nvPr/>
        </p:nvSpPr>
        <p:spPr bwMode="auto">
          <a:xfrm>
            <a:off x="323850" y="404813"/>
            <a:ext cx="8569325" cy="8636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Задачи:</a:t>
            </a:r>
          </a:p>
        </p:txBody>
      </p:sp>
    </p:spTree>
  </p:cSld>
  <p:clrMapOvr>
    <a:masterClrMapping/>
  </p:clrMapOvr>
  <p:transition spd="med" advTm="14368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93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5" descr="C:\Users\user\Desktop\l_age_soundbook_12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4941888"/>
            <a:ext cx="1547812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lum contrast="12000"/>
          </a:blip>
          <a:srcRect/>
          <a:stretch>
            <a:fillRect/>
          </a:stretch>
        </p:blipFill>
        <p:spPr>
          <a:xfrm>
            <a:off x="1403350" y="1268413"/>
            <a:ext cx="5761038" cy="5256212"/>
          </a:xfrm>
          <a:ln w="57150" cmpd="thinThick">
            <a:solidFill>
              <a:srgbClr val="663300"/>
            </a:solidFill>
          </a:ln>
        </p:spPr>
      </p:pic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357159" y="188913"/>
            <a:ext cx="8462992" cy="9366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500034" y="404813"/>
            <a:ext cx="8248679" cy="5191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Влияние музыки на организм человека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403350" y="1412875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/>
          </a:p>
        </p:txBody>
      </p:sp>
    </p:spTree>
  </p:cSld>
  <p:clrMapOvr>
    <a:masterClrMapping/>
  </p:clrMapOvr>
  <p:transition spd="med" advTm="14368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93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530" name="Содержимое 2"/>
          <p:cNvGrpSpPr>
            <a:grpSpLocks noGrp="1"/>
          </p:cNvGrpSpPr>
          <p:nvPr/>
        </p:nvGrpSpPr>
        <p:grpSpPr bwMode="auto">
          <a:xfrm>
            <a:off x="179388" y="1341438"/>
            <a:ext cx="8809037" cy="5278437"/>
            <a:chOff x="111" y="845"/>
            <a:chExt cx="5549" cy="3325"/>
          </a:xfrm>
        </p:grpSpPr>
        <p:pic>
          <p:nvPicPr>
            <p:cNvPr id="22545" name="Содержимое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1" y="845"/>
              <a:ext cx="5549" cy="3325"/>
            </a:xfrm>
            <a:prstGeom prst="rect">
              <a:avLst/>
            </a:prstGeom>
            <a:solidFill>
              <a:srgbClr val="FFF5A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2546" name="Text Box 3"/>
            <p:cNvSpPr txBox="1">
              <a:spLocks noChangeArrowheads="1"/>
            </p:cNvSpPr>
            <p:nvPr/>
          </p:nvSpPr>
          <p:spPr bwMode="auto">
            <a:xfrm>
              <a:off x="300" y="1004"/>
              <a:ext cx="5170" cy="2948"/>
            </a:xfrm>
            <a:prstGeom prst="rect">
              <a:avLst/>
            </a:prstGeom>
            <a:solidFill>
              <a:srgbClr val="FFF5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47688" indent="-411163" algn="l">
                <a:spcBef>
                  <a:spcPct val="20000"/>
                </a:spcBef>
                <a:buClr>
                  <a:srgbClr val="FF0000"/>
                </a:buClr>
                <a:buSzPct val="65000"/>
                <a:buFont typeface="Wingdings" pitchFamily="2" charset="2"/>
                <a:buNone/>
              </a:pPr>
              <a:endParaRPr lang="ru-RU" sz="2800">
                <a:solidFill>
                  <a:srgbClr val="33CC33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2531" name="Picture 3" descr="C:\Users\user\AppData\Local\Microsoft\Windows\Temporary Internet Files\Content.IE5\XFVVAX0L\MC90043765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628775"/>
            <a:ext cx="1152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323850" y="333375"/>
            <a:ext cx="8497888" cy="914400"/>
          </a:xfrm>
          <a:prstGeom prst="rect">
            <a:avLst/>
          </a:prstGeom>
          <a:solidFill>
            <a:srgbClr val="FFF5A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400" b="1">
                <a:solidFill>
                  <a:schemeClr val="bg1"/>
                </a:solidFill>
              </a:rPr>
              <a:t>Формы музыкотерапии</a:t>
            </a:r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6156325" y="1773238"/>
            <a:ext cx="2449513" cy="792162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3CDC8"/>
            </a:extrusionClr>
          </a:sp3d>
        </p:spPr>
        <p:txBody>
          <a:bodyPr wrap="none" anchor="ctr">
            <a:flatTx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Пассивная</a:t>
            </a: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539750" y="1844675"/>
            <a:ext cx="2447925" cy="792163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Активная</a:t>
            </a:r>
          </a:p>
        </p:txBody>
      </p:sp>
      <p:sp>
        <p:nvSpPr>
          <p:cNvPr id="22535" name="AutoShape 13"/>
          <p:cNvSpPr>
            <a:spLocks noChangeArrowheads="1"/>
          </p:cNvSpPr>
          <p:nvPr/>
        </p:nvSpPr>
        <p:spPr bwMode="auto">
          <a:xfrm>
            <a:off x="900113" y="2924175"/>
            <a:ext cx="1800225" cy="316865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9933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/>
              <a:t> </a:t>
            </a:r>
          </a:p>
        </p:txBody>
      </p:sp>
      <p:sp>
        <p:nvSpPr>
          <p:cNvPr id="22536" name="Text Box 18"/>
          <p:cNvSpPr txBox="1">
            <a:spLocks noChangeArrowheads="1"/>
          </p:cNvSpPr>
          <p:nvPr/>
        </p:nvSpPr>
        <p:spPr bwMode="auto">
          <a:xfrm>
            <a:off x="900113" y="2997200"/>
            <a:ext cx="187166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b="1">
              <a:solidFill>
                <a:schemeClr val="bg1"/>
              </a:solidFill>
            </a:endParaRPr>
          </a:p>
          <a:p>
            <a:pPr algn="l"/>
            <a:r>
              <a:rPr lang="ru-RU" b="1">
                <a:solidFill>
                  <a:schemeClr val="bg1"/>
                </a:solidFill>
              </a:rPr>
              <a:t>Двигательные импровизации под соответствующий характеру музыки словесный комментарий</a:t>
            </a:r>
          </a:p>
        </p:txBody>
      </p:sp>
      <p:cxnSp>
        <p:nvCxnSpPr>
          <p:cNvPr id="22537" name="AutoShape 21"/>
          <p:cNvCxnSpPr>
            <a:cxnSpLocks noChangeShapeType="1"/>
            <a:endCxn id="22535" idx="0"/>
          </p:cNvCxnSpPr>
          <p:nvPr/>
        </p:nvCxnSpPr>
        <p:spPr bwMode="auto">
          <a:xfrm rot="16200000" flipH="1">
            <a:off x="1609725" y="2719388"/>
            <a:ext cx="273050" cy="107950"/>
          </a:xfrm>
          <a:prstGeom prst="curvedConnector3">
            <a:avLst>
              <a:gd name="adj1" fmla="val 52324"/>
            </a:avLst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059113" y="2852738"/>
            <a:ext cx="3313112" cy="792162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Интегративная</a:t>
            </a:r>
          </a:p>
        </p:txBody>
      </p:sp>
      <p:cxnSp>
        <p:nvCxnSpPr>
          <p:cNvPr id="22539" name="AutoShape 23"/>
          <p:cNvCxnSpPr>
            <a:cxnSpLocks noChangeShapeType="1"/>
          </p:cNvCxnSpPr>
          <p:nvPr/>
        </p:nvCxnSpPr>
        <p:spPr bwMode="auto">
          <a:xfrm rot="16200000" flipH="1">
            <a:off x="4506913" y="3709987"/>
            <a:ext cx="273050" cy="142875"/>
          </a:xfrm>
          <a:prstGeom prst="curvedConnector3">
            <a:avLst>
              <a:gd name="adj1" fmla="val 52324"/>
            </a:avLst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2540" name="AutoShape 13"/>
          <p:cNvSpPr>
            <a:spLocks noChangeArrowheads="1"/>
          </p:cNvSpPr>
          <p:nvPr/>
        </p:nvSpPr>
        <p:spPr bwMode="auto">
          <a:xfrm>
            <a:off x="3708400" y="3933825"/>
            <a:ext cx="1800225" cy="23749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CCCCFF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22541" name="Text Box 22"/>
          <p:cNvSpPr txBox="1">
            <a:spLocks noChangeArrowheads="1"/>
          </p:cNvSpPr>
          <p:nvPr/>
        </p:nvSpPr>
        <p:spPr bwMode="auto">
          <a:xfrm>
            <a:off x="3779838" y="3933825"/>
            <a:ext cx="19446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l"/>
            <a:r>
              <a:rPr lang="ru-RU" b="1">
                <a:solidFill>
                  <a:schemeClr val="bg1"/>
                </a:solidFill>
              </a:rPr>
              <a:t>Синтез музыкального  и наглядно-зрительного восприятия</a:t>
            </a:r>
            <a:r>
              <a:rPr lang="ru-RU"/>
              <a:t> </a:t>
            </a:r>
            <a:r>
              <a:rPr lang="ru-RU" sz="1400" b="1">
                <a:solidFill>
                  <a:schemeClr val="bg1"/>
                </a:solidFill>
              </a:rPr>
              <a:t>Рисование под музыку.</a:t>
            </a:r>
          </a:p>
          <a:p>
            <a:pPr algn="l"/>
            <a:r>
              <a:rPr lang="ru-RU" sz="1400" b="1">
                <a:solidFill>
                  <a:schemeClr val="bg1"/>
                </a:solidFill>
              </a:rPr>
              <a:t>Создание стихов, сказок</a:t>
            </a:r>
            <a:r>
              <a:rPr lang="ru-RU" sz="1600" b="1">
                <a:solidFill>
                  <a:schemeClr val="bg1"/>
                </a:solidFill>
              </a:rPr>
              <a:t>.</a:t>
            </a:r>
          </a:p>
          <a:p>
            <a:pPr algn="l"/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22542" name="AutoShape 13"/>
          <p:cNvSpPr>
            <a:spLocks noChangeArrowheads="1"/>
          </p:cNvSpPr>
          <p:nvPr/>
        </p:nvSpPr>
        <p:spPr bwMode="auto">
          <a:xfrm>
            <a:off x="6659563" y="2852738"/>
            <a:ext cx="1800225" cy="3240087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99FF99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/>
              <a:t> </a:t>
            </a:r>
          </a:p>
        </p:txBody>
      </p:sp>
      <p:sp>
        <p:nvSpPr>
          <p:cNvPr id="22543" name="Text Box 25"/>
          <p:cNvSpPr txBox="1">
            <a:spLocks noChangeArrowheads="1"/>
          </p:cNvSpPr>
          <p:nvPr/>
        </p:nvSpPr>
        <p:spPr bwMode="auto">
          <a:xfrm>
            <a:off x="6732588" y="2852738"/>
            <a:ext cx="1655762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l"/>
            <a:r>
              <a:rPr lang="ru-RU" b="1">
                <a:solidFill>
                  <a:schemeClr val="bg1"/>
                </a:solidFill>
              </a:rPr>
              <a:t>Прослушивание стимулирующей, успокаивающей или стабилизирующей музыки специально или как фон</a:t>
            </a:r>
          </a:p>
        </p:txBody>
      </p:sp>
      <p:cxnSp>
        <p:nvCxnSpPr>
          <p:cNvPr id="22544" name="AutoShape 21"/>
          <p:cNvCxnSpPr>
            <a:cxnSpLocks noChangeShapeType="1"/>
          </p:cNvCxnSpPr>
          <p:nvPr/>
        </p:nvCxnSpPr>
        <p:spPr bwMode="auto">
          <a:xfrm rot="16200000" flipH="1">
            <a:off x="7369175" y="2719388"/>
            <a:ext cx="273050" cy="107950"/>
          </a:xfrm>
          <a:prstGeom prst="curvedConnector3">
            <a:avLst>
              <a:gd name="adj1" fmla="val 52324"/>
            </a:avLst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med" advTm="14368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93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3" descr="C:\Users\user\AppData\Local\Microsoft\Windows\Temporary Internet Files\Content.IE5\PLVZW5KN\MC900216520[2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429000"/>
            <a:ext cx="20161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572000" y="639763"/>
            <a:ext cx="7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179388" y="549275"/>
            <a:ext cx="8785225" cy="863600"/>
          </a:xfrm>
          <a:prstGeom prst="rect">
            <a:avLst/>
          </a:prstGeom>
          <a:solidFill>
            <a:schemeClr val="tx2"/>
          </a:solidFill>
          <a:ln w="28575">
            <a:solidFill>
              <a:srgbClr val="7FDD8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250825" y="765175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rgbClr val="006600"/>
                </a:solidFill>
              </a:rPr>
              <a:t>АКТИВНЫЕ МЕТОДЫ И ПРИЁМЫ МУЗЫКОТЕРАПИИ</a:t>
            </a:r>
          </a:p>
        </p:txBody>
      </p:sp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395288" y="1916113"/>
            <a:ext cx="3816350" cy="1368425"/>
          </a:xfrm>
          <a:prstGeom prst="rect">
            <a:avLst/>
          </a:prstGeom>
          <a:noFill/>
          <a:ln w="9525">
            <a:solidFill>
              <a:srgbClr val="EFFB57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FFB57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3559" name="Rectangle 11"/>
          <p:cNvSpPr>
            <a:spLocks noChangeArrowheads="1"/>
          </p:cNvSpPr>
          <p:nvPr/>
        </p:nvSpPr>
        <p:spPr bwMode="auto">
          <a:xfrm>
            <a:off x="395288" y="3860800"/>
            <a:ext cx="2663825" cy="1223963"/>
          </a:xfrm>
          <a:prstGeom prst="rect">
            <a:avLst/>
          </a:prstGeom>
          <a:noFill/>
          <a:ln w="9525">
            <a:solidFill>
              <a:srgbClr val="EFFB57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FFB57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3560" name="Rectangle 12"/>
          <p:cNvSpPr>
            <a:spLocks noChangeArrowheads="1"/>
          </p:cNvSpPr>
          <p:nvPr/>
        </p:nvSpPr>
        <p:spPr bwMode="auto">
          <a:xfrm>
            <a:off x="5867400" y="3789363"/>
            <a:ext cx="2808288" cy="1223962"/>
          </a:xfrm>
          <a:prstGeom prst="rect">
            <a:avLst/>
          </a:prstGeom>
          <a:noFill/>
          <a:ln w="9525">
            <a:solidFill>
              <a:srgbClr val="EFFB57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FFB57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3561" name="Rectangle 13"/>
          <p:cNvSpPr>
            <a:spLocks noChangeArrowheads="1"/>
          </p:cNvSpPr>
          <p:nvPr/>
        </p:nvSpPr>
        <p:spPr bwMode="auto">
          <a:xfrm>
            <a:off x="4572000" y="1916113"/>
            <a:ext cx="4248150" cy="1368425"/>
          </a:xfrm>
          <a:prstGeom prst="rect">
            <a:avLst/>
          </a:prstGeom>
          <a:noFill/>
          <a:ln w="9525">
            <a:solidFill>
              <a:srgbClr val="EFFB57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FFB57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3562" name="Text Box 16"/>
          <p:cNvSpPr txBox="1">
            <a:spLocks noChangeArrowheads="1"/>
          </p:cNvSpPr>
          <p:nvPr/>
        </p:nvSpPr>
        <p:spPr bwMode="auto">
          <a:xfrm>
            <a:off x="539750" y="2276475"/>
            <a:ext cx="3527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>
                <a:solidFill>
                  <a:srgbClr val="006600"/>
                </a:solidFill>
              </a:rPr>
              <a:t>ПСИХОГИМНАСТИЧЕСКИЕ</a:t>
            </a:r>
            <a:r>
              <a:rPr lang="en-US" b="1">
                <a:solidFill>
                  <a:srgbClr val="006600"/>
                </a:solidFill>
              </a:rPr>
              <a:t>    </a:t>
            </a:r>
            <a:r>
              <a:rPr lang="ru-RU" b="1">
                <a:solidFill>
                  <a:srgbClr val="006600"/>
                </a:solidFill>
              </a:rPr>
              <a:t> ЭТЮДЫ </a:t>
            </a:r>
            <a:r>
              <a:rPr lang="en-US" b="1">
                <a:solidFill>
                  <a:srgbClr val="006600"/>
                </a:solidFill>
              </a:rPr>
              <a:t>    </a:t>
            </a:r>
            <a:r>
              <a:rPr lang="ru-RU" b="1">
                <a:solidFill>
                  <a:srgbClr val="006600"/>
                </a:solidFill>
              </a:rPr>
              <a:t>И УПРАЖНЕНИЯ</a:t>
            </a:r>
          </a:p>
        </p:txBody>
      </p:sp>
      <p:sp>
        <p:nvSpPr>
          <p:cNvPr id="23563" name="Text Box 23"/>
          <p:cNvSpPr txBox="1">
            <a:spLocks noChangeArrowheads="1"/>
          </p:cNvSpPr>
          <p:nvPr/>
        </p:nvSpPr>
        <p:spPr bwMode="auto">
          <a:xfrm>
            <a:off x="611188" y="4149725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>
                <a:solidFill>
                  <a:srgbClr val="006600"/>
                </a:solidFill>
              </a:rPr>
              <a:t>В</a:t>
            </a:r>
            <a:r>
              <a:rPr lang="ru-RU" b="1">
                <a:solidFill>
                  <a:srgbClr val="336B36"/>
                </a:solidFill>
              </a:rPr>
              <a:t>ОКАЛОТЕРАПИ</a:t>
            </a:r>
            <a:r>
              <a:rPr lang="ru-RU" b="1">
                <a:solidFill>
                  <a:srgbClr val="006600"/>
                </a:solidFill>
              </a:rPr>
              <a:t>Я</a:t>
            </a:r>
          </a:p>
          <a:p>
            <a:pPr algn="l"/>
            <a:endParaRPr lang="ru-RU"/>
          </a:p>
        </p:txBody>
      </p:sp>
      <p:sp>
        <p:nvSpPr>
          <p:cNvPr id="23564" name="Text Box 24"/>
          <p:cNvSpPr txBox="1">
            <a:spLocks noChangeArrowheads="1"/>
          </p:cNvSpPr>
          <p:nvPr/>
        </p:nvSpPr>
        <p:spPr bwMode="auto">
          <a:xfrm>
            <a:off x="4643438" y="2133600"/>
            <a:ext cx="45005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>
                <a:solidFill>
                  <a:srgbClr val="006600"/>
                </a:solidFill>
              </a:rPr>
              <a:t>МУЗИЦИРОВАНИЕ НА ДЕТСКИХ ШУМОВЫХ И РУССКИХ НАРОДНЫХ МУЗЫКАЛЬНЫХ ИНСТРУМЕНТАХ</a:t>
            </a:r>
          </a:p>
          <a:p>
            <a:pPr algn="l"/>
            <a:endParaRPr lang="ru-RU"/>
          </a:p>
        </p:txBody>
      </p:sp>
      <p:sp>
        <p:nvSpPr>
          <p:cNvPr id="23565" name="Text Box 25"/>
          <p:cNvSpPr txBox="1">
            <a:spLocks noChangeArrowheads="1"/>
          </p:cNvSpPr>
          <p:nvPr/>
        </p:nvSpPr>
        <p:spPr bwMode="auto">
          <a:xfrm>
            <a:off x="6156325" y="4005263"/>
            <a:ext cx="2449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rgbClr val="006600"/>
                </a:solidFill>
              </a:rPr>
              <a:t>сказкотерапия</a:t>
            </a:r>
          </a:p>
        </p:txBody>
      </p:sp>
      <p:sp>
        <p:nvSpPr>
          <p:cNvPr id="23566" name="Rectangle 10"/>
          <p:cNvSpPr>
            <a:spLocks noChangeArrowheads="1"/>
          </p:cNvSpPr>
          <p:nvPr/>
        </p:nvSpPr>
        <p:spPr bwMode="auto">
          <a:xfrm>
            <a:off x="2484438" y="5445125"/>
            <a:ext cx="3816350" cy="863600"/>
          </a:xfrm>
          <a:prstGeom prst="rect">
            <a:avLst/>
          </a:prstGeom>
          <a:noFill/>
          <a:ln w="9525">
            <a:solidFill>
              <a:srgbClr val="EFFB57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FFB57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025775" y="5608638"/>
            <a:ext cx="255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336B36"/>
                </a:solidFill>
              </a:rPr>
              <a:t>игротерапия</a:t>
            </a:r>
          </a:p>
        </p:txBody>
      </p:sp>
    </p:spTree>
  </p:cSld>
  <p:clrMapOvr>
    <a:masterClrMapping/>
  </p:clrMapOvr>
  <p:transition spd="med" advTm="14368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93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578" name="Содержимое 2"/>
          <p:cNvGrpSpPr>
            <a:grpSpLocks noGrp="1"/>
          </p:cNvGrpSpPr>
          <p:nvPr/>
        </p:nvGrpSpPr>
        <p:grpSpPr bwMode="auto">
          <a:xfrm>
            <a:off x="250825" y="1341438"/>
            <a:ext cx="8716963" cy="5056187"/>
            <a:chOff x="246" y="983"/>
            <a:chExt cx="5264" cy="3049"/>
          </a:xfrm>
        </p:grpSpPr>
        <p:pic>
          <p:nvPicPr>
            <p:cNvPr id="24583" name="Содержимое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6" y="983"/>
              <a:ext cx="5264" cy="3049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4584" name="Text Box 3"/>
            <p:cNvSpPr txBox="1">
              <a:spLocks noChangeArrowheads="1"/>
            </p:cNvSpPr>
            <p:nvPr/>
          </p:nvSpPr>
          <p:spPr bwMode="auto">
            <a:xfrm>
              <a:off x="288" y="1008"/>
              <a:ext cx="5184" cy="2966"/>
            </a:xfrm>
            <a:prstGeom prst="rect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47688" indent="-411163"/>
              <a:endParaRPr lang="ru-RU" b="1" dirty="0">
                <a:solidFill>
                  <a:schemeClr val="bg1"/>
                </a:solidFill>
              </a:endParaRPr>
            </a:p>
            <a:p>
              <a:pPr marL="547688" indent="-411163"/>
              <a:r>
                <a:rPr lang="ru-RU" b="1" dirty="0">
                  <a:solidFill>
                    <a:schemeClr val="bg1"/>
                  </a:solidFill>
                </a:rPr>
                <a:t>В работе с детьми, занятия по </a:t>
              </a:r>
              <a:r>
                <a:rPr lang="ru-RU" b="1" dirty="0" err="1">
                  <a:solidFill>
                    <a:schemeClr val="bg1"/>
                  </a:solidFill>
                </a:rPr>
                <a:t>вокалотерапии</a:t>
              </a:r>
              <a:r>
                <a:rPr lang="ru-RU" b="1" dirty="0">
                  <a:solidFill>
                    <a:schemeClr val="bg1"/>
                  </a:solidFill>
                </a:rPr>
                <a:t> направлены на </a:t>
              </a:r>
            </a:p>
            <a:p>
              <a:pPr marL="547688" indent="-411163"/>
              <a:r>
                <a:rPr lang="ru-RU" b="1" dirty="0">
                  <a:solidFill>
                    <a:schemeClr val="bg1"/>
                  </a:solidFill>
                </a:rPr>
                <a:t>формирование оптимистического настроения: исполнение </a:t>
              </a:r>
            </a:p>
            <a:p>
              <a:pPr marL="547688" indent="-411163"/>
              <a:r>
                <a:rPr lang="ru-RU" b="1" dirty="0">
                  <a:solidFill>
                    <a:schemeClr val="bg1"/>
                  </a:solidFill>
                </a:rPr>
                <a:t>жизнеутверждающих песен-формул, оптимистических детских </a:t>
              </a:r>
            </a:p>
            <a:p>
              <a:pPr marL="547688" indent="-411163"/>
              <a:r>
                <a:rPr lang="ru-RU" b="1" dirty="0">
                  <a:solidFill>
                    <a:schemeClr val="bg1"/>
                  </a:solidFill>
                </a:rPr>
                <a:t>песен, которые можно петь под фонограмму или аккомпанемент. </a:t>
              </a:r>
            </a:p>
            <a:p>
              <a:pPr marL="547688" indent="-411163"/>
              <a:r>
                <a:rPr lang="ru-RU" b="1" dirty="0">
                  <a:solidFill>
                    <a:schemeClr val="bg1"/>
                  </a:solidFill>
                </a:rPr>
                <a:t>Так, например, песни «Верьте в чудеса», «Будьте </a:t>
              </a:r>
            </a:p>
            <a:p>
              <a:pPr marL="547688" indent="-411163"/>
              <a:r>
                <a:rPr lang="ru-RU" b="1" dirty="0">
                  <a:solidFill>
                    <a:schemeClr val="bg1"/>
                  </a:solidFill>
                </a:rPr>
                <a:t>добры!», «С нами, друг!», «Если </a:t>
              </a:r>
            </a:p>
            <a:p>
              <a:pPr marL="547688" indent="-411163"/>
              <a:r>
                <a:rPr lang="ru-RU" b="1" dirty="0">
                  <a:solidFill>
                    <a:schemeClr val="bg1"/>
                  </a:solidFill>
                </a:rPr>
                <a:t>добрый ты…» и.т.п</a:t>
              </a:r>
              <a:r>
                <a:rPr lang="ru-RU" b="1" dirty="0"/>
                <a:t>.</a:t>
              </a:r>
            </a:p>
            <a:p>
              <a:pPr marL="547688" indent="-411163"/>
              <a:endParaRPr lang="ru-RU" b="1" dirty="0"/>
            </a:p>
            <a:p>
              <a:pPr marL="547688" indent="-411163" algn="l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None/>
              </a:pPr>
              <a:endParaRPr lang="ru-RU" sz="3200" b="1" dirty="0">
                <a:solidFill>
                  <a:srgbClr val="1B07B1"/>
                </a:solidFill>
                <a:latin typeface="Times New Roman" pitchFamily="18" charset="0"/>
              </a:endParaRPr>
            </a:p>
            <a:p>
              <a:pPr marL="547688" indent="-411163" algn="l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None/>
              </a:pPr>
              <a:r>
                <a:rPr lang="ru-RU" sz="3200" b="1" dirty="0">
                  <a:solidFill>
                    <a:srgbClr val="1B07B1"/>
                  </a:solidFill>
                  <a:latin typeface="Times New Roman" pitchFamily="18" charset="0"/>
                </a:rPr>
                <a:t> </a:t>
              </a:r>
            </a:p>
          </p:txBody>
        </p:sp>
      </p:grp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264025" y="4816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/>
          </a:p>
        </p:txBody>
      </p:sp>
      <p:pic>
        <p:nvPicPr>
          <p:cNvPr id="24580" name="Picture 7" descr="weddingbell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076700"/>
            <a:ext cx="33829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323850" y="476250"/>
            <a:ext cx="8351838" cy="650875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66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06600"/>
              </a:solidFill>
            </a:endParaRPr>
          </a:p>
          <a:p>
            <a:endParaRPr lang="ru-RU" b="1">
              <a:solidFill>
                <a:srgbClr val="006600"/>
              </a:solidFill>
            </a:endParaRPr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2771775" y="495300"/>
            <a:ext cx="3455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</a:rPr>
              <a:t>Вокалотерапия</a:t>
            </a:r>
          </a:p>
        </p:txBody>
      </p:sp>
    </p:spTree>
  </p:cSld>
  <p:clrMapOvr>
    <a:masterClrMapping/>
  </p:clrMapOvr>
  <p:transition spd="med" advTm="14368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3666</TotalTime>
  <Words>689</Words>
  <Application>Microsoft Office PowerPoint</Application>
  <PresentationFormat>Экран (4:3)</PresentationFormat>
  <Paragraphs>114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Методическая литература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пк</cp:lastModifiedBy>
  <cp:revision>293</cp:revision>
  <dcterms:created xsi:type="dcterms:W3CDTF">2012-02-14T19:35:32Z</dcterms:created>
  <dcterms:modified xsi:type="dcterms:W3CDTF">2023-01-13T06:13:51Z</dcterms:modified>
</cp:coreProperties>
</file>